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8" r:id="rId4"/>
    <p:sldId id="260" r:id="rId5"/>
    <p:sldId id="261" r:id="rId6"/>
    <p:sldId id="262" r:id="rId7"/>
    <p:sldId id="263" r:id="rId8"/>
    <p:sldId id="264" r:id="rId9"/>
    <p:sldId id="257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B8E0-345A-4D3D-A5A9-4FBA629A4C66}" type="datetimeFigureOut">
              <a:rPr lang="ru-RU" smtClean="0"/>
              <a:pPr/>
              <a:t>23.08.2013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B1AF7-0443-4F23-B7F1-D55A25E7D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B8E0-345A-4D3D-A5A9-4FBA629A4C66}" type="datetimeFigureOut">
              <a:rPr lang="ru-RU" smtClean="0"/>
              <a:pPr/>
              <a:t>23.08.2013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B1AF7-0443-4F23-B7F1-D55A25E7D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B8E0-345A-4D3D-A5A9-4FBA629A4C66}" type="datetimeFigureOut">
              <a:rPr lang="ru-RU" smtClean="0"/>
              <a:pPr/>
              <a:t>23.08.2013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B1AF7-0443-4F23-B7F1-D55A25E7D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B8E0-345A-4D3D-A5A9-4FBA629A4C66}" type="datetimeFigureOut">
              <a:rPr lang="ru-RU" smtClean="0"/>
              <a:pPr/>
              <a:t>23.08.2013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B1AF7-0443-4F23-B7F1-D55A25E7D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B8E0-345A-4D3D-A5A9-4FBA629A4C66}" type="datetimeFigureOut">
              <a:rPr lang="ru-RU" smtClean="0"/>
              <a:pPr/>
              <a:t>23.08.2013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B1AF7-0443-4F23-B7F1-D55A25E7D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B8E0-345A-4D3D-A5A9-4FBA629A4C66}" type="datetimeFigureOut">
              <a:rPr lang="ru-RU" smtClean="0"/>
              <a:pPr/>
              <a:t>23.08.2013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B1AF7-0443-4F23-B7F1-D55A25E7D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B8E0-345A-4D3D-A5A9-4FBA629A4C66}" type="datetimeFigureOut">
              <a:rPr lang="ru-RU" smtClean="0"/>
              <a:pPr/>
              <a:t>23.08.2013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B1AF7-0443-4F23-B7F1-D55A25E7D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B8E0-345A-4D3D-A5A9-4FBA629A4C66}" type="datetimeFigureOut">
              <a:rPr lang="ru-RU" smtClean="0"/>
              <a:pPr/>
              <a:t>23.08.2013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B1AF7-0443-4F23-B7F1-D55A25E7D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B8E0-345A-4D3D-A5A9-4FBA629A4C66}" type="datetimeFigureOut">
              <a:rPr lang="ru-RU" smtClean="0"/>
              <a:pPr/>
              <a:t>23.08.2013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B1AF7-0443-4F23-B7F1-D55A25E7D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B8E0-345A-4D3D-A5A9-4FBA629A4C66}" type="datetimeFigureOut">
              <a:rPr lang="ru-RU" smtClean="0"/>
              <a:pPr/>
              <a:t>23.08.2013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B1AF7-0443-4F23-B7F1-D55A25E7D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B8E0-345A-4D3D-A5A9-4FBA629A4C66}" type="datetimeFigureOut">
              <a:rPr lang="ru-RU" smtClean="0"/>
              <a:pPr/>
              <a:t>23.08.2013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B1AF7-0443-4F23-B7F1-D55A25E7D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9B8E0-345A-4D3D-A5A9-4FBA629A4C66}" type="datetimeFigureOut">
              <a:rPr lang="ru-RU" smtClean="0"/>
              <a:pPr/>
              <a:t>23.08.2013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B1AF7-0443-4F23-B7F1-D55A25E7D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text=%D0%BF%D0%BE%D1%80%D1%82%D1%80%D0%B5%D1%82%20%D0%B2%D1%8B%D0%BF%D1%83%D1%81%D0%BA%D0%BD%D0%B8%D0%BA%D0%B0%20%D0%BE%D1%81%D0%BD%D0%BE%D0%B2%D0%BD%D0%BE%D0%B9%20%D1%88%D0%BA%D0%BE%D0%BB%D1%8B%20%D0%BF%D0%BE%20%D1%84%D0%B3%D0%BE%D1%81%20%D0%BF%D1%80%D0%B5%D0%B7%D0%B5%D0%BD%D1%82%D0%B0%D1%86%D0%B8%D1%8F&amp;img_url=http://26.018.ru/images/photo_album/pic_4f3902613e375.jpg&amp;pos=4&amp;rpt=simage&amp;lr=198&amp;noreask=1&amp;source=wiz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Модель  </a:t>
            </a: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выпускника муниципальной </a:t>
            </a: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начальной  школы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619672" y="1196752"/>
            <a:ext cx="6192688" cy="5472608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Результативность учебно-воспитательной деятельности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6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488"/>
                <a:gridCol w="1152128"/>
                <a:gridCol w="1368152"/>
                <a:gridCol w="1224136"/>
                <a:gridCol w="864096"/>
                <a:gridCol w="792088"/>
                <a:gridCol w="720080"/>
                <a:gridCol w="802432"/>
              </a:tblGrid>
              <a:tr h="1814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Учитель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Кол-во детей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Успеваемость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Качество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СБО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«3»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«4»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«5»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814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Цыжибон</a:t>
                      </a: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О.Б.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Достижения учащихся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115540"/>
          <a:ext cx="9143997" cy="545630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7301"/>
                <a:gridCol w="974587"/>
                <a:gridCol w="974587"/>
                <a:gridCol w="974587"/>
                <a:gridCol w="974587"/>
                <a:gridCol w="974587"/>
                <a:gridCol w="974587"/>
                <a:gridCol w="974587"/>
                <a:gridCol w="974587"/>
              </a:tblGrid>
              <a:tr h="37281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latin typeface="Calibri"/>
                          <a:ea typeface="Calibri"/>
                          <a:cs typeface="Calibri"/>
                        </a:rPr>
                        <a:t>№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latin typeface="Calibri"/>
                          <a:ea typeface="Calibri"/>
                          <a:cs typeface="Calibri"/>
                        </a:rPr>
                        <a:t>Год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latin typeface="Calibri"/>
                          <a:ea typeface="Calibri"/>
                          <a:cs typeface="Calibri"/>
                        </a:rPr>
                        <a:t>Ф.И.О.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latin typeface="Calibri"/>
                          <a:ea typeface="Calibri"/>
                          <a:cs typeface="Calibri"/>
                        </a:rPr>
                        <a:t>Мероприятие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latin typeface="Calibri"/>
                          <a:ea typeface="Calibri"/>
                          <a:cs typeface="Calibri"/>
                        </a:rPr>
                        <a:t>Уровень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57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latin typeface="Calibri"/>
                          <a:ea typeface="Calibri"/>
                          <a:cs typeface="Calibri"/>
                        </a:rPr>
                        <a:t>Школьный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latin typeface="Calibri"/>
                          <a:ea typeface="Calibri"/>
                          <a:cs typeface="Calibri"/>
                        </a:rPr>
                        <a:t>Районный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>
                          <a:latin typeface="Calibri"/>
                          <a:ea typeface="Calibri"/>
                          <a:cs typeface="Calibri"/>
                        </a:rPr>
                        <a:t>Республиканский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>
                          <a:latin typeface="Calibri"/>
                          <a:ea typeface="Calibri"/>
                          <a:cs typeface="Calibri"/>
                        </a:rPr>
                        <a:t>Россский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457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Calibri"/>
                          <a:ea typeface="Calibri"/>
                          <a:cs typeface="Calibri"/>
                        </a:rPr>
                        <a:t>1.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Calibri"/>
                          <a:ea typeface="Calibri"/>
                          <a:cs typeface="Calibri"/>
                        </a:rPr>
                        <a:t>2012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Calibri"/>
                          <a:ea typeface="Calibri"/>
                          <a:cs typeface="Calibri"/>
                        </a:rPr>
                        <a:t>Людофа Лена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Calibri"/>
                          <a:ea typeface="Calibri"/>
                          <a:cs typeface="Calibri"/>
                        </a:rPr>
                        <a:t>Конкурс «Ученик года»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Calibri"/>
                          <a:ea typeface="Calibri"/>
                          <a:cs typeface="Calibri"/>
                        </a:rPr>
                        <a:t>2 место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957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Calibri"/>
                        </a:rPr>
                        <a:t>2.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Шагдаров Батор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Всероссийкий заочный конкурс «Познание и творчество»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Calibri"/>
                        </a:rPr>
                        <a:t>2место </a:t>
                      </a: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в ном. «Лит. викторина»(1-4кл.)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57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3.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Шагдаров Батор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Всероссийкий заочный конкурс «Познание и творчество»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Calibri"/>
                        </a:rPr>
                        <a:t>2место</a:t>
                      </a: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 в ном. «Мои любимые книжки»(1-2кл.)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51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4.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Шагдаров Батор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Всероссийкий заочный конкурс «Познание и творчество»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Calibri"/>
                        </a:rPr>
                        <a:t>1место</a:t>
                      </a: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 в ном. «Я знаю русский язык»(1-2кл.)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57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5.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Доржиева Настя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Всероссийкий заочный конкурс «Познание и творчество»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лауреат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57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6.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Доржиева Настя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Всероссийкий заочный конкурс «Познание и творчество»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лауреат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57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7.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Людофа Лена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Всероссийкий заочный конкурс «Познание и творчество»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лауреат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57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8.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Людофа Лена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Всероссийкий заочный конкурс «Познание и творчество»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лауреат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57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9.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Нимаев Родион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Всероссийкий заочный конкурс «Познание и творчество»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лауреат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39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10.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Шагдаров Батор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Всероссийкая дистанционная олимпиада «Юный патриот России»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Диплом 2 степени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39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11.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Доржиева Настя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Всероссийкая дистанционная олимпиада «Юный патриот России»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Диплом 2 степени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39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12.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Цыденова Сэлмэг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Всероссийкая дистанционная олимпиада «Юный патриот России»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Calibri"/>
                        </a:rPr>
                        <a:t>Диплом 2 степени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39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13.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Жамаганова Номина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Всероссийкая дистанционная олимпиада «Домик-Семигномик»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победитель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57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14.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Людофа Лена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Всероссийкий заочный конкурс «Познание и творчество»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39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15.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Цыбиков Буда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Всероссийкая дистанционная олимпиада«Домик-Семигномик»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лауреат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39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16.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Жамаганова Номина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Всероссийкая дистанционная олимпиада «Домик-Семигномик»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победитель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638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17.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Цырендоржиев Абида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Международный конкурс-игра «Еж»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свидельство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638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18.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Международный конкурс-игра «Еж»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638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19.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Международный конкурс-игра «Еж»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51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Людофа Лена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Открытый чемпионат и первенство Республики Бурятия по аэробике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51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21.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Цыбикова Дарима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Открытый чемпионат и первенство Республики Бурятия по аэробике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51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22.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Борбодоева Номина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Открытый чемпионат и первенство Республики Бурятия по аэробике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51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23.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Людофа Лена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Открытый чемпионат и первенство Республики Бурятия по аэробике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51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24.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Цыбикова Дарима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Открытый чемпионат и первенство Республики Бурятия по аэробике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51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25.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Борбодоева Номина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Открытый чемпионат и первенство Республики Бурятия по аэробике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926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26.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Людофа Лена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Открытый краевой фитнес-фестиваль «Наш выбор-здоровый образ жизни» г. Чита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9381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27.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Цыбикова Дарима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Открытый краевой фитнес-фестиваль «Наш выбор-здоровый образ жизни» г. Чита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9381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28.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Борбодоева Номина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Открытый краевой фитнес-фестиваль «Наш выбор-здоровый образ жизни» г. Чита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690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29.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Борбодоева Номина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Конкурс рисунков «Мир, где торжествует цирк!»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14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30.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Борбодоева Номина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«Русский медвежонок»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3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14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31.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Борбодоева Номин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«Баатор-Дангина-2013»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грамота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14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32.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Жамаганова Номина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«Баатор-Дангина-2013»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грамота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14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33.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Шагдаров Батор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«Баатор-Дангина-2013»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62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34.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Хасанова Адиса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Республиканский конкурс юных чтецов «Байгалай </a:t>
                      </a:r>
                      <a:r>
                        <a:rPr lang="en-US" sz="1100">
                          <a:latin typeface="Calibri"/>
                          <a:ea typeface="Calibri"/>
                          <a:cs typeface="Calibri"/>
                        </a:rPr>
                        <a:t>h</a:t>
                      </a: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эбшээн»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сертификат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62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35.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Жамаганова Номина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Республиканский конкурс юных чтецов «Байгалай </a:t>
                      </a:r>
                      <a:r>
                        <a:rPr lang="en-US" sz="1100">
                          <a:latin typeface="Calibri"/>
                          <a:ea typeface="Calibri"/>
                          <a:cs typeface="Calibri"/>
                        </a:rPr>
                        <a:t>h</a:t>
                      </a: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эбшээн»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сертификат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75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36.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Шагдаров Батор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Первенство Ерав. Р-на по бурятской борьбе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62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37.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Шагдаров Батор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Победитель по вольной борьбе на празднике «Сагаалган-2013»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690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38.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Шагдаров Батор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Конкурс рисунков «День пожилого человека»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3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690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39.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Дарижапов Легцог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Конкурс рисунков «День пожилого человека»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690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40.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Цыренжапова Дари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Конкурс  сочинений «День пожилого человека»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62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41.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Людофа Лена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Конкурс рисунков «Мы в ответе за тех кого приручили»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62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42.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Хасанова Адиса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Конкурс рисунков «Мы в ответе за тех кого приручили»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75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43.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Борбодоева Номин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Предметная неделя «Окружающий мир»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75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44.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Казаков Никита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Олимпиада по математике «Кенгуру»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75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45.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Трифонов Влад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Олимпиада по математике «Кенгуру»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1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75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46.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Дарижапов  Легцог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Олимпиада по математике «Кенгуру»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3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690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47.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Людофа Лена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Республиканский конкурс «Бамбарууш»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3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690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48.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Шагдаров Батор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Республиканский конкурс «Бамбарууш»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3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876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49.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Цыденова Сэлмэг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«Эму»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76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50.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Цыбиков Буда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«Эму»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76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51.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Гончиков Очир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«Эму»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28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уровня развития универсальных учебных действий учащихся 2"а" класса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68759"/>
          <a:ext cx="9144000" cy="5500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1315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Класс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ФИО классного руководителя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Количество учащихся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высокий уровень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средний уровень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низкий уровень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2728">
                <a:tc gridSpan="6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Оценка регулятивных действий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35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Цыжибон О.Б.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26 (100%)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2728">
                <a:tc gridSpan="6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Оценка развитие познавательных действий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35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Цыжибон О.Б.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24 (92%)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2728">
                <a:tc gridSpan="6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Уровень школьной мотивации (личностные УУД)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35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Цыжибон О.Б.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24 (92%)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2(8%)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2728">
                <a:tc gridSpan="6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Развитие коммуникационных навыков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35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Цыжибон О.Б.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24 (92%)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2 (8%)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080119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Модель  выпускника начальной  школы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9144000" cy="558924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Модель выпускника», как и модель движения образовательного учреждения «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Школа успешного старта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строится с учетом мнения всех участников образовательного процесса – учащихся, педагогов и родителей (общественности). В основу разработки модели положены: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положения Устава образовательного учреждения в части содержания и организации образовательного процесса;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современные тенденции развития системы образования и особенности региональной и муниципальной политики в области образования;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обобщенные результаты исследования образовательных потребностей учащихся и ожиданий их роди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телей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элементы модели: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/>
              <a:t> 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Блок требований к </a:t>
            </a:r>
            <a:r>
              <a:rPr lang="ru-RU" sz="29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обученности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школьников (в том числе к уровню </a:t>
            </a:r>
            <a:r>
              <a:rPr lang="ru-RU" sz="29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общеучебных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9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частнопредметных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знаний, умений и навыков</a:t>
            </a:r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endParaRPr lang="ru-RU" sz="29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к готовности продолжения образования (после начальной школы – в основной, после основной – в средней или в учреждениях начального профессионального образования, после средней школы – в системе среднего специального или высшего образования</a:t>
            </a:r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endParaRPr lang="ru-RU" sz="29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к воспитанности ученика (приоритетные качества личности), его умениям выстраивать эмоционально-ценностные отношения с самим собой и другими людьми</a:t>
            </a:r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29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к уровню физического развития, </a:t>
            </a:r>
            <a:r>
              <a:rPr lang="ru-RU" sz="29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умений и потребности вести здоровый образ жизни;</a:t>
            </a:r>
          </a:p>
          <a:p>
            <a:pPr>
              <a:buNone/>
            </a:pP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          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Нравственный (ценностный) потенциал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Восприятие и понимание учащимися таких ценностей, как «семья», «школа», «учитель», «родина», «природа», «дружба со сверстниками», «уважение к старшим».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Потребность выполнять правила для учащихся, умение различать хорошие и плохие поступки людей, правильно оценивать свои действия и поведение одноклассников, соблюдать порядок и дисциплину в школе и общественных местах.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Наличие опыта участия в подготовке и проведении общественно полезных дел, осуществления индивидуального и коллективного выбора поручений и заданий в процессе организации жизнедеятельности в классе и школе.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Познавательный потенциал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dirty="0"/>
          </a:p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Наблюдательность, активность и прилежание в учебном труде, устойчивый интерес к познанию. </a:t>
            </a: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основных черт индивидуального стиля учебной деятельности, готовности к обучению в основной школе.</a:t>
            </a:r>
          </a:p>
          <a:p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Коммуникативный потенциал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Овладение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простейшими коммуникативными умениями и навыками: умение говорить и слушать; способность сопереживать, сочувствовать, проявлять внимание к другим людям, животным, природе. </a:t>
            </a: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первичных навыков </a:t>
            </a: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Эстетический потенциал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dirty="0"/>
          </a:p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Эстетическая восприимчивость предметов и явлений в окружающей природной и социальной среде, наличие личностного (собственного, индивидуального) эмоционально окрашенного отношения к произведениям искусства.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Физический потенциал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dirty="0"/>
          </a:p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Соблюдение режима дня и правил личной гигиены, стремление стать сильным, быстрым, ловким и закаленным, желание попробовать свои силы в занятиях физической культурой и спортом.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langschool5.ucoz.ru/ris/portret_pervoklassnika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8352928" cy="61926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1132</Words>
  <Application>Microsoft Office PowerPoint</Application>
  <PresentationFormat>Экран (4:3)</PresentationFormat>
  <Paragraphs>323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Модель  выпускника муниципальной начальной  школы  </vt:lpstr>
      <vt:lpstr>Модель  выпускника начальной  школы </vt:lpstr>
      <vt:lpstr>Основные элементы модели: </vt:lpstr>
      <vt:lpstr> Нравственный (ценностный) потенциал </vt:lpstr>
      <vt:lpstr>Познавательный потенциал</vt:lpstr>
      <vt:lpstr>Коммуникативный потенциал </vt:lpstr>
      <vt:lpstr>Эстетический потенциал </vt:lpstr>
      <vt:lpstr>Физический потенциал </vt:lpstr>
      <vt:lpstr>Слайд 9</vt:lpstr>
      <vt:lpstr>Результативность учебно-воспитательной деятельности </vt:lpstr>
      <vt:lpstr>Достижения учащихся </vt:lpstr>
      <vt:lpstr>3 уровня развития универсальных учебных действий учащихся 2"а" класса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  выпускника начальной  школы</dc:title>
  <dc:creator>Туяна Баторовна</dc:creator>
  <cp:lastModifiedBy>Туяна Баторовна</cp:lastModifiedBy>
  <cp:revision>28</cp:revision>
  <dcterms:created xsi:type="dcterms:W3CDTF">2013-08-21T00:48:15Z</dcterms:created>
  <dcterms:modified xsi:type="dcterms:W3CDTF">2013-08-22T23:51:52Z</dcterms:modified>
</cp:coreProperties>
</file>