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05" r:id="rId2"/>
    <p:sldId id="301" r:id="rId3"/>
    <p:sldId id="303" r:id="rId4"/>
    <p:sldId id="298" r:id="rId5"/>
    <p:sldId id="304" r:id="rId6"/>
    <p:sldId id="282" r:id="rId7"/>
    <p:sldId id="285" r:id="rId8"/>
    <p:sldId id="286" r:id="rId9"/>
    <p:sldId id="288" r:id="rId10"/>
    <p:sldId id="264" r:id="rId11"/>
    <p:sldId id="296" r:id="rId12"/>
    <p:sldId id="294" r:id="rId13"/>
    <p:sldId id="297" r:id="rId14"/>
    <p:sldId id="260" r:id="rId15"/>
    <p:sldId id="261" r:id="rId16"/>
    <p:sldId id="262" r:id="rId17"/>
    <p:sldId id="290" r:id="rId18"/>
    <p:sldId id="29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432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1F4B10-8DCE-4763-A234-34EE8680B532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F3DA805-1C6D-4E1C-BDD2-AF5E61EB92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E19EF7-2E5C-4D33-8426-863A9EE43B3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33F34E-7E16-47D1-A778-8BD90EDA52B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  <p:sp>
        <p:nvSpPr>
          <p:cNvPr id="2560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037013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C93A0-1D1D-4439-9385-A6D33121AD89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27E78-9B42-46E2-9559-CD105696E7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55F98-580F-4B9C-AE01-C2270D1C5912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D7232-71C3-40B1-9A53-5D599F0010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1077D-2EE7-4DDB-B90D-EC0D1EC361F2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A58A5-B9D5-4007-8D17-EA432D240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CD2A1-7EDC-461D-B4C1-ECA14C98F7DB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24508-C443-4612-B255-EBB1E37649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97797-8437-4365-9A5B-3B2DF245A86F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A6923-B8B5-4F27-BC73-48463019C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C9377-3B01-46E7-9FFE-07DEE7A83040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2694E-E5F9-46D7-BBD6-0732175BBD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0BE5D-764F-461A-9343-13336FD1CA1D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1B02F-A017-4335-B198-8EFB162185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937DA-1681-4CB0-901A-078BDC981A24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55491-4A28-42D0-A315-2EFE1DC565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E517C-3D42-4B74-927B-E1D2C6CC0F73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1258C-FC96-4894-9E7B-2E3B7834B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8CA68-5FA4-4DF2-A3AE-A327CC09D98D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8D006-81A5-4597-847D-EAF366F17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C3163-89C8-4F1A-9F4E-6F01E75A790A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2A499-D9EC-4DE1-B9D0-B259623B24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2CC64F6-1AEB-4F42-B1C5-E0E5292F945B}" type="datetimeFigureOut">
              <a:rPr lang="ru-RU"/>
              <a:pPr>
                <a:defRPr/>
              </a:pPr>
              <a:t>28.11.2016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A905C9-68B7-4CFA-9085-8D721C0A41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2"/>
          <p:cNvSpPr>
            <a:spLocks noChangeArrowheads="1"/>
          </p:cNvSpPr>
          <p:nvPr/>
        </p:nvSpPr>
        <p:spPr bwMode="auto">
          <a:xfrm>
            <a:off x="468313" y="1557338"/>
            <a:ext cx="81359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Georgia" pitchFamily="18" charset="0"/>
              </a:rPr>
              <a:t>Сергей Андреевич Тутунов</a:t>
            </a:r>
          </a:p>
          <a:p>
            <a:r>
              <a:rPr lang="ru-RU" sz="4000" b="1">
                <a:latin typeface="Georgia" pitchFamily="18" charset="0"/>
              </a:rPr>
              <a:t>    « Зима пришла. Детство.»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825" y="188913"/>
            <a:ext cx="8713788" cy="5940425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можете сказать о позе мальчика(</a:t>
            </a:r>
            <a:r>
              <a:rPr lang="ru-RU" sz="4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стоит, куда смотрит?</a:t>
            </a:r>
            <a:r>
              <a:rPr lang="ru-RU" sz="6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Представьте выражение его лица.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4578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6143625"/>
            <a:ext cx="6302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6143625"/>
            <a:ext cx="6302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72450" y="6143625"/>
            <a:ext cx="63023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6143625"/>
            <a:ext cx="6302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6143625"/>
            <a:ext cx="6318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6143625"/>
            <a:ext cx="6318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6143625"/>
            <a:ext cx="63023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6143625"/>
            <a:ext cx="63023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825" y="188913"/>
            <a:ext cx="8642350" cy="57594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0070C0"/>
                </a:solidFill>
              </a:rPr>
              <a:t>          </a:t>
            </a:r>
            <a:r>
              <a:rPr lang="ru-RU" sz="3200" b="1" dirty="0">
                <a:solidFill>
                  <a:srgbClr val="0070C0"/>
                </a:solidFill>
              </a:rPr>
              <a:t>Когда так говорят: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</a:rPr>
              <a:t>стоит как завороженный</a:t>
            </a:r>
            <a:r>
              <a:rPr lang="ru-RU" sz="3600" i="1" dirty="0">
                <a:solidFill>
                  <a:schemeClr val="accent1">
                    <a:lumMod val="75000"/>
                  </a:schemeClr>
                </a:solidFill>
              </a:rPr>
              <a:t>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</a:rPr>
              <a:t>глаз не оторвать-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</a:rPr>
              <a:t>глаза режет-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70C0"/>
                </a:solidFill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70C0"/>
                </a:solidFill>
              </a:rPr>
              <a:t>От чего мальчик не может глаз оторвать,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70C0"/>
                </a:solidFill>
              </a:rPr>
              <a:t>какую картину он увидел на улице?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70C0"/>
                </a:solidFill>
              </a:rPr>
              <a:t>Опишите её.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0070C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70C0"/>
                </a:solidFill>
              </a:rPr>
              <a:t>Передались ли вам чувства мальчика?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i="1" dirty="0">
              <a:solidFill>
                <a:srgbClr val="0070C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i="1" dirty="0">
              <a:solidFill>
                <a:srgbClr val="0070C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6626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6143625"/>
            <a:ext cx="6302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6143625"/>
            <a:ext cx="6318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6143625"/>
            <a:ext cx="6318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950" y="6143625"/>
            <a:ext cx="63023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01013" y="6143625"/>
            <a:ext cx="6302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6143625"/>
            <a:ext cx="63023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6143625"/>
            <a:ext cx="6302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6143625"/>
            <a:ext cx="6302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0"/>
            <a:ext cx="691276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</a:rPr>
              <a:t>Речевая подготовка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388" y="549275"/>
          <a:ext cx="8712200" cy="6083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6498"/>
                <a:gridCol w="2079569"/>
                <a:gridCol w="1861746"/>
                <a:gridCol w="2085155"/>
              </a:tblGrid>
              <a:tr h="50716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     Мальчик</a:t>
                      </a:r>
                      <a:endParaRPr lang="ru-RU" sz="2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                            </a:t>
                      </a:r>
                      <a:r>
                        <a:rPr lang="ru-RU" sz="2800" dirty="0" smtClean="0"/>
                        <a:t>двор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r>
                        <a:rPr lang="ru-RU" sz="2800" dirty="0" smtClean="0"/>
                        <a:t>снег</a:t>
                      </a:r>
                      <a:endParaRPr lang="ru-RU" sz="2800" dirty="0"/>
                    </a:p>
                  </a:txBody>
                  <a:tcPr/>
                </a:tc>
              </a:tr>
              <a:tr h="4385475">
                <a:tc>
                  <a:txBody>
                    <a:bodyPr/>
                    <a:lstStyle/>
                    <a:p>
                      <a:r>
                        <a:rPr lang="ru-RU" dirty="0" smtClean="0"/>
                        <a:t>Проснулся, подошёл к окну;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застыл на месте от неожиданности;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стоит</a:t>
                      </a:r>
                      <a:r>
                        <a:rPr lang="ru-RU" baseline="0" dirty="0" smtClean="0"/>
                        <a:t> как заколдованный</a:t>
                      </a:r>
                    </a:p>
                    <a:p>
                      <a:r>
                        <a:rPr lang="ru-RU" baseline="0" dirty="0" smtClean="0"/>
                        <a:t>(заворожённый);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не может пошевелиться;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не может глаз оторвать</a:t>
                      </a:r>
                    </a:p>
                    <a:p>
                      <a:r>
                        <a:rPr lang="ru-RU" baseline="0" dirty="0" smtClean="0"/>
                        <a:t>………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       </a:t>
                      </a:r>
                      <a:r>
                        <a:rPr lang="ru-RU" u="sng" dirty="0" smtClean="0">
                          <a:solidFill>
                            <a:srgbClr val="0070C0"/>
                          </a:solidFill>
                        </a:rPr>
                        <a:t>Вчера:</a:t>
                      </a:r>
                      <a:endParaRPr lang="ru-RU" u="sng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Унылая картина;</a:t>
                      </a: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всё тёмное,</a:t>
                      </a: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мрачное;</a:t>
                      </a:r>
                    </a:p>
                    <a:p>
                      <a:endParaRPr lang="ru-RU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грязь; </a:t>
                      </a: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сырая,  тёмная</a:t>
                      </a: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земля;</a:t>
                      </a:r>
                    </a:p>
                    <a:p>
                      <a:endParaRPr lang="ru-RU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голые деревья;</a:t>
                      </a: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последние листочки на деревьях не радовали взгляд</a:t>
                      </a: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……….</a:t>
                      </a:r>
                    </a:p>
                    <a:p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       </a:t>
                      </a:r>
                      <a:r>
                        <a:rPr lang="ru-RU" u="sng" dirty="0" smtClean="0">
                          <a:solidFill>
                            <a:srgbClr val="0070C0"/>
                          </a:solidFill>
                        </a:rPr>
                        <a:t>Сегодня:</a:t>
                      </a:r>
                      <a:endParaRPr lang="ru-RU" u="sng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Необычайно светло;</a:t>
                      </a: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очень яркий свет;</a:t>
                      </a: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больно глазам;</a:t>
                      </a:r>
                    </a:p>
                    <a:p>
                      <a:endParaRPr lang="ru-RU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двор весь белый, чистый;</a:t>
                      </a:r>
                    </a:p>
                    <a:p>
                      <a:endParaRPr lang="ru-RU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как в сказке; </a:t>
                      </a: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чудесное превращение из грязного в белоснежное, нарядное   …….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 запорошил;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>
                        <a:solidFill>
                          <a:srgbClr val="0070C0"/>
                        </a:solidFill>
                      </a:endParaRPr>
                    </a:p>
                    <a:p>
                      <a:r>
                        <a:rPr lang="ru-RU" dirty="0" smtClean="0"/>
                        <a:t>как лебяжий пух;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порхает, кружится,</a:t>
                      </a:r>
                    </a:p>
                    <a:p>
                      <a:r>
                        <a:rPr lang="ru-RU" dirty="0" smtClean="0"/>
                        <a:t>тихо танцует;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пушистый, </a:t>
                      </a:r>
                    </a:p>
                    <a:p>
                      <a:r>
                        <a:rPr lang="ru-RU" dirty="0" smtClean="0"/>
                        <a:t>как вата;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повис клоками на заборе</a:t>
                      </a:r>
                      <a:r>
                        <a:rPr lang="ru-RU" baseline="0" dirty="0" smtClean="0"/>
                        <a:t>   …….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1084025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    Чувства:</a:t>
                      </a:r>
                    </a:p>
                    <a:p>
                      <a:r>
                        <a:rPr lang="ru-RU" dirty="0" smtClean="0"/>
                        <a:t>                       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изумление,</a:t>
                      </a:r>
                    </a:p>
                    <a:p>
                      <a:r>
                        <a:rPr lang="ru-RU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волнение,</a:t>
                      </a:r>
                      <a:r>
                        <a:rPr lang="ru-RU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интерес, </a:t>
                      </a: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очарование, </a:t>
                      </a:r>
                    </a:p>
                    <a:p>
                      <a:r>
                        <a:rPr lang="ru-RU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восхищение,</a:t>
                      </a:r>
                      <a:endParaRPr lang="ru-RU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восторг, радость,</a:t>
                      </a:r>
                    </a:p>
                    <a:p>
                      <a:r>
                        <a:rPr lang="ru-RU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удивление……</a:t>
                      </a:r>
                      <a:endParaRPr lang="ru-RU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28092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4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mbria" pitchFamily="18" charset="0"/>
              </a:rPr>
              <a:t>Вспомни части текста:</a:t>
            </a:r>
            <a:endParaRPr lang="ru-RU" sz="40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8674" name="TextBox 3"/>
          <p:cNvSpPr txBox="1">
            <a:spLocks noChangeArrowheads="1"/>
          </p:cNvSpPr>
          <p:nvPr/>
        </p:nvSpPr>
        <p:spPr bwMode="auto">
          <a:xfrm>
            <a:off x="323850" y="1196975"/>
            <a:ext cx="8424863" cy="682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 i="1">
                <a:latin typeface="Calibri" pitchFamily="34" charset="0"/>
              </a:rPr>
              <a:t>Вступление.</a:t>
            </a:r>
            <a:r>
              <a:rPr lang="ru-RU" sz="2400" i="1">
                <a:latin typeface="Calibri" pitchFamily="34" charset="0"/>
              </a:rPr>
              <a:t>(1-2 предложения)</a:t>
            </a:r>
          </a:p>
          <a:p>
            <a:pPr marL="342900" indent="-342900"/>
            <a:r>
              <a:rPr lang="ru-RU" sz="2400" i="1">
                <a:latin typeface="Calibri" pitchFamily="34" charset="0"/>
              </a:rPr>
              <a:t>( Я смотрю на картину… .   </a:t>
            </a:r>
          </a:p>
          <a:p>
            <a:pPr marL="342900" indent="-342900"/>
            <a:r>
              <a:rPr lang="ru-RU" sz="2400" i="1">
                <a:latin typeface="Calibri" pitchFamily="34" charset="0"/>
              </a:rPr>
              <a:t>Передо мной картина  художника….  .</a:t>
            </a:r>
          </a:p>
          <a:p>
            <a:pPr marL="342900" indent="-342900"/>
            <a:r>
              <a:rPr lang="ru-RU" sz="2400" i="1">
                <a:latin typeface="Calibri" pitchFamily="34" charset="0"/>
              </a:rPr>
              <a:t> На картине….   .    </a:t>
            </a:r>
          </a:p>
          <a:p>
            <a:pPr marL="342900" indent="-342900"/>
            <a:r>
              <a:rPr lang="ru-RU" sz="2400" i="1">
                <a:latin typeface="Calibri" pitchFamily="34" charset="0"/>
              </a:rPr>
              <a:t>….(свой вариант)</a:t>
            </a:r>
          </a:p>
          <a:p>
            <a:pPr marL="342900" indent="-342900"/>
            <a:r>
              <a:rPr lang="ru-RU" sz="2400" i="1">
                <a:latin typeface="Calibri" pitchFamily="34" charset="0"/>
              </a:rPr>
              <a:t>2. </a:t>
            </a:r>
            <a:r>
              <a:rPr lang="ru-RU" sz="3200" b="1" i="1">
                <a:latin typeface="Calibri" pitchFamily="34" charset="0"/>
              </a:rPr>
              <a:t>Основная часть</a:t>
            </a:r>
            <a:r>
              <a:rPr lang="ru-RU" sz="2400" i="1">
                <a:latin typeface="Calibri" pitchFamily="34" charset="0"/>
              </a:rPr>
              <a:t>.  - </a:t>
            </a:r>
            <a:r>
              <a:rPr lang="ru-RU" sz="2400" i="1" u="sng">
                <a:latin typeface="Calibri" pitchFamily="34" charset="0"/>
              </a:rPr>
              <a:t>Описание картины</a:t>
            </a:r>
          </a:p>
          <a:p>
            <a:pPr marL="342900" indent="-342900"/>
            <a:r>
              <a:rPr lang="ru-RU" sz="2400" i="1">
                <a:latin typeface="Calibri" pitchFamily="34" charset="0"/>
              </a:rPr>
              <a:t>3. </a:t>
            </a:r>
            <a:r>
              <a:rPr lang="ru-RU" sz="3200" b="1" i="1">
                <a:latin typeface="Calibri" pitchFamily="34" charset="0"/>
              </a:rPr>
              <a:t>Заключение , концовка. </a:t>
            </a:r>
            <a:r>
              <a:rPr lang="ru-RU" sz="2400" i="1">
                <a:latin typeface="Calibri" pitchFamily="34" charset="0"/>
              </a:rPr>
              <a:t>(1-2 предложения) –         </a:t>
            </a:r>
            <a:r>
              <a:rPr lang="ru-RU" sz="2400" i="1" u="sng">
                <a:latin typeface="Calibri" pitchFamily="34" charset="0"/>
              </a:rPr>
              <a:t>Твоё отношение к картине.</a:t>
            </a:r>
          </a:p>
          <a:p>
            <a:pPr marL="342900" indent="-342900"/>
            <a:r>
              <a:rPr lang="ru-RU" sz="2400" b="1" i="1">
                <a:latin typeface="Calibri" pitchFamily="34" charset="0"/>
              </a:rPr>
              <a:t>(Мне нравится ….  .       </a:t>
            </a:r>
          </a:p>
          <a:p>
            <a:pPr marL="342900" indent="-342900"/>
            <a:r>
              <a:rPr lang="ru-RU" sz="2400" b="1" i="1">
                <a:latin typeface="Calibri" pitchFamily="34" charset="0"/>
              </a:rPr>
              <a:t> Мне радостно смотреть…  .</a:t>
            </a:r>
          </a:p>
          <a:p>
            <a:pPr marL="342900" indent="-342900"/>
            <a:r>
              <a:rPr lang="ru-RU" sz="2400" b="1" i="1">
                <a:latin typeface="Calibri" pitchFamily="34" charset="0"/>
              </a:rPr>
              <a:t> Картина вызывает у меня … .  </a:t>
            </a:r>
          </a:p>
          <a:p>
            <a:pPr marL="342900" indent="-342900"/>
            <a:r>
              <a:rPr lang="ru-RU" sz="2400" b="1" i="1">
                <a:latin typeface="Calibri" pitchFamily="34" charset="0"/>
              </a:rPr>
              <a:t> Смотрю на картину  и …..  .</a:t>
            </a:r>
          </a:p>
          <a:p>
            <a:pPr marL="342900" indent="-342900"/>
            <a:r>
              <a:rPr lang="ru-RU" sz="2400" b="1" i="1">
                <a:latin typeface="Calibri" pitchFamily="34" charset="0"/>
              </a:rPr>
              <a:t> После знакомства с этой картиной…  . </a:t>
            </a:r>
          </a:p>
          <a:p>
            <a:pPr marL="342900" indent="-342900"/>
            <a:r>
              <a:rPr lang="ru-RU" sz="2400" b="1" i="1">
                <a:latin typeface="Calibri" pitchFamily="34" charset="0"/>
              </a:rPr>
              <a:t>…. </a:t>
            </a:r>
            <a:r>
              <a:rPr lang="ru-RU" sz="2400" i="1">
                <a:latin typeface="Calibri" pitchFamily="34" charset="0"/>
              </a:rPr>
              <a:t>(свой вариант)</a:t>
            </a:r>
          </a:p>
          <a:p>
            <a:pPr marL="342900" indent="-342900"/>
            <a:endParaRPr lang="ru-RU" sz="2400" i="1">
              <a:latin typeface="Calibri" pitchFamily="34" charset="0"/>
            </a:endParaRPr>
          </a:p>
          <a:p>
            <a:pPr marL="342900" indent="-342900"/>
            <a:endParaRPr lang="ru-RU" sz="2400" i="1">
              <a:latin typeface="Calibri" pitchFamily="34" charset="0"/>
            </a:endParaRPr>
          </a:p>
          <a:p>
            <a:pPr marL="342900" indent="-342900"/>
            <a:endParaRPr lang="ru-RU" sz="2000" i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88641"/>
            <a:ext cx="5670376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</a:rPr>
              <a:t>Материал для учителя: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+mn-lt"/>
            </a:endParaRPr>
          </a:p>
        </p:txBody>
      </p:sp>
      <p:sp>
        <p:nvSpPr>
          <p:cNvPr id="29698" name="Прямоугольник 2"/>
          <p:cNvSpPr>
            <a:spLocks noChangeArrowheads="1"/>
          </p:cNvSpPr>
          <p:nvPr/>
        </p:nvSpPr>
        <p:spPr bwMode="auto">
          <a:xfrm>
            <a:off x="468313" y="1484313"/>
            <a:ext cx="84597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  </a:t>
            </a:r>
            <a:r>
              <a:rPr lang="ru-RU" sz="2400">
                <a:cs typeface="Arial" charset="0"/>
              </a:rPr>
              <a:t>Сергей</a:t>
            </a:r>
            <a:r>
              <a:rPr lang="ru-RU" sz="2400" b="1">
                <a:cs typeface="Arial" charset="0"/>
              </a:rPr>
              <a:t> </a:t>
            </a:r>
            <a:r>
              <a:rPr lang="ru-RU" sz="2400">
                <a:cs typeface="Arial" charset="0"/>
              </a:rPr>
              <a:t>Тутунов родился 30 октября 1925 года в Москве.</a:t>
            </a:r>
          </a:p>
        </p:txBody>
      </p:sp>
      <p:sp>
        <p:nvSpPr>
          <p:cNvPr id="29699" name="Прямоугольник 3"/>
          <p:cNvSpPr>
            <a:spLocks noChangeArrowheads="1"/>
          </p:cNvSpPr>
          <p:nvPr/>
        </p:nvSpPr>
        <p:spPr bwMode="auto">
          <a:xfrm>
            <a:off x="179388" y="1916113"/>
            <a:ext cx="878522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latin typeface="Calibri" pitchFamily="34" charset="0"/>
              </a:rPr>
              <a:t>        </a:t>
            </a:r>
            <a:r>
              <a:rPr lang="ru-RU" sz="2400">
                <a:cs typeface="Arial" charset="0"/>
              </a:rPr>
              <a:t>В конце 30 годов Сергей поступил в знаменитую МСХШ    (московская средняя художественная школа), причём его сначала взяли на скульптурное отделение, т.к. прекрасно чувствовал форму и очень хорошо лепил всяких зверей. Однако, позже он перешёл учиться в класс живописи.</a:t>
            </a:r>
          </a:p>
          <a:p>
            <a:pPr algn="just"/>
            <a:r>
              <a:rPr lang="ru-RU" sz="2400">
                <a:cs typeface="Arial" charset="0"/>
              </a:rPr>
              <a:t> В 1945 Тутунов поступил в Суриковский  институт и </a:t>
            </a:r>
          </a:p>
          <a:p>
            <a:pPr algn="just"/>
            <a:r>
              <a:rPr lang="ru-RU" sz="2400">
                <a:cs typeface="Arial" charset="0"/>
              </a:rPr>
              <a:t>в 1951 году окончил  его.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рямоугольник 2"/>
          <p:cNvSpPr>
            <a:spLocks noChangeArrowheads="1"/>
          </p:cNvSpPr>
          <p:nvPr/>
        </p:nvSpPr>
        <p:spPr bwMode="auto">
          <a:xfrm>
            <a:off x="395288" y="3357563"/>
            <a:ext cx="84248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ru-RU" sz="2400">
                <a:ea typeface="Calibri" pitchFamily="34" charset="0"/>
                <a:cs typeface="Arial" charset="0"/>
              </a:rPr>
              <a:t>      Картины художника находятся в Государственной Третьяковской галерее, в Русском музее Киева, во многих музеях России и стран ближнего зарубежья.</a:t>
            </a:r>
          </a:p>
          <a:p>
            <a:pPr algn="just" eaLnBrk="0" hangingPunct="0"/>
            <a:r>
              <a:rPr lang="ru-RU" sz="2400">
                <a:ea typeface="Calibri" pitchFamily="34" charset="0"/>
                <a:cs typeface="Arial" charset="0"/>
              </a:rPr>
              <a:t> В 1988 состоялась персональная выставка в Москве.</a:t>
            </a:r>
          </a:p>
          <a:p>
            <a:pPr algn="just" eaLnBrk="0" hangingPunct="0"/>
            <a:r>
              <a:rPr lang="ru-RU" sz="2400">
                <a:ea typeface="Calibri" pitchFamily="34" charset="0"/>
                <a:cs typeface="Arial" charset="0"/>
              </a:rPr>
              <a:t>     С.А.Тутунов умер 12 октября 1998 года в Москве, похоронен на Ваганьковском кладбище</a:t>
            </a:r>
          </a:p>
        </p:txBody>
      </p:sp>
      <p:sp>
        <p:nvSpPr>
          <p:cNvPr id="30722" name="Прямоугольник 3"/>
          <p:cNvSpPr>
            <a:spLocks noChangeArrowheads="1"/>
          </p:cNvSpPr>
          <p:nvPr/>
        </p:nvSpPr>
        <p:spPr bwMode="auto">
          <a:xfrm>
            <a:off x="468313" y="188913"/>
            <a:ext cx="8280400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ea typeface="Calibri" pitchFamily="34" charset="0"/>
                <a:cs typeface="Arial" charset="0"/>
              </a:rPr>
              <a:t>      В 1953 году С.А. Тутунов стал членом Союза художников. Членство в Союзе художников предоставляло замечательную возможность творческих командировок, даже в самые отдаленные уголки СССР. Из поездки на Алтай С.А. Тутунов привёз целую серию живых красочных этюдов, запечатлевших поразившие его яркие картины природы и традиционного народного быта.</a:t>
            </a:r>
          </a:p>
          <a:p>
            <a:endParaRPr lang="ru-RU" sz="2400">
              <a:ea typeface="Calibri" pitchFamily="34" charset="0"/>
              <a:cs typeface="Arial" charset="0"/>
            </a:endParaRPr>
          </a:p>
          <a:p>
            <a:pPr eaLnBrk="0" hangingPunct="0"/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731838"/>
            <a:ext cx="3671888" cy="553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1916113"/>
            <a:ext cx="32194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Box 4"/>
          <p:cNvSpPr txBox="1">
            <a:spLocks noChangeArrowheads="1"/>
          </p:cNvSpPr>
          <p:nvPr/>
        </p:nvSpPr>
        <p:spPr bwMode="auto">
          <a:xfrm>
            <a:off x="539750" y="6237288"/>
            <a:ext cx="38877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   По воду. ( 1950г.)</a:t>
            </a:r>
          </a:p>
        </p:txBody>
      </p:sp>
      <p:sp>
        <p:nvSpPr>
          <p:cNvPr id="31748" name="TextBox 5"/>
          <p:cNvSpPr txBox="1">
            <a:spLocks noChangeArrowheads="1"/>
          </p:cNvSpPr>
          <p:nvPr/>
        </p:nvSpPr>
        <p:spPr bwMode="auto">
          <a:xfrm>
            <a:off x="1331913" y="0"/>
            <a:ext cx="6048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        Работы художника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3744912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Рисунок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188913"/>
            <a:ext cx="475297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Рисунок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3402013"/>
            <a:ext cx="4608513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Box 5"/>
          <p:cNvSpPr txBox="1">
            <a:spLocks noChangeArrowheads="1"/>
          </p:cNvSpPr>
          <p:nvPr/>
        </p:nvSpPr>
        <p:spPr bwMode="auto">
          <a:xfrm>
            <a:off x="611188" y="2708275"/>
            <a:ext cx="3024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Пейзаж с лошадкой. (1957г.)</a:t>
            </a:r>
          </a:p>
        </p:txBody>
      </p:sp>
      <p:sp>
        <p:nvSpPr>
          <p:cNvPr id="32773" name="TextBox 7"/>
          <p:cNvSpPr txBox="1">
            <a:spLocks noChangeArrowheads="1"/>
          </p:cNvSpPr>
          <p:nvPr/>
        </p:nvSpPr>
        <p:spPr bwMode="auto">
          <a:xfrm>
            <a:off x="5435600" y="3141663"/>
            <a:ext cx="28813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Мостик на речке. (1950г.)</a:t>
            </a:r>
          </a:p>
        </p:txBody>
      </p:sp>
      <p:sp>
        <p:nvSpPr>
          <p:cNvPr id="32774" name="TextBox 8"/>
          <p:cNvSpPr txBox="1">
            <a:spLocks noChangeArrowheads="1"/>
          </p:cNvSpPr>
          <p:nvPr/>
        </p:nvSpPr>
        <p:spPr bwMode="auto">
          <a:xfrm>
            <a:off x="4859338" y="5516563"/>
            <a:ext cx="3168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Весной. (1956г.)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9113" y="765175"/>
            <a:ext cx="651033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51238" y="3284538"/>
            <a:ext cx="4981575" cy="357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Box 3"/>
          <p:cNvSpPr txBox="1">
            <a:spLocks noChangeArrowheads="1"/>
          </p:cNvSpPr>
          <p:nvPr/>
        </p:nvSpPr>
        <p:spPr bwMode="auto">
          <a:xfrm>
            <a:off x="1619250" y="2924175"/>
            <a:ext cx="3673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Горный Алтай. Табун. (1954г.)</a:t>
            </a:r>
          </a:p>
        </p:txBody>
      </p:sp>
      <p:sp>
        <p:nvSpPr>
          <p:cNvPr id="33796" name="TextBox 4"/>
          <p:cNvSpPr txBox="1">
            <a:spLocks noChangeArrowheads="1"/>
          </p:cNvSpPr>
          <p:nvPr/>
        </p:nvSpPr>
        <p:spPr bwMode="auto">
          <a:xfrm>
            <a:off x="2339975" y="6381750"/>
            <a:ext cx="11525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Портрет</a:t>
            </a:r>
          </a:p>
        </p:txBody>
      </p:sp>
      <p:sp>
        <p:nvSpPr>
          <p:cNvPr id="33797" name="TextBox 5"/>
          <p:cNvSpPr txBox="1">
            <a:spLocks noChangeArrowheads="1"/>
          </p:cNvSpPr>
          <p:nvPr/>
        </p:nvSpPr>
        <p:spPr bwMode="auto">
          <a:xfrm>
            <a:off x="3419475" y="0"/>
            <a:ext cx="31686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Горный Алтай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Documents and Settings\admin\Рабочий стол\Зимний фон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4572000"/>
                <a:gridCol w="4572000"/>
              </a:tblGrid>
              <a:tr h="6858000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Поздно ночью выпал снег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Первый-первый.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Удивил он утром всех,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Белый-белый.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Вышел папа на порог: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Ну, дела!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Это зимушка снежок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Принесла.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Видит мама снег в саду: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dirty="0" smtClean="0"/>
                        <a:t>Ох и ах!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2400" dirty="0" smtClean="0"/>
                        <a:t>И в каких теперь пойду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2400" dirty="0" smtClean="0"/>
                        <a:t>Сапогах?</a:t>
                      </a:r>
                    </a:p>
                    <a:p>
                      <a:pPr>
                        <a:buFontTx/>
                        <a:buNone/>
                      </a:pPr>
                      <a:endParaRPr lang="ru-RU" sz="2400" dirty="0" smtClean="0"/>
                    </a:p>
                    <a:p>
                      <a:pPr>
                        <a:buFontTx/>
                        <a:buNone/>
                      </a:pPr>
                      <a:endParaRPr lang="ru-RU" sz="2400" dirty="0" smtClean="0"/>
                    </a:p>
                    <a:p>
                      <a:pPr>
                        <a:buFontTx/>
                        <a:buNone/>
                      </a:pPr>
                      <a:endParaRPr lang="ru-RU" sz="2400" dirty="0" smtClean="0"/>
                    </a:p>
                    <a:p>
                      <a:pPr>
                        <a:buFontTx/>
                        <a:buNone/>
                      </a:pPr>
                      <a:endParaRPr lang="ru-RU" sz="2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Вышел Лёшка спозаранку: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400" dirty="0" smtClean="0"/>
                        <a:t>Снег! Ура!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2400" dirty="0" smtClean="0"/>
                        <a:t>Доставать коньки и санки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2400" dirty="0" smtClean="0"/>
                        <a:t>Пора!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2400" dirty="0" err="1" smtClean="0"/>
                        <a:t>Кешка-кот</a:t>
                      </a:r>
                      <a:r>
                        <a:rPr lang="ru-RU" sz="2400" dirty="0" smtClean="0"/>
                        <a:t> глядит в окно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2400" dirty="0" smtClean="0"/>
                        <a:t>На дорогу: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2400" dirty="0" smtClean="0"/>
                        <a:t>«Кто-то пролил молоко…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2400" dirty="0" smtClean="0"/>
                        <a:t>Очень много!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2400" b="0" dirty="0" smtClean="0"/>
                        <a:t>                     </a:t>
                      </a:r>
                      <a:r>
                        <a:rPr lang="ru-RU" sz="2400" b="0" i="1" dirty="0" err="1" smtClean="0"/>
                        <a:t>Гелла</a:t>
                      </a:r>
                      <a:r>
                        <a:rPr lang="ru-RU" sz="2400" b="0" i="1" dirty="0" smtClean="0"/>
                        <a:t> </a:t>
                      </a:r>
                      <a:r>
                        <a:rPr lang="ru-RU" sz="2400" b="0" i="1" dirty="0" err="1" smtClean="0"/>
                        <a:t>Хамаль</a:t>
                      </a:r>
                      <a:endParaRPr lang="ru-RU" sz="2400" b="0" i="1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5369" name="Picture 4" descr="C:\Documents and Settings\admin\Рабочий стол\шаблоны\шаблоны Зима\Снежинка аним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404813"/>
            <a:ext cx="576263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4" descr="C:\Documents and Settings\admin\Рабочий стол\шаблоны\шаблоны Зима\Снежинка аним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206057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4" descr="C:\Documents and Settings\admin\Рабочий стол\шаблоны\шаблоны Зима\Снежинка аним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5084763"/>
            <a:ext cx="8636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4" descr="C:\Documents and Settings\admin\Рабочий стол\шаблоны\шаблоны Зима\Снежинка аним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3789363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6" descr="C:\Documents and Settings\admin\Рабочий стол\шаблоны\шаблоны Зима\81040341_3518263_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308850" y="3933825"/>
            <a:ext cx="735013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6" descr="C:\Documents and Settings\admin\Рабочий стол\шаблоны\шаблоны Зима\81040341_3518263_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468313" y="4652963"/>
            <a:ext cx="7905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4" descr="C:\Documents and Settings\admin\Рабочий стол\шаблоны\шаблоны Зима\Снежинка аним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5157788"/>
            <a:ext cx="6492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Documents and Settings\admin\Рабочий стол\Рисуноклин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87350"/>
            <a:ext cx="8280400" cy="62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1124744"/>
            <a:ext cx="8280920" cy="261610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Arial" pitchFamily="34" charset="0"/>
                <a:cs typeface="Arial" pitchFamily="34" charset="0"/>
              </a:rPr>
              <a:t>                          </a:t>
            </a:r>
            <a:r>
              <a:rPr lang="ru-RU" sz="7200" dirty="0">
                <a:solidFill>
                  <a:schemeClr val="accent1">
                    <a:lumMod val="7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Georgia" pitchFamily="18" charset="0"/>
                <a:cs typeface="Arial" pitchFamily="34" charset="0"/>
              </a:rPr>
              <a:t>Сочинение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chemeClr val="accent1">
                    <a:lumMod val="7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Arial" pitchFamily="34" charset="0"/>
                <a:cs typeface="Arial" pitchFamily="34" charset="0"/>
              </a:rPr>
              <a:t>  по картине  С. А. </a:t>
            </a:r>
            <a:r>
              <a:rPr lang="ru-RU" sz="4400" dirty="0" err="1">
                <a:solidFill>
                  <a:schemeClr val="accent1">
                    <a:lumMod val="7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Arial" pitchFamily="34" charset="0"/>
                <a:cs typeface="Arial" pitchFamily="34" charset="0"/>
              </a:rPr>
              <a:t>Тутунова</a:t>
            </a:r>
            <a:r>
              <a:rPr lang="ru-RU" sz="4400" dirty="0">
                <a:solidFill>
                  <a:schemeClr val="accent1">
                    <a:lumMod val="7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Arial" pitchFamily="34" charset="0"/>
                <a:cs typeface="Arial" pitchFamily="34" charset="0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1">
                    <a:lumMod val="7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Georgia" pitchFamily="18" charset="0"/>
              </a:rPr>
              <a:t>  </a:t>
            </a:r>
            <a:r>
              <a:rPr lang="ru-RU" sz="4800" dirty="0">
                <a:ln>
                  <a:solidFill>
                    <a:srgbClr val="0070C0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Georgia" pitchFamily="18" charset="0"/>
              </a:rPr>
              <a:t>«Зима пришла. Детство».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549275"/>
            <a:ext cx="4175125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932363" y="1700213"/>
            <a:ext cx="3960812" cy="3232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    Тутунов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    Сергей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rPr>
              <a:t>    Андреевич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atin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</a:rPr>
              <a:t>           [1925 - 1999]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C:\Documents and Settings\admin\Рабочий стол\238101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6550" y="6021388"/>
            <a:ext cx="738188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33375"/>
            <a:ext cx="8112125" cy="552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2288" y="6021388"/>
            <a:ext cx="7366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6061075"/>
            <a:ext cx="703263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30675" y="6021388"/>
            <a:ext cx="738188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6092825"/>
            <a:ext cx="67468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6042025"/>
            <a:ext cx="720725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6021388"/>
            <a:ext cx="738188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TextBox 11"/>
          <p:cNvSpPr txBox="1">
            <a:spLocks noChangeArrowheads="1"/>
          </p:cNvSpPr>
          <p:nvPr/>
        </p:nvSpPr>
        <p:spPr bwMode="auto">
          <a:xfrm>
            <a:off x="2555875" y="4797425"/>
            <a:ext cx="18716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1</a:t>
            </a:r>
          </a:p>
        </p:txBody>
      </p:sp>
      <p:sp>
        <p:nvSpPr>
          <p:cNvPr id="19466" name="TextBox 12"/>
          <p:cNvSpPr txBox="1">
            <a:spLocks noChangeArrowheads="1"/>
          </p:cNvSpPr>
          <p:nvPr/>
        </p:nvSpPr>
        <p:spPr bwMode="auto">
          <a:xfrm>
            <a:off x="2627313" y="4724400"/>
            <a:ext cx="2089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1112</a:t>
            </a:r>
            <a:r>
              <a:rPr lang="ru-RU">
                <a:latin typeface="Calibri" pitchFamily="34" charset="0"/>
              </a:rPr>
              <a:t>11</a:t>
            </a:r>
            <a:r>
              <a:rPr lang="en-US">
                <a:latin typeface="Calibri" pitchFamily="34" charset="0"/>
              </a:rPr>
              <a:t>1</a:t>
            </a:r>
            <a:r>
              <a:rPr lang="ru-RU">
                <a:latin typeface="Calibri" pitchFamily="34" charset="0"/>
              </a:rPr>
              <a:t>1</a:t>
            </a:r>
            <a:r>
              <a:rPr lang="en-US">
                <a:latin typeface="Calibri" pitchFamily="34" charset="0"/>
              </a:rPr>
              <a:t>11</a:t>
            </a:r>
            <a:endParaRPr lang="ru-RU">
              <a:latin typeface="Calibri" pitchFamily="34" charset="0"/>
            </a:endParaRPr>
          </a:p>
        </p:txBody>
      </p:sp>
      <p:sp>
        <p:nvSpPr>
          <p:cNvPr id="19467" name="TextBox 15"/>
          <p:cNvSpPr txBox="1">
            <a:spLocks noChangeArrowheads="1"/>
          </p:cNvSpPr>
          <p:nvPr/>
        </p:nvSpPr>
        <p:spPr bwMode="auto">
          <a:xfrm>
            <a:off x="2627313" y="5013325"/>
            <a:ext cx="17287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solidFill>
                  <a:schemeClr val="bg1"/>
                </a:solidFill>
                <a:latin typeface="Calibri" pitchFamily="34" charset="0"/>
              </a:rPr>
              <a:t>177</a:t>
            </a:r>
            <a:endParaRPr lang="ru-RU" sz="40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9468" name="TextBox 16"/>
          <p:cNvSpPr txBox="1">
            <a:spLocks noChangeArrowheads="1"/>
          </p:cNvSpPr>
          <p:nvPr/>
        </p:nvSpPr>
        <p:spPr bwMode="auto">
          <a:xfrm>
            <a:off x="5724525" y="4724400"/>
            <a:ext cx="21605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11</a:t>
            </a:r>
            <a:endParaRPr lang="ru-RU">
              <a:latin typeface="Calibri" pitchFamily="34" charset="0"/>
            </a:endParaRPr>
          </a:p>
        </p:txBody>
      </p:sp>
      <p:sp>
        <p:nvSpPr>
          <p:cNvPr id="19469" name="TextBox 17"/>
          <p:cNvSpPr txBox="1">
            <a:spLocks noChangeArrowheads="1"/>
          </p:cNvSpPr>
          <p:nvPr/>
        </p:nvSpPr>
        <p:spPr bwMode="auto">
          <a:xfrm>
            <a:off x="5724525" y="5013325"/>
            <a:ext cx="25923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solidFill>
                  <a:schemeClr val="bg1"/>
                </a:solidFill>
                <a:latin typeface="Calibri" pitchFamily="34" charset="0"/>
              </a:rPr>
              <a:t> 111</a:t>
            </a:r>
            <a:endParaRPr lang="ru-RU" sz="4000" b="1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9470" name="Picture 1" descr="C:\Documents and Settings\admin\Рабочий стол\2381010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4300" y="1773238"/>
            <a:ext cx="5219700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850" y="476250"/>
            <a:ext cx="8496300" cy="47101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Рассмотрите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внимательно картину.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Какие мысли и чувства  у вас возникли?</a:t>
            </a:r>
          </a:p>
        </p:txBody>
      </p:sp>
      <p:pic>
        <p:nvPicPr>
          <p:cNvPr id="20482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6237288"/>
            <a:ext cx="547688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6237288"/>
            <a:ext cx="547687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6237288"/>
            <a:ext cx="547687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6237288"/>
            <a:ext cx="546100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6237288"/>
            <a:ext cx="547687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6237288"/>
            <a:ext cx="547687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6237288"/>
            <a:ext cx="547687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6237288"/>
            <a:ext cx="547687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850" y="188913"/>
            <a:ext cx="8567738" cy="61864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Почему  художник  дал картине  такое  название?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изобразил   художник?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привлекло внимание мальчика?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2530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6188" y="6143625"/>
            <a:ext cx="6302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13763" y="6143625"/>
            <a:ext cx="6302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6143625"/>
            <a:ext cx="6302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6143625"/>
            <a:ext cx="63023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6143625"/>
            <a:ext cx="63023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6143625"/>
            <a:ext cx="63023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6143625"/>
            <a:ext cx="6318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6143625"/>
            <a:ext cx="6302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6143625"/>
            <a:ext cx="6302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850" y="188913"/>
            <a:ext cx="8567738" cy="34988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60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5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Представьте  картину, которую  мальчик  видел </a:t>
            </a:r>
          </a:p>
          <a:p>
            <a:pPr algn="ctr">
              <a:defRPr/>
            </a:pPr>
            <a:r>
              <a:rPr lang="ru-RU" sz="5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из окна  вчера?</a:t>
            </a:r>
          </a:p>
        </p:txBody>
      </p:sp>
      <p:pic>
        <p:nvPicPr>
          <p:cNvPr id="23554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6143625"/>
            <a:ext cx="6302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6143625"/>
            <a:ext cx="6302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13763" y="6143625"/>
            <a:ext cx="6302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6143625"/>
            <a:ext cx="6318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6143625"/>
            <a:ext cx="6318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6143625"/>
            <a:ext cx="6302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6143625"/>
            <a:ext cx="6318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3" descr="C:\Documents and Settings\admin\Рабочий стол\66239265_8прост снеж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6143625"/>
            <a:ext cx="6318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AEAEA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AEAEA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456</Words>
  <Application>Microsoft Office PowerPoint</Application>
  <PresentationFormat>Экран (4:3)</PresentationFormat>
  <Paragraphs>150</Paragraphs>
  <Slides>18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Georgia</vt:lpstr>
      <vt:lpstr>Franklin Gothic Book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домашний компьютер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анютик</cp:lastModifiedBy>
  <cp:revision>88</cp:revision>
  <dcterms:created xsi:type="dcterms:W3CDTF">2012-11-04T04:28:33Z</dcterms:created>
  <dcterms:modified xsi:type="dcterms:W3CDTF">2016-11-28T18:49:34Z</dcterms:modified>
</cp:coreProperties>
</file>