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7" r:id="rId3"/>
    <p:sldId id="262" r:id="rId4"/>
    <p:sldId id="269" r:id="rId5"/>
    <p:sldId id="265" r:id="rId6"/>
    <p:sldId id="268" r:id="rId7"/>
    <p:sldId id="278" r:id="rId8"/>
    <p:sldId id="274" r:id="rId9"/>
    <p:sldId id="331" r:id="rId10"/>
    <p:sldId id="271" r:id="rId11"/>
    <p:sldId id="272" r:id="rId12"/>
    <p:sldId id="276" r:id="rId13"/>
    <p:sldId id="273" r:id="rId14"/>
    <p:sldId id="275" r:id="rId15"/>
    <p:sldId id="264" r:id="rId16"/>
    <p:sldId id="280" r:id="rId17"/>
    <p:sldId id="28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97" autoAdjust="0"/>
    <p:restoredTop sz="94660"/>
  </p:normalViewPr>
  <p:slideViewPr>
    <p:cSldViewPr snapToGrid="0">
      <p:cViewPr>
        <p:scale>
          <a:sx n="66" d="100"/>
          <a:sy n="66" d="100"/>
        </p:scale>
        <p:origin x="33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C0FAA-777A-44A5-9FBE-9C5B376471CE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F3E19-1D81-4FF9-8474-7E51159F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95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>
            <a:extLst>
              <a:ext uri="{FF2B5EF4-FFF2-40B4-BE49-F238E27FC236}">
                <a16:creationId xmlns:a16="http://schemas.microsoft.com/office/drawing/2014/main" id="{176D0986-30AD-4248-8620-A08E74EFA77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>
            <a:extLst>
              <a:ext uri="{FF2B5EF4-FFF2-40B4-BE49-F238E27FC236}">
                <a16:creationId xmlns:a16="http://schemas.microsoft.com/office/drawing/2014/main" id="{B1C7CF6D-11C0-4805-AC30-E08B42D3C2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3316" name="Номер слайда 3">
            <a:extLst>
              <a:ext uri="{FF2B5EF4-FFF2-40B4-BE49-F238E27FC236}">
                <a16:creationId xmlns:a16="http://schemas.microsoft.com/office/drawing/2014/main" id="{42FECDF0-9EEB-43E5-8461-624530A7C4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3E5003-4CF5-405E-9672-818C88562B0E}" type="slidenum">
              <a:rPr lang="ru-RU" altLang="ru-RU">
                <a:latin typeface="Calibri" panose="020F0502020204030204" pitchFamily="34" charset="0"/>
              </a:rPr>
              <a:pPr eaLnBrk="1" hangingPunct="1"/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80947E-5FCB-4DFA-B310-BB8381C53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8EB8D-22C4-40B7-818E-6941AE503E2C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E4490A-F867-4EBA-AAFA-42E00F25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FFF572-1B45-4E51-92B4-B451CA8A7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16D0-56D4-413B-83FA-3966060E2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45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D19DB6-66DE-43FF-B5D1-CA0D43E69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FFC5-ECF3-4270-B2AC-8F928F584970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BF4D68-927E-46BF-82CE-770B8310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D73BC1-8F30-4226-BDED-CB2CB768E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F4F09-A659-4CA2-9B87-794845523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1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2D4EC7-8E78-4EE7-90CA-8EB04D681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5BEB-761E-4E15-8019-753DA689B98D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8BBB5D-7A50-4FD0-8B16-49D4ACF1B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ED0FE-654D-4838-AC9C-063A9AD02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2037A-CF2C-4F70-9932-658B41980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13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432C748-1DD7-41BB-9076-6CC50DE3A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12DA8-D340-4477-8FC2-C6DC4893E298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61A4B64-1FD0-45F2-B954-61E79F7C1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130E3A3C-4BFD-4B55-AA86-826BE1DF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1DE7-1849-4514-B4D9-C593705DF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33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DB09C1-30E6-4346-89F7-D7E8AAE39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752A5-F636-456B-A324-ACAD6467468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7F5637-DE09-4C8C-A2A4-4393F720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D106FC-60BD-49D9-BF4D-60F470CAC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8560C-B854-4C80-A876-50E88A77AB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595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C53A82-2E88-47ED-826F-24DE8C0F1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9C5E-A617-493D-B979-972EE3479AB2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D188F5-C7AA-4C79-A3DF-695FF334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974574-30E4-4D1A-969D-72E37625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8FA9-49E5-4707-B96B-39F169E31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40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5ED70F8-A455-4076-BB4E-EDFFA9839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6B01-ECEB-43AC-B1AE-C4F3A786D04D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845704D-63B3-43BF-98D0-26A0959F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C05DC5F-0597-4A1C-8D10-843D11C9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E75CD-A7C1-4D1A-A8BD-53D8D7B04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7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23EE6042-9F7D-470D-8796-35A1F4ACD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810BF-CB13-4960-96AC-1D925319FDF3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0D36A93A-AFE2-474C-9845-4F2EE8E8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B6ECEFA-2207-4103-84D7-181FD1533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6480-F916-4DAE-BCB0-108EC1FC2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1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19ABF648-6D7F-46D4-A958-E6C8F2BD1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6DF13-20E8-4513-8E39-35FAB6AE0013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4885204D-F7A9-4E19-9A29-7BBB2BCDA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98B4E9B1-D5CA-4FE4-81D4-00D16ACBE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23B12-634B-4703-91DB-D21480829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87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F0A2C0B2-4C68-4075-BC5F-8F59805B8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BBE9F-E79B-4AF9-A0F5-361542D5AC92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C6E4B7EC-F51B-499F-AE2D-0B5F7B24B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D591CBE6-EF91-470A-903D-2A748A76F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D8BA-611C-439E-B217-631327B48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46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98BD17D-6588-4DE8-AC3A-854C41E1A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51D4A-8D70-47A4-81D2-01A10D3CF1C8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165CEBF-47A2-4591-B359-C274652D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0125785-1FD5-4356-8C0D-550B0937E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1BD4D-B8BA-4861-B5A6-1E62C2AC8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43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6D1ED33-5A57-490C-8753-E82C047B0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1A52F-C2F0-42A1-BEE3-61EFB0738F69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36CF72B-97C7-419B-9D55-C426FDB75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9CE8B0AC-8A2B-46F3-ADCB-E42604EB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C6DD4-4A79-4151-BEFE-B9419F604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2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507510-8B36-4681-9116-3E0F61B70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9E58B-0CB9-4C62-8AB4-E72BDED57E92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752837-1448-40E8-9D4B-6910CFAFB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36E898-12F8-4766-9A56-7EEF041D6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A7704-C05F-412B-B517-E17B0423C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03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E6959134-9122-450A-8620-8B3F47C8300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BEBAFCCE-D973-421E-B188-92E3F0C3DCB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4F67F1-88D8-4253-9887-51B3525E1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F016E9-7029-44F4-8F83-B5B5AB0A0304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DA9C9C-0567-4253-B59D-D8223320F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998DA8-F09F-4664-99AE-913C9FEB5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D99B3C5-891B-4621-AB93-9CB4091D2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D:\клипарты\осень\8e8df644cf1f.png">
            <a:extLst>
              <a:ext uri="{FF2B5EF4-FFF2-40B4-BE49-F238E27FC236}">
                <a16:creationId xmlns:a16="http://schemas.microsoft.com/office/drawing/2014/main" id="{625F9E78-84F9-4F53-90CB-B6D981722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20079">
            <a:off x="10612703" y="5020469"/>
            <a:ext cx="124936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4" descr="D:\клипарты\рамки\1da7fa4767f7.png">
            <a:extLst>
              <a:ext uri="{FF2B5EF4-FFF2-40B4-BE49-F238E27FC236}">
                <a16:creationId xmlns:a16="http://schemas.microsoft.com/office/drawing/2014/main" id="{DB8B8E3D-9A00-4CD0-809C-4725152BB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99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21F79C-DEFE-4FCC-9DF2-396C6D85E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2938" y="2398714"/>
            <a:ext cx="8431212" cy="1470025"/>
          </a:xfrm>
        </p:spPr>
        <p:txBody>
          <a:bodyPr/>
          <a:lstStyle/>
          <a:p>
            <a:pPr eaLnBrk="1" hangingPunct="1"/>
            <a:br>
              <a:rPr lang="ru-RU" altLang="ru-RU" sz="4000" b="1">
                <a:solidFill>
                  <a:srgbClr val="FFFF00"/>
                </a:solidFill>
                <a:latin typeface="BirchCTT" pitchFamily="2" charset="0"/>
              </a:rPr>
            </a:br>
            <a:r>
              <a:rPr lang="ru-RU" altLang="ru-RU" sz="7200" b="1">
                <a:solidFill>
                  <a:srgbClr val="0000CC"/>
                </a:solidFill>
                <a:latin typeface="BirchCTT" pitchFamily="2" charset="0"/>
              </a:rPr>
              <a:t>Некоторые свойства прямоугольных треугольников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60FF42-9AAC-496D-A119-53628FF39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24564" y="4643438"/>
            <a:ext cx="4200525" cy="1466850"/>
          </a:xfrm>
        </p:spPr>
        <p:txBody>
          <a:bodyPr/>
          <a:lstStyle/>
          <a:p>
            <a:pPr algn="r" eaLnBrk="1" hangingPunct="1"/>
            <a:endParaRPr lang="ru-RU" altLang="ru-RU" sz="2000">
              <a:solidFill>
                <a:srgbClr val="FFFF00"/>
              </a:solidFill>
            </a:endParaRPr>
          </a:p>
        </p:txBody>
      </p:sp>
      <p:sp>
        <p:nvSpPr>
          <p:cNvPr id="4" name="Управляющая кнопка: в конец 3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93F43220-832D-4688-A6A9-3AE2EA1E5A93}"/>
              </a:ext>
            </a:extLst>
          </p:cNvPr>
          <p:cNvSpPr/>
          <p:nvPr/>
        </p:nvSpPr>
        <p:spPr>
          <a:xfrm>
            <a:off x="10310814" y="6572250"/>
            <a:ext cx="357187" cy="285750"/>
          </a:xfrm>
          <a:prstGeom prst="actionButtonEnd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1">
            <a:extLst>
              <a:ext uri="{FF2B5EF4-FFF2-40B4-BE49-F238E27FC236}">
                <a16:creationId xmlns:a16="http://schemas.microsoft.com/office/drawing/2014/main" id="{066FD744-2BF1-4B2A-BF3B-115FFE694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i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задач  по  готовым  чертежам </a:t>
            </a:r>
            <a:endParaRPr lang="ru-RU" altLang="ru-RU" u="sng"/>
          </a:p>
        </p:txBody>
      </p:sp>
      <p:sp>
        <p:nvSpPr>
          <p:cNvPr id="11268" name="AutoShape 15">
            <a:extLst>
              <a:ext uri="{FF2B5EF4-FFF2-40B4-BE49-F238E27FC236}">
                <a16:creationId xmlns:a16="http://schemas.microsoft.com/office/drawing/2014/main" id="{237B0E0D-9B48-497B-ACE4-1DF84BDF020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81189" y="1571626"/>
            <a:ext cx="4429125" cy="328612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69" name="Text Box 23">
            <a:extLst>
              <a:ext uri="{FF2B5EF4-FFF2-40B4-BE49-F238E27FC236}">
                <a16:creationId xmlns:a16="http://schemas.microsoft.com/office/drawing/2014/main" id="{819D97F1-FB5D-4C86-9667-45AAB04EA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1" y="2571751"/>
            <a:ext cx="3286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 ВС</a:t>
            </a:r>
          </a:p>
        </p:txBody>
      </p:sp>
      <p:sp>
        <p:nvSpPr>
          <p:cNvPr id="11270" name="Text Box 14">
            <a:extLst>
              <a:ext uri="{FF2B5EF4-FFF2-40B4-BE49-F238E27FC236}">
                <a16:creationId xmlns:a16="http://schemas.microsoft.com/office/drawing/2014/main" id="{D5CD7FE8-E12A-4504-818E-107979CD5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6938" y="1571626"/>
            <a:ext cx="107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/>
              <a:t>2)</a:t>
            </a:r>
          </a:p>
        </p:txBody>
      </p:sp>
      <p:sp>
        <p:nvSpPr>
          <p:cNvPr id="11271" name="Text Box 19">
            <a:extLst>
              <a:ext uri="{FF2B5EF4-FFF2-40B4-BE49-F238E27FC236}">
                <a16:creationId xmlns:a16="http://schemas.microsoft.com/office/drawing/2014/main" id="{041D0BF1-A0E6-4DA2-A53D-DD1B7BAE10A7}"/>
              </a:ext>
            </a:extLst>
          </p:cNvPr>
          <p:cNvSpPr txBox="1">
            <a:spLocks noChangeArrowheads="1"/>
          </p:cNvSpPr>
          <p:nvPr/>
        </p:nvSpPr>
        <p:spPr bwMode="auto">
          <a:xfrm rot="19392274">
            <a:off x="2903539" y="2614613"/>
            <a:ext cx="1952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15 см</a:t>
            </a:r>
          </a:p>
        </p:txBody>
      </p:sp>
      <p:sp>
        <p:nvSpPr>
          <p:cNvPr id="11272" name="Rectangle 16">
            <a:extLst>
              <a:ext uri="{FF2B5EF4-FFF2-40B4-BE49-F238E27FC236}">
                <a16:creationId xmlns:a16="http://schemas.microsoft.com/office/drawing/2014/main" id="{D67B0560-B6BE-4A80-8843-141C70E11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26" y="4500564"/>
            <a:ext cx="35877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3" name="Freeform 17">
            <a:extLst>
              <a:ext uri="{FF2B5EF4-FFF2-40B4-BE49-F238E27FC236}">
                <a16:creationId xmlns:a16="http://schemas.microsoft.com/office/drawing/2014/main" id="{79D151F1-1723-4756-B52D-0672B143CEA2}"/>
              </a:ext>
            </a:extLst>
          </p:cNvPr>
          <p:cNvSpPr>
            <a:spLocks/>
          </p:cNvSpPr>
          <p:nvPr/>
        </p:nvSpPr>
        <p:spPr bwMode="auto">
          <a:xfrm>
            <a:off x="2809875" y="4214814"/>
            <a:ext cx="381000" cy="644525"/>
          </a:xfrm>
          <a:custGeom>
            <a:avLst/>
            <a:gdLst>
              <a:gd name="T0" fmla="*/ 0 w 105"/>
              <a:gd name="T1" fmla="*/ 0 h 181"/>
              <a:gd name="T2" fmla="*/ 2147483647 w 105"/>
              <a:gd name="T3" fmla="*/ 2147483647 h 181"/>
              <a:gd name="T4" fmla="*/ 2147483647 w 105"/>
              <a:gd name="T5" fmla="*/ 2147483647 h 181"/>
              <a:gd name="T6" fmla="*/ 0 60000 65536"/>
              <a:gd name="T7" fmla="*/ 0 60000 65536"/>
              <a:gd name="T8" fmla="*/ 0 60000 65536"/>
              <a:gd name="T9" fmla="*/ 0 w 105"/>
              <a:gd name="T10" fmla="*/ 0 h 181"/>
              <a:gd name="T11" fmla="*/ 105 w 105"/>
              <a:gd name="T12" fmla="*/ 181 h 1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181">
                <a:moveTo>
                  <a:pt x="0" y="0"/>
                </a:moveTo>
                <a:cubicBezTo>
                  <a:pt x="37" y="30"/>
                  <a:pt x="75" y="61"/>
                  <a:pt x="90" y="91"/>
                </a:cubicBezTo>
                <a:cubicBezTo>
                  <a:pt x="105" y="121"/>
                  <a:pt x="90" y="166"/>
                  <a:pt x="90" y="18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4" name="Text Box 18">
            <a:extLst>
              <a:ext uri="{FF2B5EF4-FFF2-40B4-BE49-F238E27FC236}">
                <a16:creationId xmlns:a16="http://schemas.microsoft.com/office/drawing/2014/main" id="{5A96F3FC-DE72-4CE5-9A58-D5659CEE8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063" y="4071938"/>
            <a:ext cx="1071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</p:txBody>
      </p:sp>
      <p:sp>
        <p:nvSpPr>
          <p:cNvPr id="11275" name="Text Box 20">
            <a:extLst>
              <a:ext uri="{FF2B5EF4-FFF2-40B4-BE49-F238E27FC236}">
                <a16:creationId xmlns:a16="http://schemas.microsoft.com/office/drawing/2014/main" id="{CB38713F-836B-409B-B7B6-17D99BB56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4929188"/>
            <a:ext cx="792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 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</a:p>
        </p:txBody>
      </p:sp>
      <p:sp>
        <p:nvSpPr>
          <p:cNvPr id="11276" name="Text Box 21">
            <a:extLst>
              <a:ext uri="{FF2B5EF4-FFF2-40B4-BE49-F238E27FC236}">
                <a16:creationId xmlns:a16="http://schemas.microsoft.com/office/drawing/2014/main" id="{93253F71-1E52-4930-B02C-1C416CCCE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75" y="4857751"/>
            <a:ext cx="935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277" name="Text Box 21">
            <a:extLst>
              <a:ext uri="{FF2B5EF4-FFF2-40B4-BE49-F238E27FC236}">
                <a16:creationId xmlns:a16="http://schemas.microsoft.com/office/drawing/2014/main" id="{8D7A807C-3B52-4EB6-B956-42F004322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0" y="1285876"/>
            <a:ext cx="935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/>
              <a:t>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1">
            <a:extLst>
              <a:ext uri="{FF2B5EF4-FFF2-40B4-BE49-F238E27FC236}">
                <a16:creationId xmlns:a16="http://schemas.microsoft.com/office/drawing/2014/main" id="{2631418F-6F74-434C-9798-CE1D2664D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063" y="214313"/>
            <a:ext cx="8229600" cy="1143000"/>
          </a:xfrm>
        </p:spPr>
        <p:txBody>
          <a:bodyPr/>
          <a:lstStyle/>
          <a:p>
            <a:r>
              <a:rPr lang="ru-RU" altLang="ru-RU" sz="3200" b="1" i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задач  по  готовым  чертежам </a:t>
            </a:r>
            <a:endParaRPr lang="ru-RU" altLang="ru-RU" sz="3200"/>
          </a:p>
        </p:txBody>
      </p:sp>
      <p:sp>
        <p:nvSpPr>
          <p:cNvPr id="12292" name="AutoShape 5">
            <a:extLst>
              <a:ext uri="{FF2B5EF4-FFF2-40B4-BE49-F238E27FC236}">
                <a16:creationId xmlns:a16="http://schemas.microsoft.com/office/drawing/2014/main" id="{2FA46A05-2295-4F7E-8573-803D79A903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595689" y="1571625"/>
            <a:ext cx="2643187" cy="3714750"/>
          </a:xfrm>
          <a:prstGeom prst="rtTriangle">
            <a:avLst/>
          </a:prstGeo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ru-RU" altLang="ru-RU"/>
          </a:p>
        </p:txBody>
      </p:sp>
      <p:sp>
        <p:nvSpPr>
          <p:cNvPr id="12293" name="Text Box 14">
            <a:extLst>
              <a:ext uri="{FF2B5EF4-FFF2-40B4-BE49-F238E27FC236}">
                <a16:creationId xmlns:a16="http://schemas.microsoft.com/office/drawing/2014/main" id="{6F088AA8-36D5-45D5-8FD9-6F0578824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0" y="2428876"/>
            <a:ext cx="3600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 АС.</a:t>
            </a:r>
          </a:p>
        </p:txBody>
      </p:sp>
      <p:sp>
        <p:nvSpPr>
          <p:cNvPr id="12294" name="Text Box 4">
            <a:extLst>
              <a:ext uri="{FF2B5EF4-FFF2-40B4-BE49-F238E27FC236}">
                <a16:creationId xmlns:a16="http://schemas.microsoft.com/office/drawing/2014/main" id="{68160A7B-F294-4F27-8E39-9E4AD92A3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88" y="1214438"/>
            <a:ext cx="1008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</a:p>
        </p:txBody>
      </p:sp>
      <p:sp>
        <p:nvSpPr>
          <p:cNvPr id="12295" name="Text Box 10">
            <a:extLst>
              <a:ext uri="{FF2B5EF4-FFF2-40B4-BE49-F238E27FC236}">
                <a16:creationId xmlns:a16="http://schemas.microsoft.com/office/drawing/2014/main" id="{ED1DB758-430A-4E8E-80E8-99B94D2CB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7188" y="5214938"/>
            <a:ext cx="1928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4 см</a:t>
            </a:r>
          </a:p>
        </p:txBody>
      </p:sp>
      <p:sp>
        <p:nvSpPr>
          <p:cNvPr id="12296" name="Text Box 11">
            <a:extLst>
              <a:ext uri="{FF2B5EF4-FFF2-40B4-BE49-F238E27FC236}">
                <a16:creationId xmlns:a16="http://schemas.microsoft.com/office/drawing/2014/main" id="{B90AC5C2-B58D-4537-A291-1D7FF55E3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1" y="5143501"/>
            <a:ext cx="1000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В</a:t>
            </a:r>
          </a:p>
        </p:txBody>
      </p:sp>
      <p:sp>
        <p:nvSpPr>
          <p:cNvPr id="12297" name="Прямоугольник 9">
            <a:extLst>
              <a:ext uri="{FF2B5EF4-FFF2-40B4-BE49-F238E27FC236}">
                <a16:creationId xmlns:a16="http://schemas.microsoft.com/office/drawing/2014/main" id="{216E1424-40EF-4D83-A339-96AA7440F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4" y="5000626"/>
            <a:ext cx="714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2298" name="Rectangle 6">
            <a:extLst>
              <a:ext uri="{FF2B5EF4-FFF2-40B4-BE49-F238E27FC236}">
                <a16:creationId xmlns:a16="http://schemas.microsoft.com/office/drawing/2014/main" id="{24B619A9-08A5-45AB-BFCC-5ACC96D71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89" y="4929189"/>
            <a:ext cx="4286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9" name="Прямоугольник 11">
            <a:extLst>
              <a:ext uri="{FF2B5EF4-FFF2-40B4-BE49-F238E27FC236}">
                <a16:creationId xmlns:a16="http://schemas.microsoft.com/office/drawing/2014/main" id="{0D8885FB-9638-4CDB-B937-83CB6918E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814" y="1143001"/>
            <a:ext cx="714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</a:p>
        </p:txBody>
      </p:sp>
      <p:sp>
        <p:nvSpPr>
          <p:cNvPr id="12300" name="Прямоугольник 12">
            <a:extLst>
              <a:ext uri="{FF2B5EF4-FFF2-40B4-BE49-F238E27FC236}">
                <a16:creationId xmlns:a16="http://schemas.microsoft.com/office/drawing/2014/main" id="{34610585-B6BD-4832-8DDD-7CD3BC62C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88" y="2428875"/>
            <a:ext cx="1357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/>
              <a:t>30</a:t>
            </a:r>
            <a:r>
              <a:rPr lang="en-US" altLang="ru-RU" sz="3200"/>
              <a:t>°</a:t>
            </a:r>
          </a:p>
        </p:txBody>
      </p:sp>
      <p:sp>
        <p:nvSpPr>
          <p:cNvPr id="12301" name="Freeform 8">
            <a:extLst>
              <a:ext uri="{FF2B5EF4-FFF2-40B4-BE49-F238E27FC236}">
                <a16:creationId xmlns:a16="http://schemas.microsoft.com/office/drawing/2014/main" id="{1B1696C8-0840-4D26-9C97-115EF6D34643}"/>
              </a:ext>
            </a:extLst>
          </p:cNvPr>
          <p:cNvSpPr>
            <a:spLocks/>
          </p:cNvSpPr>
          <p:nvPr/>
        </p:nvSpPr>
        <p:spPr bwMode="auto">
          <a:xfrm>
            <a:off x="3595689" y="2214564"/>
            <a:ext cx="428625" cy="155575"/>
          </a:xfrm>
          <a:custGeom>
            <a:avLst/>
            <a:gdLst>
              <a:gd name="T0" fmla="*/ 0 w 181"/>
              <a:gd name="T1" fmla="*/ 2147483647 h 98"/>
              <a:gd name="T2" fmla="*/ 2147483647 w 181"/>
              <a:gd name="T3" fmla="*/ 2147483647 h 98"/>
              <a:gd name="T4" fmla="*/ 2147483647 w 181"/>
              <a:gd name="T5" fmla="*/ 0 h 98"/>
              <a:gd name="T6" fmla="*/ 0 60000 65536"/>
              <a:gd name="T7" fmla="*/ 0 60000 65536"/>
              <a:gd name="T8" fmla="*/ 0 60000 65536"/>
              <a:gd name="T9" fmla="*/ 0 w 181"/>
              <a:gd name="T10" fmla="*/ 0 h 98"/>
              <a:gd name="T11" fmla="*/ 181 w 181"/>
              <a:gd name="T12" fmla="*/ 98 h 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" h="98">
                <a:moveTo>
                  <a:pt x="0" y="45"/>
                </a:moveTo>
                <a:cubicBezTo>
                  <a:pt x="30" y="71"/>
                  <a:pt x="60" y="98"/>
                  <a:pt x="90" y="91"/>
                </a:cubicBezTo>
                <a:cubicBezTo>
                  <a:pt x="120" y="84"/>
                  <a:pt x="166" y="15"/>
                  <a:pt x="18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1">
            <a:extLst>
              <a:ext uri="{FF2B5EF4-FFF2-40B4-BE49-F238E27FC236}">
                <a16:creationId xmlns:a16="http://schemas.microsoft.com/office/drawing/2014/main" id="{84717D52-D63F-4EB3-A463-16FD5D37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i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задач  по  готовым  чертежам </a:t>
            </a:r>
            <a:endParaRPr lang="ru-RU" altLang="ru-RU" sz="3200" b="1" i="1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AutoShape 16">
            <a:extLst>
              <a:ext uri="{FF2B5EF4-FFF2-40B4-BE49-F238E27FC236}">
                <a16:creationId xmlns:a16="http://schemas.microsoft.com/office/drawing/2014/main" id="{7F809CEE-D103-4091-ADBA-FB6640BE76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 rot="8717528">
            <a:off x="2544763" y="2790826"/>
            <a:ext cx="4178300" cy="2868613"/>
          </a:xfrm>
          <a:prstGeom prst="rtTriangle">
            <a:avLst/>
          </a:prstGeom>
          <a:solidFill>
            <a:schemeClr val="accent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ru-RU" altLang="ru-RU"/>
          </a:p>
        </p:txBody>
      </p:sp>
      <p:sp>
        <p:nvSpPr>
          <p:cNvPr id="13317" name="Прямоугольник 7">
            <a:extLst>
              <a:ext uri="{FF2B5EF4-FFF2-40B4-BE49-F238E27FC236}">
                <a16:creationId xmlns:a16="http://schemas.microsoft.com/office/drawing/2014/main" id="{2862AEDA-C0F1-4655-B0A8-2E4A3563B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1" y="4143376"/>
            <a:ext cx="714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3318" name="Text Box 11">
            <a:extLst>
              <a:ext uri="{FF2B5EF4-FFF2-40B4-BE49-F238E27FC236}">
                <a16:creationId xmlns:a16="http://schemas.microsoft.com/office/drawing/2014/main" id="{57CD7E7B-4062-46B9-AD06-B759D643B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0189" y="1428751"/>
            <a:ext cx="1000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В</a:t>
            </a:r>
          </a:p>
        </p:txBody>
      </p:sp>
      <p:sp>
        <p:nvSpPr>
          <p:cNvPr id="13319" name="Прямоугольник 9">
            <a:extLst>
              <a:ext uri="{FF2B5EF4-FFF2-40B4-BE49-F238E27FC236}">
                <a16:creationId xmlns:a16="http://schemas.microsoft.com/office/drawing/2014/main" id="{B61F4C0C-76FF-4C8C-9237-FDFCF62AD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26" y="4000501"/>
            <a:ext cx="714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</a:p>
        </p:txBody>
      </p:sp>
      <p:sp>
        <p:nvSpPr>
          <p:cNvPr id="13320" name="Rectangle 6">
            <a:extLst>
              <a:ext uri="{FF2B5EF4-FFF2-40B4-BE49-F238E27FC236}">
                <a16:creationId xmlns:a16="http://schemas.microsoft.com/office/drawing/2014/main" id="{8BAF4ECD-9C96-41D6-A7E0-BD873B9204F4}"/>
              </a:ext>
            </a:extLst>
          </p:cNvPr>
          <p:cNvSpPr>
            <a:spLocks noChangeArrowheads="1"/>
          </p:cNvSpPr>
          <p:nvPr/>
        </p:nvSpPr>
        <p:spPr bwMode="auto">
          <a:xfrm rot="19356447">
            <a:off x="5232401" y="1951039"/>
            <a:ext cx="4286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1" name="Text Box 4">
            <a:extLst>
              <a:ext uri="{FF2B5EF4-FFF2-40B4-BE49-F238E27FC236}">
                <a16:creationId xmlns:a16="http://schemas.microsoft.com/office/drawing/2014/main" id="{46C75F1D-0843-49EA-A33D-D578E8417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6" y="1500188"/>
            <a:ext cx="1008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</a:p>
        </p:txBody>
      </p:sp>
      <p:sp>
        <p:nvSpPr>
          <p:cNvPr id="13322" name="Text Box 31">
            <a:extLst>
              <a:ext uri="{FF2B5EF4-FFF2-40B4-BE49-F238E27FC236}">
                <a16:creationId xmlns:a16="http://schemas.microsoft.com/office/drawing/2014/main" id="{15E9AEFA-C13A-4081-BD68-47576206DDAA}"/>
              </a:ext>
            </a:extLst>
          </p:cNvPr>
          <p:cNvSpPr txBox="1">
            <a:spLocks noChangeArrowheads="1"/>
          </p:cNvSpPr>
          <p:nvPr/>
        </p:nvSpPr>
        <p:spPr bwMode="auto">
          <a:xfrm rot="14063228">
            <a:off x="3273009" y="2072482"/>
            <a:ext cx="67710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4, 2 см</a:t>
            </a:r>
          </a:p>
        </p:txBody>
      </p:sp>
      <p:sp>
        <p:nvSpPr>
          <p:cNvPr id="13323" name="Text Box 32">
            <a:extLst>
              <a:ext uri="{FF2B5EF4-FFF2-40B4-BE49-F238E27FC236}">
                <a16:creationId xmlns:a16="http://schemas.microsoft.com/office/drawing/2014/main" id="{B673C6D2-1B26-4928-BB7C-D1791B696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2813" y="4286250"/>
            <a:ext cx="2305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8,4 см</a:t>
            </a:r>
          </a:p>
        </p:txBody>
      </p:sp>
      <p:sp>
        <p:nvSpPr>
          <p:cNvPr id="13324" name="Text Box 36">
            <a:extLst>
              <a:ext uri="{FF2B5EF4-FFF2-40B4-BE49-F238E27FC236}">
                <a16:creationId xmlns:a16="http://schemas.microsoft.com/office/drawing/2014/main" id="{F0ECCDB9-508E-4065-966B-A5730D182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313" y="5500688"/>
            <a:ext cx="6858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 угол  С,  угол А.</a:t>
            </a:r>
            <a:endParaRPr lang="en-US" altLang="ru-RU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>
            <a:extLst>
              <a:ext uri="{FF2B5EF4-FFF2-40B4-BE49-F238E27FC236}">
                <a16:creationId xmlns:a16="http://schemas.microsoft.com/office/drawing/2014/main" id="{583642E8-8D51-49DA-A081-67D78983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500063"/>
            <a:ext cx="8229600" cy="5143500"/>
          </a:xfrm>
        </p:spPr>
        <p:txBody>
          <a:bodyPr/>
          <a:lstStyle/>
          <a:p>
            <a:pPr algn="l"/>
            <a:r>
              <a:rPr lang="ru-RU" altLang="ru-RU" sz="4800" b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257 </a:t>
            </a:r>
            <a:r>
              <a:rPr lang="ru-RU" altLang="ru-RU" sz="4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4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прямоугольном   треугольнике АВС  с  прямым  углом  С  внешний угол  при   вершине  А  равен   120</a:t>
            </a:r>
            <a:r>
              <a:rPr lang="ru-RU" altLang="ru-RU" sz="4000" i="1" baseline="300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АС+АВ=18 см.</a:t>
            </a:r>
            <a:b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 АС  и  АВ.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Заголовок 1">
            <a:extLst>
              <a:ext uri="{FF2B5EF4-FFF2-40B4-BE49-F238E27FC236}">
                <a16:creationId xmlns:a16="http://schemas.microsoft.com/office/drawing/2014/main" id="{9D9E6316-2147-49A5-A543-64FADA7AE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ru-RU" altLang="ru-RU" sz="8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D737C761-4620-4A79-AB28-C3D390EF1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85751"/>
            <a:ext cx="7658100" cy="714375"/>
          </a:xfrm>
        </p:spPr>
        <p:txBody>
          <a:bodyPr/>
          <a:lstStyle/>
          <a:p>
            <a:pPr eaLnBrk="1" hangingPunct="1"/>
            <a:r>
              <a:rPr lang="ru-RU" altLang="ru-RU" sz="4000" b="1" i="1" u="sng">
                <a:solidFill>
                  <a:srgbClr val="0000CC"/>
                </a:solidFill>
              </a:rPr>
              <a:t>Домашнее  задание</a:t>
            </a:r>
          </a:p>
        </p:txBody>
      </p:sp>
      <p:sp>
        <p:nvSpPr>
          <p:cNvPr id="17411" name="Содержимое 2">
            <a:extLst>
              <a:ext uri="{FF2B5EF4-FFF2-40B4-BE49-F238E27FC236}">
                <a16:creationId xmlns:a16="http://schemas.microsoft.com/office/drawing/2014/main" id="{C0B95A0F-0B9D-4BE1-8A87-9A1111968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5" y="1785938"/>
            <a:ext cx="8229600" cy="40005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/>
              <a:t>    </a:t>
            </a:r>
          </a:p>
        </p:txBody>
      </p:sp>
      <p:sp>
        <p:nvSpPr>
          <p:cNvPr id="17412" name="Прямоугольник 4">
            <a:extLst>
              <a:ext uri="{FF2B5EF4-FFF2-40B4-BE49-F238E27FC236}">
                <a16:creationId xmlns:a16="http://schemas.microsoft.com/office/drawing/2014/main" id="{3879C5FB-6A5F-4B18-BD39-33DCF3247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8314" y="928689"/>
            <a:ext cx="8643937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43000" indent="-1143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 задание  одного  из  уровней:</a:t>
            </a:r>
          </a:p>
          <a:p>
            <a:pPr eaLnBrk="1" hangingPunct="1"/>
            <a:endParaRPr lang="ru-RU" alt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34: выучить все свойства и доказательство любых двух.        №  255.</a:t>
            </a:r>
          </a:p>
          <a:p>
            <a:pPr eaLnBrk="1" hangingPunct="1">
              <a:buFontTx/>
              <a:buAutoNum type="arabicPeriod"/>
            </a:pPr>
            <a:endParaRPr lang="ru-RU" alt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2.         Пункт 34: выучить все свойства и  их  доказательство.   № 258</a:t>
            </a:r>
          </a:p>
          <a:p>
            <a:pPr eaLnBrk="1" hangingPunct="1"/>
            <a:endParaRPr lang="ru-RU" alt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 startAt="3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34: выучить все свойства и   их  доказательство.   № 260 </a:t>
            </a:r>
          </a:p>
          <a:p>
            <a:pPr eaLnBrk="1" hangingPunct="1">
              <a:buFontTx/>
              <a:buAutoNum type="arabicPeriod" startAt="3"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u="sng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задание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:  придумать  и  решить  задачу  на  применение  свойств    прямоугольного треугольника.</a:t>
            </a:r>
          </a:p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pic>
        <p:nvPicPr>
          <p:cNvPr id="17413" name="Содержимое 4" descr="1282849125_911.jpg">
            <a:extLst>
              <a:ext uri="{FF2B5EF4-FFF2-40B4-BE49-F238E27FC236}">
                <a16:creationId xmlns:a16="http://schemas.microsoft.com/office/drawing/2014/main" id="{72F2137A-3AC5-48A9-A409-1F7CB5D57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285751"/>
            <a:ext cx="889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2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1">
            <a:extLst>
              <a:ext uri="{FF2B5EF4-FFF2-40B4-BE49-F238E27FC236}">
                <a16:creationId xmlns:a16="http://schemas.microsoft.com/office/drawing/2014/main" id="{5961DD5E-85E1-4DE1-8FB8-C2078ECE8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18436" name="Содержимое 2">
            <a:extLst>
              <a:ext uri="{FF2B5EF4-FFF2-40B4-BE49-F238E27FC236}">
                <a16:creationId xmlns:a16="http://schemas.microsoft.com/office/drawing/2014/main" id="{4089F6D7-3EF3-4F79-8B07-75899D2F6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313" y="1557338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ru-RU" sz="360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3600">
                <a:solidFill>
                  <a:srgbClr val="0000CC"/>
                </a:solidFill>
                <a:latin typeface="Times New Roman" panose="02020603050405020304" pitchFamily="18" charset="0"/>
              </a:rPr>
              <a:t>. Я всё понял и могу доказать все свойства.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600">
                <a:solidFill>
                  <a:srgbClr val="0000CC"/>
                </a:solidFill>
                <a:latin typeface="Times New Roman" panose="02020603050405020304" pitchFamily="18" charset="0"/>
              </a:rPr>
              <a:t>2. Я всё понял и могу доказать некоторые свойства.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600">
                <a:solidFill>
                  <a:srgbClr val="0000CC"/>
                </a:solidFill>
                <a:latin typeface="Times New Roman" panose="02020603050405020304" pitchFamily="18" charset="0"/>
              </a:rPr>
              <a:t>3. Для полного понимания  мне необходимо повторить тему дома.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600">
                <a:solidFill>
                  <a:srgbClr val="0000CC"/>
                </a:solidFill>
                <a:latin typeface="Times New Roman" panose="02020603050405020304" pitchFamily="18" charset="0"/>
              </a:rPr>
              <a:t>4. Я ничего не понял.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>
            <a:extLst>
              <a:ext uri="{FF2B5EF4-FFF2-40B4-BE49-F238E27FC236}">
                <a16:creationId xmlns:a16="http://schemas.microsoft.com/office/drawing/2014/main" id="{236C6101-C654-4039-BDD3-9BDD5416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dirty="0"/>
          </a:p>
        </p:txBody>
      </p:sp>
      <p:sp>
        <p:nvSpPr>
          <p:cNvPr id="19460" name="Содержимое 2">
            <a:extLst>
              <a:ext uri="{FF2B5EF4-FFF2-40B4-BE49-F238E27FC236}">
                <a16:creationId xmlns:a16="http://schemas.microsoft.com/office/drawing/2014/main" id="{06B754E9-FA3F-4611-9592-AE68277D4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dirty="0"/>
              <a:t>    </a:t>
            </a:r>
          </a:p>
          <a:p>
            <a:pPr algn="ctr">
              <a:buFont typeface="Arial" panose="020B0604020202020204" pitchFamily="34" charset="0"/>
              <a:buNone/>
            </a:pPr>
            <a:endParaRPr lang="ru-RU" altLang="ru-RU" dirty="0"/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6000" b="1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 за   урок</a:t>
            </a:r>
            <a:endParaRPr lang="ru-RU" altLang="ru-RU" sz="60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>
            <a:extLst>
              <a:ext uri="{FF2B5EF4-FFF2-40B4-BE49-F238E27FC236}">
                <a16:creationId xmlns:a16="http://schemas.microsoft.com/office/drawing/2014/main" id="{F231EE31-D247-425B-A8E4-7E5202A7C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</a:p>
        </p:txBody>
      </p:sp>
      <p:sp>
        <p:nvSpPr>
          <p:cNvPr id="5124" name="Содержимое 2">
            <a:extLst>
              <a:ext uri="{FF2B5EF4-FFF2-40B4-BE49-F238E27FC236}">
                <a16:creationId xmlns:a16="http://schemas.microsoft.com/office/drawing/2014/main" id="{63A65F14-7E7D-48DD-994E-02EAFEFC2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428751"/>
            <a:ext cx="8229600" cy="5000625"/>
          </a:xfrm>
        </p:spPr>
        <p:txBody>
          <a:bodyPr/>
          <a:lstStyle/>
          <a:p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 свойства  прямоугольных треугольников;</a:t>
            </a:r>
          </a:p>
          <a:p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доказать  эти  свойства;</a:t>
            </a:r>
          </a:p>
          <a:p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умения  и навыки   применять  свойства  при  решении  задач;</a:t>
            </a:r>
          </a:p>
          <a:p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логическое  мышление, творческие   способности.</a:t>
            </a: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Управляющая кнопка: в начало 1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EE53267-72CF-4B55-9A73-E22AA04D2DF8}"/>
              </a:ext>
            </a:extLst>
          </p:cNvPr>
          <p:cNvSpPr/>
          <p:nvPr/>
        </p:nvSpPr>
        <p:spPr>
          <a:xfrm>
            <a:off x="9382125" y="6286501"/>
            <a:ext cx="285750" cy="214313"/>
          </a:xfrm>
          <a:prstGeom prst="actionButtonBeginning">
            <a:avLst/>
          </a:prstGeom>
          <a:ln w="9525">
            <a:solidFill>
              <a:srgbClr val="00CC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308EE-BC1B-4488-ADC4-2B461656C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85814"/>
            <a:ext cx="8229600" cy="631825"/>
          </a:xfrm>
        </p:spPr>
        <p:txBody>
          <a:bodyPr/>
          <a:lstStyle/>
          <a:p>
            <a:pPr eaLnBrk="1" hangingPunct="1"/>
            <a:endParaRPr lang="ru-RU" altLang="ru-RU" sz="3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53D308-3C80-4DBD-AEAA-5CE2B38E7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350" y="0"/>
            <a:ext cx="8588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CC3300"/>
                </a:solidFill>
                <a:latin typeface="Calibri" panose="020F0502020204030204" pitchFamily="34" charset="0"/>
              </a:rPr>
              <a:t>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EAA6FF-C70C-47BE-88D5-77214B134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143376"/>
            <a:ext cx="5000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CC3300"/>
                </a:solidFill>
                <a:latin typeface="Calibri" panose="020F0502020204030204" pitchFamily="34" charset="0"/>
              </a:rPr>
              <a:t>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96272B-A8F8-44EB-9D80-215B8E698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0688" y="4143376"/>
            <a:ext cx="571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CC3300"/>
                </a:solidFill>
                <a:latin typeface="Calibri" panose="020F0502020204030204" pitchFamily="34" charset="0"/>
              </a:rPr>
              <a:t>В</a:t>
            </a:r>
          </a:p>
        </p:txBody>
      </p:sp>
      <p:grpSp>
        <p:nvGrpSpPr>
          <p:cNvPr id="3" name="Группа 10">
            <a:extLst>
              <a:ext uri="{FF2B5EF4-FFF2-40B4-BE49-F238E27FC236}">
                <a16:creationId xmlns:a16="http://schemas.microsoft.com/office/drawing/2014/main" id="{395D78DD-7687-434C-B931-D4F272D83F69}"/>
              </a:ext>
            </a:extLst>
          </p:cNvPr>
          <p:cNvGrpSpPr>
            <a:grpSpLocks/>
          </p:cNvGrpSpPr>
          <p:nvPr/>
        </p:nvGrpSpPr>
        <p:grpSpPr bwMode="auto">
          <a:xfrm>
            <a:off x="3648075" y="836613"/>
            <a:ext cx="5429250" cy="4000500"/>
            <a:chOff x="785786" y="2071678"/>
            <a:chExt cx="4500594" cy="2786876"/>
          </a:xfrm>
        </p:grpSpPr>
        <p:sp>
          <p:nvSpPr>
            <p:cNvPr id="4" name="Прямоугольный треугольник 3">
              <a:extLst>
                <a:ext uri="{FF2B5EF4-FFF2-40B4-BE49-F238E27FC236}">
                  <a16:creationId xmlns:a16="http://schemas.microsoft.com/office/drawing/2014/main" id="{1089FE5E-8447-4C84-A147-B7B009807D78}"/>
                </a:ext>
              </a:extLst>
            </p:cNvPr>
            <p:cNvSpPr/>
            <p:nvPr/>
          </p:nvSpPr>
          <p:spPr>
            <a:xfrm>
              <a:off x="785786" y="2071678"/>
              <a:ext cx="4500594" cy="2785770"/>
            </a:xfrm>
            <a:prstGeom prst="rtTriangle">
              <a:avLst/>
            </a:prstGeom>
            <a:solidFill>
              <a:srgbClr val="CC3300">
                <a:alpha val="50000"/>
              </a:srgbClr>
            </a:solidFill>
            <a:ln w="44450"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A29EDA86-637F-4AA9-9B53-11A046ADE2F4}"/>
                </a:ext>
              </a:extLst>
            </p:cNvPr>
            <p:cNvCxnSpPr/>
            <p:nvPr/>
          </p:nvCxnSpPr>
          <p:spPr>
            <a:xfrm>
              <a:off x="785786" y="4571019"/>
              <a:ext cx="285564" cy="2212"/>
            </a:xfrm>
            <a:prstGeom prst="line">
              <a:avLst/>
            </a:prstGeom>
            <a:ln w="19050">
              <a:solidFill>
                <a:srgbClr val="CC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38449F41-8173-4ED4-A0BC-3CBB908E9F91}"/>
                </a:ext>
              </a:extLst>
            </p:cNvPr>
            <p:cNvCxnSpPr/>
            <p:nvPr/>
          </p:nvCxnSpPr>
          <p:spPr>
            <a:xfrm rot="5400000" flipH="1" flipV="1">
              <a:off x="928688" y="4714577"/>
              <a:ext cx="285323" cy="2632"/>
            </a:xfrm>
            <a:prstGeom prst="line">
              <a:avLst/>
            </a:prstGeom>
            <a:ln w="19050">
              <a:solidFill>
                <a:srgbClr val="CC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3">
            <a:extLst>
              <a:ext uri="{FF2B5EF4-FFF2-40B4-BE49-F238E27FC236}">
                <a16:creationId xmlns:a16="http://schemas.microsoft.com/office/drawing/2014/main" id="{AF77B273-7BBA-4AB8-ADF3-2B4496328AB9}"/>
              </a:ext>
            </a:extLst>
          </p:cNvPr>
          <p:cNvSpPr txBox="1">
            <a:spLocks/>
          </p:cNvSpPr>
          <p:nvPr/>
        </p:nvSpPr>
        <p:spPr>
          <a:xfrm>
            <a:off x="1992313" y="260350"/>
            <a:ext cx="8229600" cy="1296988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ru-RU" sz="4400" i="1" dirty="0"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2AF276-6A42-49FF-9F31-A3D1CB444EA1}"/>
              </a:ext>
            </a:extLst>
          </p:cNvPr>
          <p:cNvSpPr txBox="1">
            <a:spLocks noChangeArrowheads="1"/>
          </p:cNvSpPr>
          <p:nvPr/>
        </p:nvSpPr>
        <p:spPr bwMode="auto">
          <a:xfrm rot="2170884">
            <a:off x="3935413" y="1989138"/>
            <a:ext cx="56451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000000"/>
                </a:solidFill>
                <a:latin typeface="Gabriola" panose="04040605051002020D02" pitchFamily="82" charset="0"/>
              </a:rPr>
              <a:t>гипотенуза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82614A-A8CD-4432-8A2D-A5A81301D0B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598614" y="1949451"/>
            <a:ext cx="29432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solidFill>
                  <a:srgbClr val="0000CC"/>
                </a:solidFill>
                <a:latin typeface="Gabriola" panose="04040605051002020D02" pitchFamily="82" charset="0"/>
              </a:rPr>
              <a:t>катет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0D1E05-545D-4363-B8C0-AADDEDF5D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4" y="4652964"/>
            <a:ext cx="27971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solidFill>
                  <a:srgbClr val="0000CC"/>
                </a:solidFill>
                <a:latin typeface="Gabriola" panose="04040605051002020D02" pitchFamily="82" charset="0"/>
              </a:rPr>
              <a:t>катет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>
            <a:extLst>
              <a:ext uri="{FF2B5EF4-FFF2-40B4-BE49-F238E27FC236}">
                <a16:creationId xmlns:a16="http://schemas.microsoft.com/office/drawing/2014/main" id="{CD80C56C-1DE7-4D1F-9557-12CE0218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28" name="Содержимое 2">
            <a:extLst>
              <a:ext uri="{FF2B5EF4-FFF2-40B4-BE49-F238E27FC236}">
                <a16:creationId xmlns:a16="http://schemas.microsoft.com/office/drawing/2014/main" id="{C190CA2E-B91C-4DF9-98CF-05A994840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026" name="Object 2">
            <a:extLst>
              <a:ext uri="{FF2B5EF4-FFF2-40B4-BE49-F238E27FC236}">
                <a16:creationId xmlns:a16="http://schemas.microsoft.com/office/drawing/2014/main" id="{EE025F99-D71C-43E1-ADB7-3EC3FC3FDB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704959"/>
              </p:ext>
            </p:extLst>
          </p:nvPr>
        </p:nvGraphicFramePr>
        <p:xfrm>
          <a:off x="1774031" y="101600"/>
          <a:ext cx="8643938" cy="648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Презентация" r:id="rId3" imgW="4571116" imgH="3428159" progId="PowerPoint.Show.12">
                  <p:embed/>
                </p:oleObj>
              </mc:Choice>
              <mc:Fallback>
                <p:oleObj name="Презентация" r:id="rId3" imgW="4571116" imgH="3428159" progId="PowerPoint.Show.12">
                  <p:embed/>
                  <p:pic>
                    <p:nvPicPr>
                      <p:cNvPr id="1026" name="Object 2">
                        <a:extLst>
                          <a:ext uri="{FF2B5EF4-FFF2-40B4-BE49-F238E27FC236}">
                            <a16:creationId xmlns:a16="http://schemas.microsoft.com/office/drawing/2014/main" id="{EE025F99-D71C-43E1-ADB7-3EC3FC3FDB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031" y="101600"/>
                        <a:ext cx="8643938" cy="6481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>
            <a:extLst>
              <a:ext uri="{FF2B5EF4-FFF2-40B4-BE49-F238E27FC236}">
                <a16:creationId xmlns:a16="http://schemas.microsoft.com/office/drawing/2014/main" id="{443F1AC6-E946-43E1-90BC-8B766A561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417638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Содержимое 2">
            <a:extLst>
              <a:ext uri="{FF2B5EF4-FFF2-40B4-BE49-F238E27FC236}">
                <a16:creationId xmlns:a16="http://schemas.microsoft.com/office/drawing/2014/main" id="{9BD73DC6-1FA6-4628-8671-C4A656DCC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332038"/>
            <a:ext cx="8229600" cy="4525962"/>
          </a:xfrm>
        </p:spPr>
        <p:txBody>
          <a:bodyPr/>
          <a:lstStyle/>
          <a:p>
            <a:endParaRPr lang="ru-RU" altLang="ru-RU" dirty="0"/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7D7AA0B5-DD40-4299-A411-DF440D245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142876"/>
            <a:ext cx="8667750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>
            <a:extLst>
              <a:ext uri="{FF2B5EF4-FFF2-40B4-BE49-F238E27FC236}">
                <a16:creationId xmlns:a16="http://schemas.microsoft.com/office/drawing/2014/main" id="{D2A22EC4-F4C6-4DA3-9135-A8F8209F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 гипотезы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BA262F2-2F2F-47E0-9717-34FE36183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4" y="1643063"/>
            <a:ext cx="8429625" cy="4525962"/>
          </a:xfrm>
        </p:spPr>
        <p:txBody>
          <a:bodyPr/>
          <a:lstStyle/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 острых  углов   прямоугольного треугольника   равна   90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Катет  прямоугольного  треугольника,  лежащий против  угла  в 30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 равен  половине  гипотенузы.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Если  катет  прямоугольного  треугольника  равен половине  гипотенузы, то  угол,  лежащий  против этого  катета,  равен  30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>
            <a:extLst>
              <a:ext uri="{FF2B5EF4-FFF2-40B4-BE49-F238E27FC236}">
                <a16:creationId xmlns:a16="http://schemas.microsoft.com/office/drawing/2014/main" id="{332BC671-6AAA-4092-BE55-2CE4C71F6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  прямоугольных треугольников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1473EC56-BEDA-463A-8A62-FD697A8A4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4" y="1357313"/>
            <a:ext cx="8429625" cy="4811712"/>
          </a:xfrm>
        </p:spPr>
        <p:txBody>
          <a:bodyPr/>
          <a:lstStyle/>
          <a:p>
            <a:pPr marL="514350" indent="-514350"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 острых  углов   прямоугольного треугольника   равна   90</a:t>
            </a:r>
            <a:r>
              <a:rPr lang="ru-RU" alt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None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Катет  прямоугольного  треугольника,  лежащий против  угла  в 30</a:t>
            </a:r>
            <a:r>
              <a:rPr lang="ru-RU" alt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равен  половине  гипотенузы.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 катет  прямоугольного  треугольника  равен половине  гипотенузы, то  угол,  лежащий  против этого  катета,  равен  30</a:t>
            </a:r>
            <a:r>
              <a:rPr lang="ru-RU" alt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>
            <a:extLst>
              <a:ext uri="{FF2B5EF4-FFF2-40B4-BE49-F238E27FC236}">
                <a16:creationId xmlns:a16="http://schemas.microsoft.com/office/drawing/2014/main" id="{004EC30F-47AD-43AC-A023-66547E527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6" y="357188"/>
            <a:ext cx="7993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 i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по готовым чертежам</a:t>
            </a:r>
          </a:p>
        </p:txBody>
      </p:sp>
      <p:sp>
        <p:nvSpPr>
          <p:cNvPr id="10244" name="Text Box 5">
            <a:extLst>
              <a:ext uri="{FF2B5EF4-FFF2-40B4-BE49-F238E27FC236}">
                <a16:creationId xmlns:a16="http://schemas.microsoft.com/office/drawing/2014/main" id="{B7A4A0ED-4866-4C8B-8BC5-9DB1E10E5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4" y="1571626"/>
            <a:ext cx="6911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1)  </a:t>
            </a:r>
          </a:p>
        </p:txBody>
      </p:sp>
      <p:sp>
        <p:nvSpPr>
          <p:cNvPr id="10245" name="AutoShape 6">
            <a:extLst>
              <a:ext uri="{FF2B5EF4-FFF2-40B4-BE49-F238E27FC236}">
                <a16:creationId xmlns:a16="http://schemas.microsoft.com/office/drawing/2014/main" id="{05889AFE-3C41-49FD-B4F5-4AF033FA3BB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09814" y="2428875"/>
            <a:ext cx="3857625" cy="2928938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6" name="Freeform 7">
            <a:extLst>
              <a:ext uri="{FF2B5EF4-FFF2-40B4-BE49-F238E27FC236}">
                <a16:creationId xmlns:a16="http://schemas.microsoft.com/office/drawing/2014/main" id="{A93001F9-29C2-4CCF-8179-852666090F9D}"/>
              </a:ext>
            </a:extLst>
          </p:cNvPr>
          <p:cNvSpPr>
            <a:spLocks/>
          </p:cNvSpPr>
          <p:nvPr/>
        </p:nvSpPr>
        <p:spPr bwMode="auto">
          <a:xfrm>
            <a:off x="3095626" y="4786314"/>
            <a:ext cx="225425" cy="573087"/>
          </a:xfrm>
          <a:custGeom>
            <a:avLst/>
            <a:gdLst>
              <a:gd name="T0" fmla="*/ 0 w 52"/>
              <a:gd name="T1" fmla="*/ 0 h 136"/>
              <a:gd name="T2" fmla="*/ 2147483647 w 52"/>
              <a:gd name="T3" fmla="*/ 2147483647 h 136"/>
              <a:gd name="T4" fmla="*/ 2147483647 w 52"/>
              <a:gd name="T5" fmla="*/ 2147483647 h 136"/>
              <a:gd name="T6" fmla="*/ 0 60000 65536"/>
              <a:gd name="T7" fmla="*/ 0 60000 65536"/>
              <a:gd name="T8" fmla="*/ 0 60000 65536"/>
              <a:gd name="T9" fmla="*/ 0 w 52"/>
              <a:gd name="T10" fmla="*/ 0 h 136"/>
              <a:gd name="T11" fmla="*/ 52 w 52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136">
                <a:moveTo>
                  <a:pt x="0" y="0"/>
                </a:moveTo>
                <a:cubicBezTo>
                  <a:pt x="19" y="11"/>
                  <a:pt x="38" y="22"/>
                  <a:pt x="45" y="45"/>
                </a:cubicBezTo>
                <a:cubicBezTo>
                  <a:pt x="52" y="68"/>
                  <a:pt x="45" y="121"/>
                  <a:pt x="45" y="1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7" name="Text Box 8">
            <a:extLst>
              <a:ext uri="{FF2B5EF4-FFF2-40B4-BE49-F238E27FC236}">
                <a16:creationId xmlns:a16="http://schemas.microsoft.com/office/drawing/2014/main" id="{419DA90B-15E8-4584-9B38-0344E270E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76" y="4500563"/>
            <a:ext cx="1071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</p:txBody>
      </p:sp>
      <p:sp>
        <p:nvSpPr>
          <p:cNvPr id="10248" name="Rectangle 9">
            <a:extLst>
              <a:ext uri="{FF2B5EF4-FFF2-40B4-BE49-F238E27FC236}">
                <a16:creationId xmlns:a16="http://schemas.microsoft.com/office/drawing/2014/main" id="{742D87F0-A443-4732-8B3D-991C50EE3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813" y="4929188"/>
            <a:ext cx="430212" cy="430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9" name="Text Box 10">
            <a:extLst>
              <a:ext uri="{FF2B5EF4-FFF2-40B4-BE49-F238E27FC236}">
                <a16:creationId xmlns:a16="http://schemas.microsoft.com/office/drawing/2014/main" id="{08E6A8F9-6C31-4A68-8296-4FDAE014A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5072063"/>
            <a:ext cx="785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А</a:t>
            </a:r>
          </a:p>
        </p:txBody>
      </p:sp>
      <p:sp>
        <p:nvSpPr>
          <p:cNvPr id="10250" name="Text Box 11">
            <a:extLst>
              <a:ext uri="{FF2B5EF4-FFF2-40B4-BE49-F238E27FC236}">
                <a16:creationId xmlns:a16="http://schemas.microsoft.com/office/drawing/2014/main" id="{C3DFFEDC-48BD-4862-BF27-9EE6B704A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0313" y="5072063"/>
            <a:ext cx="576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251" name="Text Box 12">
            <a:extLst>
              <a:ext uri="{FF2B5EF4-FFF2-40B4-BE49-F238E27FC236}">
                <a16:creationId xmlns:a16="http://schemas.microsoft.com/office/drawing/2014/main" id="{CC0025B4-33A6-484B-BFD8-C3EF6C70E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785938"/>
            <a:ext cx="649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0252" name="Text Box 13">
            <a:extLst>
              <a:ext uri="{FF2B5EF4-FFF2-40B4-BE49-F238E27FC236}">
                <a16:creationId xmlns:a16="http://schemas.microsoft.com/office/drawing/2014/main" id="{2AFC4542-143F-4E99-9DA5-FF7A6EC9B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1" y="3214688"/>
            <a:ext cx="4143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 угол В</a:t>
            </a:r>
            <a:endParaRPr lang="en-US" altLang="ru-RU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>
            <a:extLst>
              <a:ext uri="{FF2B5EF4-FFF2-40B4-BE49-F238E27FC236}">
                <a16:creationId xmlns:a16="http://schemas.microsoft.com/office/drawing/2014/main" id="{004EC30F-47AD-43AC-A023-66547E527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6" y="357188"/>
            <a:ext cx="7993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 i="1" u="sng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по готовым чертежам</a:t>
            </a:r>
          </a:p>
        </p:txBody>
      </p:sp>
      <p:sp>
        <p:nvSpPr>
          <p:cNvPr id="10244" name="Text Box 5">
            <a:extLst>
              <a:ext uri="{FF2B5EF4-FFF2-40B4-BE49-F238E27FC236}">
                <a16:creationId xmlns:a16="http://schemas.microsoft.com/office/drawing/2014/main" id="{B7A4A0ED-4866-4C8B-8BC5-9DB1E10E5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4" y="1571626"/>
            <a:ext cx="6911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1)  </a:t>
            </a:r>
          </a:p>
        </p:txBody>
      </p:sp>
      <p:sp>
        <p:nvSpPr>
          <p:cNvPr id="10245" name="AutoShape 6">
            <a:extLst>
              <a:ext uri="{FF2B5EF4-FFF2-40B4-BE49-F238E27FC236}">
                <a16:creationId xmlns:a16="http://schemas.microsoft.com/office/drawing/2014/main" id="{05889AFE-3C41-49FD-B4F5-4AF033FA3BB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09814" y="2428875"/>
            <a:ext cx="3857625" cy="2928938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6" name="Freeform 7">
            <a:extLst>
              <a:ext uri="{FF2B5EF4-FFF2-40B4-BE49-F238E27FC236}">
                <a16:creationId xmlns:a16="http://schemas.microsoft.com/office/drawing/2014/main" id="{A93001F9-29C2-4CCF-8179-852666090F9D}"/>
              </a:ext>
            </a:extLst>
          </p:cNvPr>
          <p:cNvSpPr>
            <a:spLocks/>
          </p:cNvSpPr>
          <p:nvPr/>
        </p:nvSpPr>
        <p:spPr bwMode="auto">
          <a:xfrm>
            <a:off x="3095626" y="4786314"/>
            <a:ext cx="225425" cy="573087"/>
          </a:xfrm>
          <a:custGeom>
            <a:avLst/>
            <a:gdLst>
              <a:gd name="T0" fmla="*/ 0 w 52"/>
              <a:gd name="T1" fmla="*/ 0 h 136"/>
              <a:gd name="T2" fmla="*/ 2147483647 w 52"/>
              <a:gd name="T3" fmla="*/ 2147483647 h 136"/>
              <a:gd name="T4" fmla="*/ 2147483647 w 52"/>
              <a:gd name="T5" fmla="*/ 2147483647 h 136"/>
              <a:gd name="T6" fmla="*/ 0 60000 65536"/>
              <a:gd name="T7" fmla="*/ 0 60000 65536"/>
              <a:gd name="T8" fmla="*/ 0 60000 65536"/>
              <a:gd name="T9" fmla="*/ 0 w 52"/>
              <a:gd name="T10" fmla="*/ 0 h 136"/>
              <a:gd name="T11" fmla="*/ 52 w 52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136">
                <a:moveTo>
                  <a:pt x="0" y="0"/>
                </a:moveTo>
                <a:cubicBezTo>
                  <a:pt x="19" y="11"/>
                  <a:pt x="38" y="22"/>
                  <a:pt x="45" y="45"/>
                </a:cubicBezTo>
                <a:cubicBezTo>
                  <a:pt x="52" y="68"/>
                  <a:pt x="45" y="121"/>
                  <a:pt x="45" y="1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7" name="Text Box 8">
            <a:extLst>
              <a:ext uri="{FF2B5EF4-FFF2-40B4-BE49-F238E27FC236}">
                <a16:creationId xmlns:a16="http://schemas.microsoft.com/office/drawing/2014/main" id="{419DA90B-15E8-4584-9B38-0344E270E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76" y="4500563"/>
            <a:ext cx="1071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</p:txBody>
      </p:sp>
      <p:sp>
        <p:nvSpPr>
          <p:cNvPr id="10248" name="Rectangle 9">
            <a:extLst>
              <a:ext uri="{FF2B5EF4-FFF2-40B4-BE49-F238E27FC236}">
                <a16:creationId xmlns:a16="http://schemas.microsoft.com/office/drawing/2014/main" id="{742D87F0-A443-4732-8B3D-991C50EE3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813" y="4929188"/>
            <a:ext cx="430212" cy="430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9" name="Text Box 10">
            <a:extLst>
              <a:ext uri="{FF2B5EF4-FFF2-40B4-BE49-F238E27FC236}">
                <a16:creationId xmlns:a16="http://schemas.microsoft.com/office/drawing/2014/main" id="{08E6A8F9-6C31-4A68-8296-4FDAE014A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5072063"/>
            <a:ext cx="785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А</a:t>
            </a:r>
          </a:p>
        </p:txBody>
      </p:sp>
      <p:sp>
        <p:nvSpPr>
          <p:cNvPr id="10250" name="Text Box 11">
            <a:extLst>
              <a:ext uri="{FF2B5EF4-FFF2-40B4-BE49-F238E27FC236}">
                <a16:creationId xmlns:a16="http://schemas.microsoft.com/office/drawing/2014/main" id="{C3DFFEDC-48BD-4862-BF27-9EE6B704A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0313" y="5072063"/>
            <a:ext cx="576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251" name="Text Box 12">
            <a:extLst>
              <a:ext uri="{FF2B5EF4-FFF2-40B4-BE49-F238E27FC236}">
                <a16:creationId xmlns:a16="http://schemas.microsoft.com/office/drawing/2014/main" id="{CC0025B4-33A6-484B-BFD8-C3EF6C70E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785938"/>
            <a:ext cx="649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0252" name="Text Box 13">
            <a:extLst>
              <a:ext uri="{FF2B5EF4-FFF2-40B4-BE49-F238E27FC236}">
                <a16:creationId xmlns:a16="http://schemas.microsoft.com/office/drawing/2014/main" id="{2AFC4542-143F-4E99-9DA5-FF7A6EC9B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1" y="3214688"/>
            <a:ext cx="4143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 угол В</a:t>
            </a:r>
            <a:endParaRPr lang="en-US" altLang="ru-RU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330</Words>
  <Application>Microsoft Office PowerPoint</Application>
  <PresentationFormat>Широкоэкранный</PresentationFormat>
  <Paragraphs>88</Paragraphs>
  <Slides>17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BirchCTT</vt:lpstr>
      <vt:lpstr>Calibri</vt:lpstr>
      <vt:lpstr>Gabriola</vt:lpstr>
      <vt:lpstr>Times New Roman</vt:lpstr>
      <vt:lpstr>1_Тема Office</vt:lpstr>
      <vt:lpstr>Презентация Microsoft Office PowerPoint</vt:lpstr>
      <vt:lpstr> Некоторые свойства прямоугольных треугольников</vt:lpstr>
      <vt:lpstr>Цели урока:</vt:lpstr>
      <vt:lpstr>Презентация PowerPoint</vt:lpstr>
      <vt:lpstr>Презентация PowerPoint</vt:lpstr>
      <vt:lpstr>Презентация PowerPoint</vt:lpstr>
      <vt:lpstr>Предполагаемые  гипотезы</vt:lpstr>
      <vt:lpstr>Свойства   прямоугольных треугольников</vt:lpstr>
      <vt:lpstr>Презентация PowerPoint</vt:lpstr>
      <vt:lpstr>Презентация PowerPoint</vt:lpstr>
      <vt:lpstr>Решение  задач  по  готовым  чертежам </vt:lpstr>
      <vt:lpstr>Решение  задач  по  готовым  чертежам </vt:lpstr>
      <vt:lpstr>Решение  задач  по  готовым  чертежам </vt:lpstr>
      <vt:lpstr>№ 257    В  прямоугольном   треугольнике АВС  с  прямым  углом  С  внешний угол  при   вершине  А  равен   1200,  АС+АВ=18 см.    Найдите  АС  и  АВ.</vt:lpstr>
      <vt:lpstr>Физкультминутка</vt:lpstr>
      <vt:lpstr>Домашнее  задание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Некоторые свойства прямоугольных треугольников</dc:title>
  <dc:creator>Home</dc:creator>
  <cp:lastModifiedBy>Home</cp:lastModifiedBy>
  <cp:revision>2</cp:revision>
  <dcterms:created xsi:type="dcterms:W3CDTF">2019-01-03T12:27:27Z</dcterms:created>
  <dcterms:modified xsi:type="dcterms:W3CDTF">2019-01-03T12:38:53Z</dcterms:modified>
</cp:coreProperties>
</file>