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25F90CE6-ADCD-426F-A2F4-A2A511B12BF8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9F8D7470-AB5D-4B93-B4F5-00F7F19C0A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3.wmf"/><Relationship Id="rId3" Type="http://schemas.openxmlformats.org/officeDocument/2006/relationships/image" Target="../media/image24.png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hermes-press.com/Pythagoras-Knapp.gi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zaitseva-irina.ru/archiv/snap/snap0038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school14-v.ucoz.ru/tag/2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Теорема Пифагора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85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26876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В старых школьных учебниках приводилось доказательство теоремы через получение равенства суммы площадей квадратов, построенных на катетах прямоугольного треугольника, площади квадрата, построенного на гипотенузе этого треугольника. Построенные на сторонах треугольника и расходящиеся в разные стороны квадраты напоминали покрой мужских штанов, что породило шуточные стихотворения.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260648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Пифагоровы штаны</a:t>
            </a:r>
            <a:endParaRPr lang="ru-RU" sz="2800" dirty="0"/>
          </a:p>
        </p:txBody>
      </p:sp>
      <p:pic>
        <p:nvPicPr>
          <p:cNvPr id="7170" name="Picture 2" descr="&amp;Fcy;&amp;acy;&amp;jcy;&amp;lcy;:&amp;Pcy;&amp;icy;&amp;fcy;&amp;acy;&amp;gcy;&amp;ocy;&amp;rcy;&amp;ocy;&amp;vcy;&amp;ycy; &amp;shcy;&amp;tcy;&amp;acy;&amp;ncy;&amp;ycy;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480" y="1803973"/>
            <a:ext cx="2472333" cy="244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&amp;Fcy;&amp;acy;&amp;jcy;&amp;lcy;:&amp;Pcy;&amp;icy;&amp;fcy;&amp;acy;&amp;gcy;&amp;ocy;&amp;rcy;&amp;ocy;&amp;vcy;&amp;ycy; &amp;shcy;&amp;tcy;&amp;acy;&amp;ncy;&amp;ycy;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88201">
            <a:off x="5664827" y="1809382"/>
            <a:ext cx="2593639" cy="257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920120"/>
            <a:ext cx="618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Например: Пифагоровы штаны на все стороны равны.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829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atemonline.com/wp-content/uploads/2012/05/teorema_pifago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758" y="1556792"/>
            <a:ext cx="651263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33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2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85" b="50643"/>
          <a:stretch/>
        </p:blipFill>
        <p:spPr bwMode="auto">
          <a:xfrm>
            <a:off x="575554" y="1156960"/>
            <a:ext cx="4788533" cy="78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2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4" t="78021" r="63626" b="8548"/>
          <a:stretch/>
        </p:blipFill>
        <p:spPr bwMode="auto">
          <a:xfrm>
            <a:off x="5724127" y="1062193"/>
            <a:ext cx="1056904" cy="97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2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61" b="34496"/>
          <a:stretch/>
        </p:blipFill>
        <p:spPr bwMode="auto">
          <a:xfrm>
            <a:off x="575553" y="2204864"/>
            <a:ext cx="468191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2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57" t="66554" r="15598" b="8221"/>
          <a:stretch/>
        </p:blipFill>
        <p:spPr bwMode="auto">
          <a:xfrm>
            <a:off x="5580111" y="2204864"/>
            <a:ext cx="268159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4" y="3573016"/>
            <a:ext cx="463861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1" y="1340768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1" y="2704274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33265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Из </a:t>
            </a:r>
            <a:r>
              <a:rPr lang="ru-RU" b="1" i="1" smtClean="0">
                <a:solidFill>
                  <a:srgbClr val="FF0000"/>
                </a:solidFill>
              </a:rPr>
              <a:t>школьного  учебника</a:t>
            </a:r>
            <a:endParaRPr lang="ru-RU" b="1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95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22648"/>
            <a:ext cx="2531755" cy="186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116632"/>
            <a:ext cx="58326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Геометрическое доказательство.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Дан </a:t>
            </a:r>
            <a:r>
              <a:rPr lang="ru-RU" b="1" dirty="0"/>
              <a:t>прямоугольный треугольник ABC. Докажем, что BC²=AB²+AC². Построим отрезок CD равный отрезку AB на продолжении катета AC прямоугольного треугольника ABC. Затем опустим перпендикуляр ED к отрезку AD, равный отрезку AC, соединим точки B и E.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7687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Площадь фигуры ABED можно найти, если рассматривать её как сумму площадей трёх треугольников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990910"/>
              </p:ext>
            </p:extLst>
          </p:nvPr>
        </p:nvGraphicFramePr>
        <p:xfrm>
          <a:off x="5148064" y="2624753"/>
          <a:ext cx="2332038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Equation" r:id="rId4" imgW="2336760" imgH="596880" progId="Equation.DSMT4">
                  <p:embed/>
                </p:oleObj>
              </mc:Choice>
              <mc:Fallback>
                <p:oleObj name="Equation" r:id="rId4" imgW="2336760" imgH="5968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624753"/>
                        <a:ext cx="2332038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277" y="3372070"/>
            <a:ext cx="8118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Фигура ABED является трапецией, значит, её площадь равна: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399708"/>
              </p:ext>
            </p:extLst>
          </p:nvPr>
        </p:nvGraphicFramePr>
        <p:xfrm>
          <a:off x="6876256" y="3273367"/>
          <a:ext cx="2138363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Equation" r:id="rId6" imgW="2133360" imgH="571320" progId="Equation.DSMT4">
                  <p:embed/>
                </p:oleObj>
              </mc:Choice>
              <mc:Fallback>
                <p:oleObj name="Equation" r:id="rId6" imgW="2133360" imgH="57132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3273367"/>
                        <a:ext cx="2138363" cy="566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9512" y="393305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Если приравнять левые части найденных выражений, то получим: 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696224"/>
              </p:ext>
            </p:extLst>
          </p:nvPr>
        </p:nvGraphicFramePr>
        <p:xfrm>
          <a:off x="469900" y="4365625"/>
          <a:ext cx="18716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Equation" r:id="rId8" imgW="1206360" imgH="419040" progId="Equation.DSMT4">
                  <p:embed/>
                </p:oleObj>
              </mc:Choice>
              <mc:Fallback>
                <p:oleObj name="Equation" r:id="rId8" imgW="1206360" imgH="4190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" y="4365625"/>
                        <a:ext cx="1871663" cy="647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670244"/>
              </p:ext>
            </p:extLst>
          </p:nvPr>
        </p:nvGraphicFramePr>
        <p:xfrm>
          <a:off x="2411760" y="4437112"/>
          <a:ext cx="1472888" cy="603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10" imgW="952087" imgH="393529" progId="Equation.DSMT4">
                  <p:embed/>
                </p:oleObj>
              </mc:Choice>
              <mc:Fallback>
                <p:oleObj name="Equation" r:id="rId10" imgW="952087" imgH="393529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437112"/>
                        <a:ext cx="1472888" cy="6038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508518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После алгебраических преобразований получим: </a:t>
            </a: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707974"/>
              </p:ext>
            </p:extLst>
          </p:nvPr>
        </p:nvGraphicFramePr>
        <p:xfrm>
          <a:off x="6084167" y="4985171"/>
          <a:ext cx="2681971" cy="469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" name="Equation" r:id="rId12" imgW="1143000" imgH="203200" progId="Equation.DSMT4">
                  <p:embed/>
                </p:oleObj>
              </mc:Choice>
              <mc:Fallback>
                <p:oleObj name="Equation" r:id="rId12" imgW="1143000" imgH="2032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7" y="4985171"/>
                        <a:ext cx="2681971" cy="4693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3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10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11465"/>
            <a:ext cx="4572000" cy="15881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800000"/>
                </a:solidFill>
              </a:rPr>
              <a:t>Землемеры Древнего </a:t>
            </a:r>
            <a:r>
              <a:rPr lang="ru-RU" b="1" dirty="0" smtClean="0">
                <a:solidFill>
                  <a:srgbClr val="800000"/>
                </a:solidFill>
              </a:rPr>
              <a:t>Египта для построения прямого </a:t>
            </a:r>
            <a:r>
              <a:rPr lang="ru-RU" b="1" dirty="0">
                <a:solidFill>
                  <a:srgbClr val="800000"/>
                </a:solidFill>
              </a:rPr>
              <a:t>угла </a:t>
            </a:r>
            <a:r>
              <a:rPr lang="ru-RU" b="1" dirty="0" smtClean="0">
                <a:solidFill>
                  <a:srgbClr val="800000"/>
                </a:solidFill>
              </a:rPr>
              <a:t>использовали </a:t>
            </a:r>
            <a:r>
              <a:rPr lang="ru-RU" b="1" dirty="0">
                <a:solidFill>
                  <a:srgbClr val="800000"/>
                </a:solidFill>
              </a:rPr>
              <a:t>бечёвку, </a:t>
            </a:r>
            <a:r>
              <a:rPr lang="ru-RU" b="1" dirty="0" smtClean="0">
                <a:solidFill>
                  <a:srgbClr val="800000"/>
                </a:solidFill>
              </a:rPr>
              <a:t>разделённую </a:t>
            </a:r>
            <a:r>
              <a:rPr lang="ru-RU" b="1" dirty="0">
                <a:solidFill>
                  <a:srgbClr val="800000"/>
                </a:solidFill>
              </a:rPr>
              <a:t>узлами на 12 </a:t>
            </a:r>
            <a:r>
              <a:rPr lang="ru-RU" b="1" dirty="0" smtClean="0">
                <a:solidFill>
                  <a:srgbClr val="800000"/>
                </a:solidFill>
              </a:rPr>
              <a:t>равных частей</a:t>
            </a:r>
            <a:r>
              <a:rPr lang="ru-RU" b="1" dirty="0">
                <a:solidFill>
                  <a:srgbClr val="800000"/>
                </a:solidFill>
              </a:rPr>
              <a:t>. </a:t>
            </a:r>
            <a:endParaRPr lang="ru-RU" b="1" dirty="0" smtClean="0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</a:pPr>
            <a:endParaRPr lang="ru-RU" b="1" dirty="0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800000"/>
                </a:solidFill>
              </a:rPr>
              <a:t>Покажите</a:t>
            </a:r>
            <a:r>
              <a:rPr lang="ru-RU" b="1" dirty="0">
                <a:solidFill>
                  <a:srgbClr val="800000"/>
                </a:solidFill>
              </a:rPr>
              <a:t>, как они </a:t>
            </a:r>
            <a:r>
              <a:rPr lang="ru-RU" b="1" dirty="0" smtClean="0">
                <a:solidFill>
                  <a:srgbClr val="800000"/>
                </a:solidFill>
              </a:rPr>
              <a:t>это делали</a:t>
            </a:r>
            <a:r>
              <a:rPr lang="ru-RU" b="1" dirty="0">
                <a:solidFill>
                  <a:srgbClr val="800000"/>
                </a:solidFill>
              </a:rPr>
              <a:t>.</a:t>
            </a:r>
          </a:p>
        </p:txBody>
      </p:sp>
      <p:pic>
        <p:nvPicPr>
          <p:cNvPr id="3" name="Picture 6" descr="res984426C9-A100-43B0-808A-A3FE8B46DBF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381000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8442" y="290148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Треугольник со сторонами 3, 4 и 5 называется </a:t>
            </a:r>
            <a:r>
              <a:rPr lang="ru-RU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египетским</a:t>
            </a:r>
            <a:endParaRPr lang="ru-RU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8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Исторические задачи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124744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Задача из «Арифметики» Л.Ф. Магницкого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9168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/>
              <a:t>Случися</a:t>
            </a:r>
            <a:r>
              <a:rPr lang="ru-RU" b="1" dirty="0"/>
              <a:t> некоему человеку к стене лестницу </a:t>
            </a:r>
            <a:r>
              <a:rPr lang="ru-RU" b="1" dirty="0" err="1"/>
              <a:t>прибрати</a:t>
            </a:r>
            <a:r>
              <a:rPr lang="ru-RU" b="1" dirty="0"/>
              <a:t>, стены же тоя высота есть 117 стоп. И </a:t>
            </a:r>
            <a:r>
              <a:rPr lang="ru-RU" b="1" dirty="0" err="1"/>
              <a:t>обрете</a:t>
            </a:r>
            <a:r>
              <a:rPr lang="ru-RU" b="1" dirty="0"/>
              <a:t> лестницу долготою 125 стоп. И </a:t>
            </a:r>
            <a:r>
              <a:rPr lang="ru-RU" b="1" dirty="0" err="1"/>
              <a:t>ведати</a:t>
            </a:r>
            <a:r>
              <a:rPr lang="ru-RU" b="1" dirty="0"/>
              <a:t> </a:t>
            </a:r>
            <a:r>
              <a:rPr lang="ru-RU" b="1" dirty="0" err="1"/>
              <a:t>хощет</a:t>
            </a:r>
            <a:r>
              <a:rPr lang="ru-RU" b="1" dirty="0"/>
              <a:t>, </a:t>
            </a:r>
            <a:r>
              <a:rPr lang="ru-RU" b="1" dirty="0" err="1"/>
              <a:t>колико</a:t>
            </a:r>
            <a:r>
              <a:rPr lang="ru-RU" b="1" dirty="0"/>
              <a:t> стоп сея </a:t>
            </a:r>
            <a:r>
              <a:rPr lang="ru-RU" b="1" dirty="0" err="1"/>
              <a:t>лествицы</a:t>
            </a:r>
            <a:r>
              <a:rPr lang="ru-RU" b="1" dirty="0"/>
              <a:t> нижний конец от стены </a:t>
            </a:r>
            <a:r>
              <a:rPr lang="ru-RU" b="1" dirty="0" err="1"/>
              <a:t>отстояти</a:t>
            </a:r>
            <a:r>
              <a:rPr lang="ru-RU" b="1" dirty="0"/>
              <a:t> </a:t>
            </a:r>
            <a:r>
              <a:rPr lang="ru-RU" b="1" dirty="0" err="1" smtClean="0"/>
              <a:t>имать</a:t>
            </a:r>
            <a:r>
              <a:rPr lang="ru-RU" b="1" dirty="0" smtClean="0"/>
              <a:t>.</a:t>
            </a:r>
            <a:endParaRPr lang="ru-RU" b="1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602320" y="1988840"/>
            <a:ext cx="3210905" cy="3456384"/>
            <a:chOff x="7740" y="9774"/>
            <a:chExt cx="3442" cy="3743"/>
          </a:xfrm>
        </p:grpSpPr>
        <p:pic>
          <p:nvPicPr>
            <p:cNvPr id="2051" name="Picture 4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7F4E3"/>
                </a:clrFrom>
                <a:clrTo>
                  <a:srgbClr val="F7F4E3">
                    <a:alpha val="0"/>
                  </a:srgbClr>
                </a:clrTo>
              </a:clrChange>
              <a:lum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9" t="4111" r="2547" b="3703"/>
            <a:stretch>
              <a:fillRect/>
            </a:stretch>
          </p:blipFill>
          <p:spPr bwMode="auto">
            <a:xfrm>
              <a:off x="7740" y="9774"/>
              <a:ext cx="3442" cy="3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AutoShape 46"/>
            <p:cNvSpPr>
              <a:spLocks noChangeArrowheads="1"/>
            </p:cNvSpPr>
            <p:nvPr/>
          </p:nvSpPr>
          <p:spPr bwMode="auto">
            <a:xfrm>
              <a:off x="9900" y="9774"/>
              <a:ext cx="1080" cy="819"/>
            </a:xfrm>
            <a:prstGeom prst="cloudCallout">
              <a:avLst>
                <a:gd name="adj1" fmla="val -118796"/>
                <a:gd name="adj2" fmla="val 104579"/>
              </a:avLst>
            </a:prstGeom>
            <a:solidFill>
              <a:srgbClr val="0000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63094" tIns="31547" rIns="63094" bIns="3154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764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Задача индийского математика XII века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Бхаскары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269" y="119675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На берегу реки рос тополь одинокий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b="1" dirty="0"/>
              <a:t> Вдруг ветра порыв его ствол надломал.</a:t>
            </a:r>
            <a:br>
              <a:rPr lang="ru-RU" b="1" dirty="0"/>
            </a:br>
            <a:r>
              <a:rPr lang="ru-RU" b="1" dirty="0"/>
              <a:t>Бедный тополь упал. И угол прямой</a:t>
            </a:r>
            <a:br>
              <a:rPr lang="ru-RU" b="1" dirty="0"/>
            </a:br>
            <a:r>
              <a:rPr lang="ru-RU" b="1" dirty="0"/>
              <a:t>С теченьем реки его ствол составлял.</a:t>
            </a:r>
            <a:br>
              <a:rPr lang="ru-RU" b="1" dirty="0"/>
            </a:br>
            <a:r>
              <a:rPr lang="ru-RU" b="1" dirty="0"/>
              <a:t>Запомни теперь, что в этом месте река</a:t>
            </a:r>
            <a:br>
              <a:rPr lang="ru-RU" b="1" dirty="0"/>
            </a:br>
            <a:r>
              <a:rPr lang="ru-RU" b="1" dirty="0"/>
              <a:t>В четыре лишь фута была широка</a:t>
            </a:r>
            <a:br>
              <a:rPr lang="ru-RU" b="1" dirty="0"/>
            </a:br>
            <a:r>
              <a:rPr lang="ru-RU" b="1" dirty="0"/>
              <a:t>Верхушка склонилась у края реки.</a:t>
            </a:r>
            <a:br>
              <a:rPr lang="ru-RU" b="1" dirty="0"/>
            </a:br>
            <a:r>
              <a:rPr lang="ru-RU" b="1" dirty="0"/>
              <a:t>Осталось три фута всего от ствола,</a:t>
            </a:r>
            <a:br>
              <a:rPr lang="ru-RU" b="1" dirty="0"/>
            </a:br>
            <a:r>
              <a:rPr lang="ru-RU" b="1" dirty="0"/>
              <a:t>Прошу тебя, скоро теперь мне скажи:</a:t>
            </a:r>
            <a:br>
              <a:rPr lang="ru-RU" b="1" dirty="0"/>
            </a:br>
            <a:r>
              <a:rPr lang="ru-RU" b="1" dirty="0"/>
              <a:t>У тополя как велика высота?</a:t>
            </a:r>
            <a:endParaRPr lang="ru-RU" b="1" dirty="0"/>
          </a:p>
        </p:txBody>
      </p:sp>
      <p:pic>
        <p:nvPicPr>
          <p:cNvPr id="3078" name="Picture 6" descr="http://rudocs.exdat.com/pars_docs/tw_refs/17/16920/16920_html_m5afeacd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0" r="10723" b="8422"/>
          <a:stretch/>
        </p:blipFill>
        <p:spPr bwMode="auto">
          <a:xfrm>
            <a:off x="5072269" y="1556793"/>
            <a:ext cx="3437790" cy="38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60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3012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Древнеиндийская задача</a:t>
            </a:r>
          </a:p>
        </p:txBody>
      </p:sp>
      <p:pic>
        <p:nvPicPr>
          <p:cNvPr id="4" name="Picture 2" descr="Untitled-Scanned-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10440"/>
            <a:ext cx="5544616" cy="355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33118" y="3455742"/>
            <a:ext cx="51354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Над озером тихим,</a:t>
            </a:r>
            <a:br>
              <a:rPr lang="ru-RU" b="1" dirty="0"/>
            </a:br>
            <a:r>
              <a:rPr lang="ru-RU" b="1" dirty="0"/>
              <a:t>С полфута размером, высился лотоса цвет.</a:t>
            </a:r>
            <a:br>
              <a:rPr lang="ru-RU" b="1" dirty="0"/>
            </a:br>
            <a:r>
              <a:rPr lang="ru-RU" b="1" dirty="0"/>
              <a:t>Он рос одиноко. И ветер порывом</a:t>
            </a:r>
            <a:br>
              <a:rPr lang="ru-RU" b="1" dirty="0"/>
            </a:br>
            <a:r>
              <a:rPr lang="ru-RU" b="1" dirty="0"/>
              <a:t>Отнес его в сторону. Нет</a:t>
            </a:r>
            <a:br>
              <a:rPr lang="ru-RU" b="1" dirty="0"/>
            </a:br>
            <a:r>
              <a:rPr lang="ru-RU" b="1" dirty="0"/>
              <a:t>Боле цветка над водой.</a:t>
            </a:r>
            <a:br>
              <a:rPr lang="ru-RU" b="1" dirty="0"/>
            </a:br>
            <a:r>
              <a:rPr lang="ru-RU" b="1" dirty="0"/>
              <a:t>Нашел же рыбак его ранней весной</a:t>
            </a:r>
            <a:br>
              <a:rPr lang="ru-RU" b="1" dirty="0"/>
            </a:br>
            <a:r>
              <a:rPr lang="ru-RU" b="1" dirty="0"/>
              <a:t>В двух футах от места, где рос. </a:t>
            </a:r>
            <a:br>
              <a:rPr lang="ru-RU" b="1" dirty="0"/>
            </a:br>
            <a:r>
              <a:rPr lang="ru-RU" b="1" dirty="0"/>
              <a:t>Итак, предложу я вопрос:</a:t>
            </a:r>
            <a:br>
              <a:rPr lang="ru-RU" b="1" dirty="0"/>
            </a:br>
            <a:r>
              <a:rPr lang="ru-RU" b="1" dirty="0"/>
              <a:t>Как озера вода</a:t>
            </a:r>
            <a:br>
              <a:rPr lang="ru-RU" b="1" dirty="0"/>
            </a:br>
            <a:r>
              <a:rPr lang="ru-RU" b="1" dirty="0"/>
              <a:t>Здесь глубока?</a:t>
            </a:r>
          </a:p>
        </p:txBody>
      </p:sp>
    </p:spTree>
    <p:extLst>
      <p:ext uri="{BB962C8B-B14F-4D97-AF65-F5344CB8AC3E}">
        <p14:creationId xmlns:p14="http://schemas.microsoft.com/office/powerpoint/2010/main" val="151468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/>
              <a:t>Вы плывёте на лодке по озеру и хотите узнать его глубину. Нельзя ли воспользоваться для этого торчащим из воды камышом, не вырывая его?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844" y="1602517"/>
            <a:ext cx="6546304" cy="4369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88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1369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На протяжении многих лет людей интересовал вопрос о теореме Пифагора и о различных способах её доказательства. Причина такой популярности теоремы: это простота, красота и широкая значимость.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220486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/>
              <a:t>Интересна история теоремы Пифагора. Хотя эта теорема и связывается с именем Пифагора, она была известна задолго до него. В вавилонских текстах она встречается за 1200 лет до Пифагора. По-видимому, он первым нашёл её доказательство. Сохранилось древнее предание, что в честь своего открытия Пифагор принёс в жертву богам быка, по другим свидетельствам – даже сто быков. </a:t>
            </a:r>
          </a:p>
        </p:txBody>
      </p:sp>
      <p:pic>
        <p:nvPicPr>
          <p:cNvPr id="1027" name="Picture 3" descr="C:\Users\Даниил\AppData\Local\Microsoft\Windows\Temporary Internet Files\Content.IE5\9D9A8COY\MC90035360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2399168" cy="3461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78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72816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На протяжении последующих веков были найдены другие доказательства теоремы Пифагора. Всего известно около 500 различных доказательств теоремы Пифагора.</a:t>
            </a:r>
          </a:p>
          <a:p>
            <a:pPr algn="just"/>
            <a:r>
              <a:rPr lang="ru-RU" b="1" dirty="0"/>
              <a:t>Большинство способов её доказательства сводятся к разбиению квадратов на более мелкие части. Сегодня принято считать, что Пифагор дал первое доказательство носящей его имя теоремы. Увы, от этого доказательства также не сохранилось никаких следов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6421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620688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Великий ученый Пифагор родился около 570 г. до н.э. на острове </a:t>
            </a:r>
            <a:r>
              <a:rPr lang="ru-RU" b="1" dirty="0" err="1"/>
              <a:t>Самосе</a:t>
            </a:r>
            <a:r>
              <a:rPr lang="ru-RU" b="1" dirty="0"/>
              <a:t>. Отцом Пифагора был </a:t>
            </a:r>
            <a:r>
              <a:rPr lang="ru-RU" b="1" dirty="0" err="1"/>
              <a:t>Мнесарх</a:t>
            </a:r>
            <a:r>
              <a:rPr lang="ru-RU" b="1" dirty="0"/>
              <a:t>, резчик по драгоценным камням. Имя же матери Пифагора не известно. По многим античным свидетельствам, родившийся мальчик был сказочно красив, а вскоре проявил и свои незаурядные способности. Многие, имея на то основания, считали, что Пифагор – это не имя, а прозвище. Поскольку мудрый учитель высказывал истину столь же постоянно и авторитетно, как и дельфийская Пифия, он был прозван Пифагором.</a:t>
            </a:r>
          </a:p>
          <a:p>
            <a:pPr algn="just"/>
            <a:r>
              <a:rPr lang="ru-RU" b="1" dirty="0"/>
              <a:t>Слово Пифагор можно перевести как «вещающий как Пифия». Версия о том, что Пифагор это имя не собственное, а прозвище, представляется наиболее правдоподобной.</a:t>
            </a:r>
          </a:p>
        </p:txBody>
      </p:sp>
      <p:pic>
        <p:nvPicPr>
          <p:cNvPr id="2050" name="Picture 2" descr="C:\Users\Даниил\AppData\Local\Microsoft\Windows\Temporary Internet Files\Content.IE5\JID12J11\MC9002339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60009"/>
            <a:ext cx="5011492" cy="2789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21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532859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Пифагор сделал много важных открытий, но наибольшую славу учёному принесла доказанная им теорема, которая сейчас носит его имя.</a:t>
            </a:r>
          </a:p>
          <a:p>
            <a:pPr algn="just"/>
            <a:r>
              <a:rPr lang="ru-RU" b="1" dirty="0"/>
              <a:t>В Кротоне Пифагор учредил нечто вроде религиозно-этического братства или тайного монашеского ордена («пифагорейцы»), члены которого обязывались вести так называемый пифагорейский образ жизни. Это был одновременно и религиозный союз, и политический клуб, и научное общество. (</a:t>
            </a:r>
            <a:r>
              <a:rPr lang="ru-RU" b="1" dirty="0" err="1"/>
              <a:t>ок</a:t>
            </a:r>
            <a:r>
              <a:rPr lang="ru-RU" b="1" dirty="0"/>
              <a:t>. 580 – </a:t>
            </a:r>
            <a:r>
              <a:rPr lang="ru-RU" b="1" dirty="0" err="1"/>
              <a:t>ок</a:t>
            </a:r>
            <a:r>
              <a:rPr lang="ru-RU" b="1" dirty="0"/>
              <a:t>. 500 г. до н.э.) Пифагорейцы, как их позднее стали называть, занимались математикой, философией, естественными науками, ими было сделано много важных открытий в арифметике и геометрии. Около сорока лет учёный посвятил созданной им школе и, по одной из версий, в возрасте восьмидесяти лет Пифагор был убит в уличной схватке во время народного восстания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Picture 6" descr="Картинка 8 из 161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40" y="836712"/>
            <a:ext cx="2836862" cy="4249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421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8161401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Доказательства теоремы Пифагора</a:t>
            </a:r>
          </a:p>
        </p:txBody>
      </p:sp>
    </p:spTree>
    <p:extLst>
      <p:ext uri="{BB962C8B-B14F-4D97-AF65-F5344CB8AC3E}">
        <p14:creationId xmlns:p14="http://schemas.microsoft.com/office/powerpoint/2010/main" val="186421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37888" y="764704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Современная формулировка теоремы: 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i="1" dirty="0" smtClean="0"/>
              <a:t>В </a:t>
            </a:r>
            <a:r>
              <a:rPr lang="ru-RU" b="1" i="1" dirty="0"/>
              <a:t>прямоугольном треугольнике квадрат гипотенузы равен сумме квадратов </a:t>
            </a:r>
            <a:r>
              <a:rPr lang="ru-RU" b="1" i="1" dirty="0" smtClean="0"/>
              <a:t>катетов </a:t>
            </a:r>
          </a:p>
          <a:p>
            <a:endParaRPr lang="ru-RU" b="1" dirty="0"/>
          </a:p>
        </p:txBody>
      </p:sp>
      <p:pic>
        <p:nvPicPr>
          <p:cNvPr id="3076" name="Picture 4" descr="Прямоугольный треугольник, теорема Пифагора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291" y="2212510"/>
            <a:ext cx="3456384" cy="339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421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effectLst/>
              </a:rPr>
              <a:t>Предполагают, что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во времена Пифагора </a:t>
            </a:r>
            <a:r>
              <a:rPr lang="ru-RU" b="1" dirty="0" smtClean="0">
                <a:effectLst/>
              </a:rPr>
              <a:t>теорема звучала по-другому: </a:t>
            </a:r>
            <a:r>
              <a:rPr lang="ru-RU" b="1" i="1" dirty="0" smtClean="0">
                <a:effectLst/>
              </a:rPr>
              <a:t>«Площадь квадрата, построенного на гипотенузе прямоугольного треугольника, равна сумме площадей квадратов, построенных на его        катетах».</a:t>
            </a:r>
            <a:r>
              <a:rPr lang="ru-RU" b="1" dirty="0" smtClean="0">
                <a:effectLst/>
              </a:rPr>
              <a:t> Действительно, </a:t>
            </a:r>
            <a:r>
              <a:rPr lang="ru-RU" b="1" i="1" dirty="0" smtClean="0">
                <a:effectLst/>
              </a:rPr>
              <a:t>с</a:t>
            </a:r>
            <a:r>
              <a:rPr lang="ru-RU" b="1" baseline="30000" dirty="0" smtClean="0">
                <a:effectLst/>
              </a:rPr>
              <a:t>2</a:t>
            </a:r>
            <a:r>
              <a:rPr lang="ru-RU" b="1" dirty="0" smtClean="0">
                <a:effectLst/>
              </a:rPr>
              <a:t> – площадь квадрата, построенного </a:t>
            </a:r>
            <a:r>
              <a:rPr lang="ru-RU" b="1" dirty="0" smtClean="0"/>
              <a:t>на   гипотенузе, </a:t>
            </a:r>
            <a:r>
              <a:rPr lang="ru-RU" b="1" i="1" dirty="0" smtClean="0"/>
              <a:t>а</a:t>
            </a:r>
            <a:r>
              <a:rPr lang="ru-RU" b="1" baseline="30000" dirty="0" smtClean="0"/>
              <a:t>2</a:t>
            </a:r>
            <a:r>
              <a:rPr lang="ru-RU" b="1" dirty="0" smtClean="0"/>
              <a:t> и </a:t>
            </a:r>
            <a:r>
              <a:rPr lang="ru-RU" b="1" i="1" dirty="0" smtClean="0"/>
              <a:t>b</a:t>
            </a:r>
            <a:r>
              <a:rPr lang="ru-RU" b="1" baseline="30000" dirty="0" smtClean="0"/>
              <a:t>2</a:t>
            </a:r>
            <a:r>
              <a:rPr lang="ru-RU" b="1" dirty="0" smtClean="0"/>
              <a:t> – площади квадратов, построенных на катетах. </a:t>
            </a:r>
            <a:endParaRPr lang="ru-RU" b="1" dirty="0"/>
          </a:p>
        </p:txBody>
      </p:sp>
      <p:pic>
        <p:nvPicPr>
          <p:cNvPr id="5122" name="Picture 2" descr="http://upload.wikimedia.org/wikipedia/commons/thumb/d/d2/Pythagorean.svg/250px-Pythagorea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18858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9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620688"/>
            <a:ext cx="53285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Простейшее </a:t>
            </a:r>
            <a:r>
              <a:rPr lang="ru-RU" b="1" dirty="0" smtClean="0">
                <a:solidFill>
                  <a:srgbClr val="FF0000"/>
                </a:solidFill>
              </a:rPr>
              <a:t>доказательство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i="1" dirty="0" smtClean="0">
                <a:effectLst/>
              </a:rPr>
              <a:t>«Квадрат, построенный на гипотенузе прямоугольного треугольника, равновелик сумме квадратов, построенных на его катетах».</a:t>
            </a:r>
          </a:p>
          <a:p>
            <a:r>
              <a:rPr lang="ru-RU" b="1" i="1" dirty="0" smtClean="0">
                <a:effectLst/>
              </a:rPr>
              <a:t/>
            </a:r>
            <a:br>
              <a:rPr lang="ru-RU" b="1" i="1" dirty="0" smtClean="0">
                <a:effectLst/>
              </a:rPr>
            </a:br>
            <a:r>
              <a:rPr lang="ru-RU" b="1" dirty="0" smtClean="0">
                <a:effectLst/>
              </a:rPr>
              <a:t>Простейшее доказательство теоремы получается в случае равнобедренного прямоугольного треугольника. Вероятно, с него и начиналась теорема. Достаточно посмотреть на получившиеся равнобедренные прямоугольные треугольники, чтобы убедиться в справедливости теоремы. Для равнобедренного треугольника АВС: квадрат, построенный на гипотенузе АС, содержит 4 маленьких треугольника, а квадраты, построенные на катетах, - по 2. </a:t>
            </a:r>
            <a:endParaRPr lang="ru-RU" b="1" dirty="0"/>
          </a:p>
        </p:txBody>
      </p:sp>
      <p:pic>
        <p:nvPicPr>
          <p:cNvPr id="6149" name="Picture 5" descr="http://school14-v.ucoz.ru/tag/2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757350" cy="2646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45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TC101790492[[fn=Тетрадь для рисования]]</Template>
  <TotalTime>152</TotalTime>
  <Words>776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Sketchbook</vt:lpstr>
      <vt:lpstr>Equation</vt:lpstr>
      <vt:lpstr>Теорема Пифагора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Даниил</dc:creator>
  <cp:lastModifiedBy>Даниил</cp:lastModifiedBy>
  <cp:revision>38</cp:revision>
  <dcterms:created xsi:type="dcterms:W3CDTF">2012-11-30T12:41:07Z</dcterms:created>
  <dcterms:modified xsi:type="dcterms:W3CDTF">2012-12-01T18:09:51Z</dcterms:modified>
</cp:coreProperties>
</file>