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C30A254-91DD-4E6F-924F-7CB6CEC1FD84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C4FFA9-AA47-4764-AF4F-F0CB35EB1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30A254-91DD-4E6F-924F-7CB6CEC1FD84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4FFA9-AA47-4764-AF4F-F0CB35EB1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30A254-91DD-4E6F-924F-7CB6CEC1FD84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4FFA9-AA47-4764-AF4F-F0CB35EB1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30A254-91DD-4E6F-924F-7CB6CEC1FD84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4FFA9-AA47-4764-AF4F-F0CB35EB1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C30A254-91DD-4E6F-924F-7CB6CEC1FD84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C4FFA9-AA47-4764-AF4F-F0CB35EB1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30A254-91DD-4E6F-924F-7CB6CEC1FD84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C4FFA9-AA47-4764-AF4F-F0CB35EB1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30A254-91DD-4E6F-924F-7CB6CEC1FD84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C4FFA9-AA47-4764-AF4F-F0CB35EB1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30A254-91DD-4E6F-924F-7CB6CEC1FD84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4FFA9-AA47-4764-AF4F-F0CB35EB1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30A254-91DD-4E6F-924F-7CB6CEC1FD84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4FFA9-AA47-4764-AF4F-F0CB35EB1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C30A254-91DD-4E6F-924F-7CB6CEC1FD84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C4FFA9-AA47-4764-AF4F-F0CB35EB1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C30A254-91DD-4E6F-924F-7CB6CEC1FD84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C4FFA9-AA47-4764-AF4F-F0CB35EB1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C30A254-91DD-4E6F-924F-7CB6CEC1FD84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6C4FFA9-AA47-4764-AF4F-F0CB35EB1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0"/>
            <a:ext cx="8251170" cy="3333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/>
              <a:t>Творческий</a:t>
            </a:r>
            <a:br>
              <a:rPr lang="ru-RU" sz="7200" b="1" dirty="0" smtClean="0"/>
            </a:br>
            <a:r>
              <a:rPr lang="ru-RU" sz="7200" b="1" dirty="0" smtClean="0"/>
              <a:t> проект</a:t>
            </a:r>
            <a:br>
              <a:rPr lang="ru-RU" sz="7200" b="1" dirty="0" smtClean="0"/>
            </a:br>
            <a:r>
              <a:rPr lang="ru-RU" sz="7200" b="1" dirty="0" smtClean="0"/>
              <a:t>«Витраж»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214818"/>
            <a:ext cx="6560234" cy="1752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Автор: Якубовский Дима</a:t>
            </a:r>
          </a:p>
          <a:p>
            <a:r>
              <a:rPr lang="ru-RU" smtClean="0"/>
              <a:t>ученик </a:t>
            </a:r>
            <a:r>
              <a:rPr lang="ru-RU" smtClean="0"/>
              <a:t>5 </a:t>
            </a:r>
            <a:r>
              <a:rPr lang="ru-RU" dirty="0" smtClean="0"/>
              <a:t>«Б» класса</a:t>
            </a:r>
          </a:p>
          <a:p>
            <a:r>
              <a:rPr lang="ru-RU" dirty="0" smtClean="0"/>
              <a:t>Руководитель: Уткина Л.П. </a:t>
            </a:r>
          </a:p>
          <a:p>
            <a:r>
              <a:rPr lang="ru-RU" dirty="0" smtClean="0"/>
              <a:t>учитель изо</a:t>
            </a:r>
          </a:p>
          <a:p>
            <a:r>
              <a:rPr lang="ru-RU" dirty="0" smtClean="0"/>
              <a:t>МОБУ  </a:t>
            </a:r>
            <a:r>
              <a:rPr lang="ru-RU" dirty="0" err="1" smtClean="0"/>
              <a:t>Тыгдинская</a:t>
            </a:r>
            <a:r>
              <a:rPr lang="ru-RU" dirty="0" smtClean="0"/>
              <a:t> СОШ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Этапы выполнения работы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4543428" cy="46009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Tx/>
              <a:buAutoNum type="arabicPeriod"/>
            </a:pPr>
            <a:r>
              <a:rPr lang="ru-RU" sz="2800" b="1" dirty="0" smtClean="0"/>
              <a:t>Подготовить эскиз будущей работы</a:t>
            </a:r>
          </a:p>
        </p:txBody>
      </p:sp>
      <p:pic>
        <p:nvPicPr>
          <p:cNvPr id="1026" name="Picture 2" descr="F:\DCIM\103_PANA\P1030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500306"/>
            <a:ext cx="3714776" cy="2786082"/>
          </a:xfrm>
          <a:prstGeom prst="rect">
            <a:avLst/>
          </a:prstGeom>
          <a:noFill/>
        </p:spPr>
      </p:pic>
      <p:pic>
        <p:nvPicPr>
          <p:cNvPr id="1027" name="Picture 3" descr="F:\DCIM\103_PANA\P10302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230664">
            <a:off x="4943874" y="3218840"/>
            <a:ext cx="3669576" cy="2752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Этапы выполнения работы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500174"/>
            <a:ext cx="79296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2. Подготовить инструменты и материалы</a:t>
            </a:r>
            <a:endParaRPr lang="ru-RU" sz="3200" dirty="0"/>
          </a:p>
        </p:txBody>
      </p:sp>
      <p:pic>
        <p:nvPicPr>
          <p:cNvPr id="2050" name="Picture 2" descr="F:\DCIM\103_PANA\P103028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786058"/>
            <a:ext cx="4572032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Этапы выполнения работы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4543428" cy="46009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92961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atin typeface="Book Antiqua" pitchFamily="18" charset="0"/>
              </a:rPr>
              <a:t>3.Эскиз </a:t>
            </a:r>
            <a:r>
              <a:rPr lang="ru-RU" sz="2800" b="1" dirty="0">
                <a:latin typeface="Book Antiqua" pitchFamily="18" charset="0"/>
              </a:rPr>
              <a:t>с помощью скотча прикрепляется к стеклу.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Book Antiqua" pitchFamily="18" charset="0"/>
              </a:rPr>
              <a:t>Поверхность стекла обезжиривают спиртом или ацетоном. </a:t>
            </a:r>
          </a:p>
        </p:txBody>
      </p:sp>
      <p:pic>
        <p:nvPicPr>
          <p:cNvPr id="3074" name="Picture 2" descr="F:\DCIM\103_PANA\P10302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286124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Этапы выполнения работы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4543428" cy="46009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643050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defRPr/>
            </a:pPr>
            <a:r>
              <a:rPr lang="ru-RU" sz="2800" b="1" dirty="0" smtClean="0">
                <a:latin typeface="Book Antiqua" pitchFamily="18" charset="0"/>
              </a:rPr>
              <a:t>4. Рисунок по контурным линиям обводится контуром по стеклу</a:t>
            </a:r>
            <a:r>
              <a:rPr lang="ru-RU" sz="2800" i="1" dirty="0" smtClean="0">
                <a:latin typeface="Book Antiqua" pitchFamily="18" charset="0"/>
              </a:rPr>
              <a:t>.  Для высыхания контура необходимо 2 часа 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atin typeface="Book Antiqua" pitchFamily="18" charset="0"/>
              </a:rPr>
              <a:t> </a:t>
            </a:r>
            <a:endParaRPr lang="ru-RU" sz="2800" b="1" dirty="0">
              <a:latin typeface="Book Antiqua" pitchFamily="18" charset="0"/>
            </a:endParaRPr>
          </a:p>
        </p:txBody>
      </p:sp>
      <p:pic>
        <p:nvPicPr>
          <p:cNvPr id="4098" name="Picture 2" descr="F:\DCIM\103_PANA\P10302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214686"/>
            <a:ext cx="3714776" cy="2786082"/>
          </a:xfrm>
          <a:prstGeom prst="rect">
            <a:avLst/>
          </a:prstGeom>
          <a:noFill/>
        </p:spPr>
      </p:pic>
      <p:pic>
        <p:nvPicPr>
          <p:cNvPr id="4100" name="Picture 4" descr="F:\DCIM\103_PANA\P1030289.JPG"/>
          <p:cNvPicPr>
            <a:picLocks noChangeAspect="1" noChangeArrowheads="1"/>
          </p:cNvPicPr>
          <p:nvPr/>
        </p:nvPicPr>
        <p:blipFill>
          <a:blip r:embed="rId4" cstate="print"/>
          <a:srcRect t="1660" r="561" b="6054"/>
          <a:stretch>
            <a:fillRect/>
          </a:stretch>
        </p:blipFill>
        <p:spPr bwMode="auto">
          <a:xfrm>
            <a:off x="5143504" y="3143248"/>
            <a:ext cx="3073408" cy="2139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Этапы выполнения работы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4543428" cy="46009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357298"/>
            <a:ext cx="82868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atin typeface="Book Antiqua" pitchFamily="18" charset="0"/>
              </a:rPr>
              <a:t>5</a:t>
            </a:r>
            <a:r>
              <a:rPr lang="ru-RU" sz="2400" b="1" dirty="0" smtClean="0">
                <a:latin typeface="Book Antiqua" pitchFamily="18" charset="0"/>
              </a:rPr>
              <a:t>. Эскиз пространства между контурными линиями заполняются цветом. </a:t>
            </a:r>
            <a:endParaRPr lang="ru-RU" sz="2800" b="1" i="1" dirty="0">
              <a:latin typeface="Book Antiqu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643182"/>
            <a:ext cx="4071966" cy="30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9590" t="16441" r="4095"/>
          <a:stretch>
            <a:fillRect/>
          </a:stretch>
        </p:blipFill>
        <p:spPr bwMode="auto">
          <a:xfrm>
            <a:off x="4572000" y="2285992"/>
            <a:ext cx="2428892" cy="1763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G:\DCIM\103_PANA\P1030309.JPG"/>
          <p:cNvPicPr>
            <a:picLocks noChangeAspect="1" noChangeArrowheads="1"/>
          </p:cNvPicPr>
          <p:nvPr/>
        </p:nvPicPr>
        <p:blipFill>
          <a:blip r:embed="rId5" cstate="print"/>
          <a:srcRect b="3995"/>
          <a:stretch>
            <a:fillRect/>
          </a:stretch>
        </p:blipFill>
        <p:spPr bwMode="auto">
          <a:xfrm>
            <a:off x="6143636" y="3357562"/>
            <a:ext cx="2672626" cy="1924400"/>
          </a:xfrm>
          <a:prstGeom prst="rect">
            <a:avLst/>
          </a:prstGeom>
          <a:noFill/>
        </p:spPr>
      </p:pic>
      <p:pic>
        <p:nvPicPr>
          <p:cNvPr id="6" name="Picture 3" descr="G:\DCIM\103_PANA\P1030312.JPG"/>
          <p:cNvPicPr>
            <a:picLocks noChangeAspect="1" noChangeArrowheads="1"/>
          </p:cNvPicPr>
          <p:nvPr/>
        </p:nvPicPr>
        <p:blipFill>
          <a:blip r:embed="rId6" cstate="print"/>
          <a:srcRect r="2758" b="4590"/>
          <a:stretch>
            <a:fillRect/>
          </a:stretch>
        </p:blipFill>
        <p:spPr bwMode="auto">
          <a:xfrm>
            <a:off x="4357686" y="4786322"/>
            <a:ext cx="2571768" cy="1787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Этапы выполнения работы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4543428" cy="46009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71612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atin typeface="Book Antiqua" pitchFamily="18" charset="0"/>
              </a:rPr>
              <a:t>6. Даём работе высохнуть, вставляем в рамку.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atin typeface="Book Antiqua" pitchFamily="18" charset="0"/>
              </a:rPr>
              <a:t>7. Витраж готов.</a:t>
            </a:r>
            <a:endParaRPr lang="ru-RU" sz="3200" b="1" dirty="0">
              <a:latin typeface="Book Antiqua" pitchFamily="18" charset="0"/>
            </a:endParaRPr>
          </a:p>
        </p:txBody>
      </p:sp>
      <p:pic>
        <p:nvPicPr>
          <p:cNvPr id="2050" name="Picture 2" descr="G:\DCIM\103_PANA\P10303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214686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Практическая значимость проведённого исследования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043890" cy="41008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При выполнении своего творческого проекта я познакомился с историей  возникновения  витража. Полученные знания мне пригодятся в дальнейшей  жизни, я смогу украсить интерьер квартиры декоративными  изделиями.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Вывод: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043890" cy="4100839"/>
          </a:xfrm>
        </p:spPr>
        <p:txBody>
          <a:bodyPr>
            <a:normAutofit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Я достиг поставленной цели, разработал и выполнил проект панно в технике «витража».</a:t>
            </a:r>
            <a:endParaRPr lang="ru-RU" dirty="0" smtClean="0"/>
          </a:p>
          <a:p>
            <a:r>
              <a:rPr lang="ru-RU" b="1" dirty="0" smtClean="0"/>
              <a:t>     Планирую продолжить работу по изготовлению изделий декоративно-прикладного искусства.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043890" cy="41008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20385767">
            <a:off x="724266" y="1559297"/>
            <a:ext cx="7494359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</a:t>
            </a:r>
            <a:r>
              <a:rPr lang="ru-RU" sz="5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Проблема проекта</a:t>
            </a:r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711721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b="1" dirty="0" smtClean="0"/>
              <a:t>       Картина, выполненная в технике «витраж» - это отличный подарок к любому празднику, ведь изобразить на стекле можно любую композицию. Каждая работа - неповторима. Каждый подарок – сюрприз.</a:t>
            </a:r>
          </a:p>
          <a:p>
            <a:pPr>
              <a:buFontTx/>
              <a:buNone/>
            </a:pPr>
            <a:r>
              <a:rPr lang="ru-RU" b="1" dirty="0" smtClean="0"/>
              <a:t>      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Для меня, было, очень важно смогу ли я сам изготовить витраж?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проекта: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4000" dirty="0" smtClean="0">
                <a:latin typeface="Calibri" pitchFamily="34" charset="0"/>
                <a:cs typeface="Times New Roman" pitchFamily="18" charset="0"/>
              </a:rPr>
              <a:t>Изучить историю </a:t>
            </a:r>
            <a:r>
              <a:rPr lang="ru-RU" sz="4000" smtClean="0">
                <a:latin typeface="Calibri" pitchFamily="34" charset="0"/>
                <a:cs typeface="Times New Roman" pitchFamily="18" charset="0"/>
              </a:rPr>
              <a:t>возникновения витража.</a:t>
            </a:r>
            <a:endParaRPr lang="ru-RU" sz="2000" dirty="0" smtClean="0"/>
          </a:p>
          <a:p>
            <a:r>
              <a:rPr lang="ru-RU" sz="4000" dirty="0" smtClean="0">
                <a:latin typeface="Calibri" pitchFamily="34" charset="0"/>
                <a:cs typeface="Times New Roman" pitchFamily="18" charset="0"/>
              </a:rPr>
              <a:t>2.Оценить свои возможности в проектной деятельности.</a:t>
            </a:r>
            <a:endParaRPr lang="ru-RU" sz="2000" dirty="0" smtClean="0"/>
          </a:p>
          <a:p>
            <a:r>
              <a:rPr lang="ru-RU" sz="4000" dirty="0" smtClean="0">
                <a:latin typeface="Calibri" pitchFamily="34" charset="0"/>
                <a:cs typeface="Times New Roman" pitchFamily="18" charset="0"/>
              </a:rPr>
              <a:t>3.Разработать и выполнить проект.</a:t>
            </a:r>
            <a:endParaRPr lang="ru-RU" sz="4000" dirty="0" smtClean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История возникновения витража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7543824" cy="45262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Витра́ж</a:t>
            </a:r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smtClean="0"/>
              <a:t>(фр. </a:t>
            </a:r>
            <a:r>
              <a:rPr lang="ru-RU" b="1" dirty="0" err="1" smtClean="0"/>
              <a:t>vitre</a:t>
            </a:r>
            <a:r>
              <a:rPr lang="ru-RU" b="1" dirty="0" smtClean="0"/>
              <a:t> — оконное стекло, от лат. </a:t>
            </a:r>
            <a:r>
              <a:rPr lang="ru-RU" b="1" dirty="0" err="1" smtClean="0"/>
              <a:t>vitrum</a:t>
            </a:r>
            <a:r>
              <a:rPr lang="ru-RU" b="1" dirty="0" smtClean="0"/>
              <a:t> — стекло) </a:t>
            </a:r>
            <a:r>
              <a:rPr lang="ru-RU" dirty="0" smtClean="0"/>
              <a:t>— произведение декоративного искусства.</a:t>
            </a:r>
          </a:p>
          <a:p>
            <a:r>
              <a:rPr lang="ru-RU" b="1" dirty="0" smtClean="0"/>
              <a:t>Витраж – картина, составленная из кусочков цветного стекла, скреплённых между собой свинцовыми полосками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История возникновения витража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5114932" cy="4600905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smtClean="0"/>
              <a:t>Многоцветные, большие по размеру витражи из разнообразных по форме стёкол, скреплённых свинцовыми перемычками, являлись особенностью готических соборов. Чаще всего готические витражи изображали религиозные и бытовые сцены. Они размещались в огромных стрельчатых окнах, так называемых «розах».</a:t>
            </a:r>
            <a:endParaRPr lang="ru-RU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714487"/>
            <a:ext cx="3071834" cy="410113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715008" y="5857893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Собор парижской богоматери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История возникновения витража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5114932" cy="4600905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smtClean="0"/>
              <a:t> В России витражи существовали еще в XII веке, однако они не были характерным элементом убранства интерьеров русских домов.</a:t>
            </a:r>
          </a:p>
          <a:p>
            <a:r>
              <a:rPr lang="ru-RU" dirty="0" smtClean="0"/>
              <a:t>     Николай I проявлял к таким картинам большой интерес и желал распространить их в России, прежде всего в столице империи — Санкт-Петербурге. В первую очередь витражи появились в императорских дворцах, так как российские придворные заводы в этот период еще не были в состоянии производить подобные изделия, они отбирались из музейных коллекций, например из собрания древних готических стекол, хранившихся в Эрмитаже.</a:t>
            </a:r>
            <a:endParaRPr lang="ru-RU" dirty="0"/>
          </a:p>
        </p:txBody>
      </p:sp>
      <p:pic>
        <p:nvPicPr>
          <p:cNvPr id="9" name="Picture 2" descr="F:\Ольга\Витражи\Витраж\0_b59e_97a9264c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643050"/>
            <a:ext cx="2943541" cy="4515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История возникновения витража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4543428" cy="460090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     Искусство витража существует как само по себе - это панно, так и в союзе с архитектурными ансамблями. К витражу в наше время могут быть отнесены украшения проемов, окон, стен, отдельных изделий, созданные из стекла или из стекол плафоны, самостоятельные картины и </a:t>
            </a:r>
            <a:r>
              <a:rPr lang="ru-RU" dirty="0" err="1" smtClean="0">
                <a:latin typeface="Book Antiqua" pitchFamily="18" charset="0"/>
              </a:rPr>
              <a:t>т.д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. </a:t>
            </a:r>
            <a:endParaRPr lang="ru-RU" dirty="0"/>
          </a:p>
        </p:txBody>
      </p:sp>
      <p:pic>
        <p:nvPicPr>
          <p:cNvPr id="5" name="Рисунок 4" descr="F:\Ольга\Витражи\x_ae5eaac8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000240"/>
            <a:ext cx="3368702" cy="392909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Виды витража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4543428" cy="46009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. </a:t>
            </a:r>
            <a:endParaRPr lang="ru-RU" dirty="0"/>
          </a:p>
        </p:txBody>
      </p:sp>
      <p:pic>
        <p:nvPicPr>
          <p:cNvPr id="6" name="Picture 3" descr="F:\Ольга\Витражи\img0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643050"/>
            <a:ext cx="3048000" cy="4310062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785926"/>
            <a:ext cx="442915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Расписной витраж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витраж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котором все (или почти все) стекла расписаны, независимо от того, на цельном стекле написана картина или она собрана в оправу из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расписных фрагментов.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Инструменты и материалы для работы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4543428" cy="46009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Book Antiqua" pitchFamily="18" charset="0"/>
              </a:rPr>
              <a:t> 1.Витражные краски</a:t>
            </a:r>
          </a:p>
          <a:p>
            <a:pPr>
              <a:buNone/>
            </a:pPr>
            <a:r>
              <a:rPr lang="ru-RU" sz="2400" dirty="0" smtClean="0">
                <a:latin typeface="Book Antiqua" pitchFamily="18" charset="0"/>
              </a:rPr>
              <a:t>2. Стекло</a:t>
            </a:r>
          </a:p>
          <a:p>
            <a:pPr>
              <a:buNone/>
            </a:pPr>
            <a:r>
              <a:rPr lang="ru-RU" sz="2400" dirty="0" smtClean="0">
                <a:latin typeface="Book Antiqua" pitchFamily="18" charset="0"/>
              </a:rPr>
              <a:t>3.Скотч (</a:t>
            </a:r>
            <a:r>
              <a:rPr lang="ru-RU" sz="2400" i="1" dirty="0" smtClean="0">
                <a:latin typeface="Book Antiqua" pitchFamily="18" charset="0"/>
              </a:rPr>
              <a:t>для обработки краёв стекла)</a:t>
            </a:r>
          </a:p>
          <a:p>
            <a:pPr>
              <a:buNone/>
            </a:pPr>
            <a:r>
              <a:rPr lang="ru-RU" sz="2400" i="1" dirty="0" smtClean="0">
                <a:latin typeface="Book Antiqua" pitchFamily="18" charset="0"/>
              </a:rPr>
              <a:t>4.Кисти</a:t>
            </a:r>
          </a:p>
          <a:p>
            <a:pPr>
              <a:buNone/>
            </a:pPr>
            <a:r>
              <a:rPr lang="ru-RU" sz="2400" i="1" dirty="0" smtClean="0">
                <a:latin typeface="Book Antiqua" pitchFamily="18" charset="0"/>
              </a:rPr>
              <a:t>5.Ватные тампоны ,палочки (для вытирания кистей, лишней краски)</a:t>
            </a:r>
          </a:p>
          <a:p>
            <a:pPr>
              <a:buNone/>
            </a:pPr>
            <a:endParaRPr lang="ru-RU" sz="2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.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785926"/>
            <a:ext cx="44291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 descr="F:\Ольга\100OLYMP\P6240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928803"/>
            <a:ext cx="37759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200</TotalTime>
  <Words>550</Words>
  <Application>Microsoft Office PowerPoint</Application>
  <PresentationFormat>Экран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Литейная</vt:lpstr>
      <vt:lpstr>Творческий  проект «Витраж»</vt:lpstr>
      <vt:lpstr>Проблема проекта</vt:lpstr>
      <vt:lpstr>Цель проекта: </vt:lpstr>
      <vt:lpstr>История возникновения витража</vt:lpstr>
      <vt:lpstr>История возникновения витража</vt:lpstr>
      <vt:lpstr>История возникновения витража</vt:lpstr>
      <vt:lpstr>История возникновения витража</vt:lpstr>
      <vt:lpstr>Виды витража</vt:lpstr>
      <vt:lpstr>Инструменты и материалы для работы</vt:lpstr>
      <vt:lpstr>Этапы выполнения работы</vt:lpstr>
      <vt:lpstr>Этапы выполнения работы</vt:lpstr>
      <vt:lpstr>Этапы выполнения работы</vt:lpstr>
      <vt:lpstr>Этапы выполнения работы</vt:lpstr>
      <vt:lpstr>Этапы выполнения работы</vt:lpstr>
      <vt:lpstr>Этапы выполнения работы</vt:lpstr>
      <vt:lpstr>Практическая значимость проведённого исследования</vt:lpstr>
      <vt:lpstr>Вывод: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 проект «Витраж»</dc:title>
  <dc:creator>админ</dc:creator>
  <cp:lastModifiedBy>Админ</cp:lastModifiedBy>
  <cp:revision>27</cp:revision>
  <dcterms:created xsi:type="dcterms:W3CDTF">2016-11-20T02:19:58Z</dcterms:created>
  <dcterms:modified xsi:type="dcterms:W3CDTF">2019-01-03T07:50:04Z</dcterms:modified>
</cp:coreProperties>
</file>