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78" y="11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69161BE1-65B5-421F-ADD4-28EB23D49E08}" type="datetimeFigureOut">
              <a:rPr lang="ru-RU" smtClean="0"/>
              <a:t>06.11.2018</a:t>
            </a:fld>
            <a:endParaRPr lang="ru-RU"/>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1A586328-149E-4B0A-B944-0213B24C11B2}" type="slidenum">
              <a:rPr lang="ru-RU" smtClean="0"/>
              <a:t>‹#›</a:t>
            </a:fld>
            <a:endParaRPr lang="ru-RU"/>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9912160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61BE1-65B5-421F-ADD4-28EB23D49E08}" type="datetimeFigureOut">
              <a:rPr lang="ru-RU" smtClean="0"/>
              <a:t>06.11.2018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2525067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61BE1-65B5-421F-ADD4-28EB23D49E08}" type="datetimeFigureOut">
              <a:rPr lang="ru-RU" smtClean="0"/>
              <a:t>06.11.2018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2017397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61BE1-65B5-421F-ADD4-28EB23D49E08}" type="datetimeFigureOut">
              <a:rPr lang="ru-RU" smtClean="0"/>
              <a:t>06.11.2018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1437599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ru-RU" smtClean="0"/>
              <a:t>Образец заголовка</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61BE1-65B5-421F-ADD4-28EB23D49E08}" type="datetimeFigureOut">
              <a:rPr lang="ru-RU" smtClean="0"/>
              <a:t>06.11.2018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586328-149E-4B0A-B944-0213B24C11B2}" type="slidenum">
              <a:rPr lang="ru-RU" smtClean="0"/>
              <a:t>‹#›</a:t>
            </a:fld>
            <a:endParaRPr lang="ru-RU"/>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1432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9161BE1-65B5-421F-ADD4-28EB23D49E08}" type="datetimeFigureOut">
              <a:rPr lang="ru-RU" smtClean="0"/>
              <a:t>06.11.2018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3815803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ru-RU" smtClean="0"/>
              <a:t>Образец текста</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9161BE1-65B5-421F-ADD4-28EB23D49E08}" type="datetimeFigureOut">
              <a:rPr lang="ru-RU" smtClean="0"/>
              <a:t>06.11.2018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1453371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9161BE1-65B5-421F-ADD4-28EB23D49E08}" type="datetimeFigureOut">
              <a:rPr lang="ru-RU" smtClean="0"/>
              <a:t>06.11.2018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1063143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161BE1-65B5-421F-ADD4-28EB23D49E08}" type="datetimeFigureOut">
              <a:rPr lang="ru-RU" smtClean="0"/>
              <a:t>06.11.2018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389440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9161BE1-65B5-421F-ADD4-28EB23D49E08}" type="datetimeFigureOut">
              <a:rPr lang="ru-RU" smtClean="0"/>
              <a:t>06.11.2018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3729608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9161BE1-65B5-421F-ADD4-28EB23D49E08}" type="datetimeFigureOut">
              <a:rPr lang="ru-RU" smtClean="0"/>
              <a:t>06.11.2018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A586328-149E-4B0A-B944-0213B24C11B2}" type="slidenum">
              <a:rPr lang="ru-RU" smtClean="0"/>
              <a:t>‹#›</a:t>
            </a:fld>
            <a:endParaRPr lang="ru-RU"/>
          </a:p>
        </p:txBody>
      </p:sp>
    </p:spTree>
    <p:extLst>
      <p:ext uri="{BB962C8B-B14F-4D97-AF65-F5344CB8AC3E}">
        <p14:creationId xmlns:p14="http://schemas.microsoft.com/office/powerpoint/2010/main" val="3090615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69161BE1-65B5-421F-ADD4-28EB23D49E08}" type="datetimeFigureOut">
              <a:rPr lang="ru-RU" smtClean="0"/>
              <a:t>06.11.2018</a:t>
            </a:fld>
            <a:endParaRPr lang="ru-RU"/>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ru-RU"/>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1A586328-149E-4B0A-B944-0213B24C11B2}" type="slidenum">
              <a:rPr lang="ru-RU" smtClean="0"/>
              <a:t>‹#›</a:t>
            </a:fld>
            <a:endParaRPr lang="ru-RU"/>
          </a:p>
        </p:txBody>
      </p:sp>
    </p:spTree>
    <p:extLst>
      <p:ext uri="{BB962C8B-B14F-4D97-AF65-F5344CB8AC3E}">
        <p14:creationId xmlns:p14="http://schemas.microsoft.com/office/powerpoint/2010/main" val="27803996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Холокост</a:t>
            </a:r>
            <a:endParaRPr lang="ru-RU" dirty="0"/>
          </a:p>
        </p:txBody>
      </p:sp>
      <p:sp>
        <p:nvSpPr>
          <p:cNvPr id="3" name="Подзаголовок 2"/>
          <p:cNvSpPr>
            <a:spLocks noGrp="1"/>
          </p:cNvSpPr>
          <p:nvPr>
            <p:ph type="subTitle" idx="1"/>
          </p:nvPr>
        </p:nvSpPr>
        <p:spPr/>
        <p:txBody>
          <a:bodyPr/>
          <a:lstStyle/>
          <a:p>
            <a:r>
              <a:rPr lang="ru-RU" dirty="0" err="1" smtClean="0"/>
              <a:t>Т.А.Залюбовская</a:t>
            </a:r>
            <a:endParaRPr lang="ru-RU" dirty="0" smtClean="0"/>
          </a:p>
          <a:p>
            <a:r>
              <a:rPr lang="ru-RU" dirty="0" smtClean="0"/>
              <a:t>МАОУ СОШ №26 </a:t>
            </a:r>
            <a:r>
              <a:rPr lang="ru-RU" dirty="0" err="1" smtClean="0"/>
              <a:t>г.Улан</a:t>
            </a:r>
            <a:r>
              <a:rPr lang="ru-RU" dirty="0" smtClean="0"/>
              <a:t>-Удэ</a:t>
            </a:r>
          </a:p>
          <a:p>
            <a:endParaRPr lang="ru-RU" dirty="0"/>
          </a:p>
        </p:txBody>
      </p:sp>
    </p:spTree>
    <p:extLst>
      <p:ext uri="{BB962C8B-B14F-4D97-AF65-F5344CB8AC3E}">
        <p14:creationId xmlns:p14="http://schemas.microsoft.com/office/powerpoint/2010/main" val="1880386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Даха́у</a:t>
            </a:r>
            <a:endParaRPr lang="ru-RU" dirty="0"/>
          </a:p>
        </p:txBody>
      </p:sp>
      <p:sp>
        <p:nvSpPr>
          <p:cNvPr id="3" name="Объект 2"/>
          <p:cNvSpPr>
            <a:spLocks noGrp="1"/>
          </p:cNvSpPr>
          <p:nvPr>
            <p:ph idx="1"/>
          </p:nvPr>
        </p:nvSpPr>
        <p:spPr>
          <a:xfrm>
            <a:off x="1261872" y="1828800"/>
            <a:ext cx="3647012" cy="4351337"/>
          </a:xfrm>
        </p:spPr>
        <p:txBody>
          <a:bodyPr/>
          <a:lstStyle/>
          <a:p>
            <a:r>
              <a:rPr lang="ru-RU" dirty="0"/>
              <a:t>один из первых концентрационных лагерей на территории Германии</a:t>
            </a:r>
          </a:p>
        </p:txBody>
      </p:sp>
      <p:pic>
        <p:nvPicPr>
          <p:cNvPr id="4" name="Рисунок 3" descr="https://upload.wikimedia.org/wikipedia/commons/thumb/1/1a/Concentration_camp_dachau_aerial_view.jpg/250px-Concentration_camp_dachau_aerial_view.jpg"/>
          <p:cNvPicPr/>
          <p:nvPr/>
        </p:nvPicPr>
        <p:blipFill>
          <a:blip r:embed="rId2">
            <a:extLst>
              <a:ext uri="{28A0092B-C50C-407E-A947-70E740481C1C}">
                <a14:useLocalDpi xmlns:a14="http://schemas.microsoft.com/office/drawing/2010/main" val="0"/>
              </a:ext>
            </a:extLst>
          </a:blip>
          <a:srcRect/>
          <a:stretch>
            <a:fillRect/>
          </a:stretch>
        </p:blipFill>
        <p:spPr bwMode="auto">
          <a:xfrm>
            <a:off x="5460399" y="1828800"/>
            <a:ext cx="5494113" cy="4351337"/>
          </a:xfrm>
          <a:prstGeom prst="rect">
            <a:avLst/>
          </a:prstGeom>
          <a:noFill/>
          <a:ln>
            <a:noFill/>
          </a:ln>
        </p:spPr>
      </p:pic>
    </p:spTree>
    <p:extLst>
      <p:ext uri="{BB962C8B-B14F-4D97-AF65-F5344CB8AC3E}">
        <p14:creationId xmlns:p14="http://schemas.microsoft.com/office/powerpoint/2010/main" val="349430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Дранси</a:t>
            </a:r>
            <a:r>
              <a:rPr lang="ru-RU" dirty="0"/>
              <a:t>́</a:t>
            </a:r>
          </a:p>
        </p:txBody>
      </p:sp>
      <p:sp>
        <p:nvSpPr>
          <p:cNvPr id="3" name="Объект 2"/>
          <p:cNvSpPr>
            <a:spLocks noGrp="1"/>
          </p:cNvSpPr>
          <p:nvPr>
            <p:ph idx="1"/>
          </p:nvPr>
        </p:nvSpPr>
        <p:spPr>
          <a:xfrm>
            <a:off x="1261872" y="1828800"/>
            <a:ext cx="2925117" cy="4351337"/>
          </a:xfrm>
        </p:spPr>
        <p:txBody>
          <a:bodyPr/>
          <a:lstStyle/>
          <a:p>
            <a:r>
              <a:rPr lang="ru-RU" dirty="0"/>
              <a:t>нацистский концентрационный лагерь и транзитный пункт для отправки в лагеря смерти, существовавший в 1941—1944 годах во Франции. Использовался для временного содержания евреев, которые впоследствии отправлялись в лагеря смерти. </a:t>
            </a:r>
          </a:p>
        </p:txBody>
      </p:sp>
      <p:pic>
        <p:nvPicPr>
          <p:cNvPr id="4" name="Рисунок 3" descr="Bundesarchiv Bild 183-B10919, Frankreich, Internierungslager Drancy.jpg"/>
          <p:cNvPicPr/>
          <p:nvPr/>
        </p:nvPicPr>
        <p:blipFill>
          <a:blip r:embed="rId2">
            <a:extLst>
              <a:ext uri="{28A0092B-C50C-407E-A947-70E740481C1C}">
                <a14:useLocalDpi xmlns:a14="http://schemas.microsoft.com/office/drawing/2010/main" val="0"/>
              </a:ext>
            </a:extLst>
          </a:blip>
          <a:srcRect/>
          <a:stretch>
            <a:fillRect/>
          </a:stretch>
        </p:blipFill>
        <p:spPr bwMode="auto">
          <a:xfrm>
            <a:off x="4486309" y="1828800"/>
            <a:ext cx="6468204" cy="4351337"/>
          </a:xfrm>
          <a:prstGeom prst="rect">
            <a:avLst/>
          </a:prstGeom>
          <a:noFill/>
          <a:ln>
            <a:noFill/>
          </a:ln>
        </p:spPr>
      </p:pic>
    </p:spTree>
    <p:extLst>
      <p:ext uri="{BB962C8B-B14F-4D97-AF65-F5344CB8AC3E}">
        <p14:creationId xmlns:p14="http://schemas.microsoft.com/office/powerpoint/2010/main" val="2340140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Маутха́узен</a:t>
            </a:r>
            <a:endParaRPr lang="ru-RU" dirty="0"/>
          </a:p>
        </p:txBody>
      </p:sp>
      <p:sp>
        <p:nvSpPr>
          <p:cNvPr id="3" name="Объект 2"/>
          <p:cNvSpPr>
            <a:spLocks noGrp="1"/>
          </p:cNvSpPr>
          <p:nvPr>
            <p:ph idx="1"/>
          </p:nvPr>
        </p:nvSpPr>
        <p:spPr>
          <a:xfrm>
            <a:off x="1261872" y="1828800"/>
            <a:ext cx="2828865" cy="4351337"/>
          </a:xfrm>
        </p:spPr>
        <p:txBody>
          <a:bodyPr/>
          <a:lstStyle/>
          <a:p>
            <a:r>
              <a:rPr lang="ru-RU" dirty="0"/>
              <a:t>немецкий концлагерь около города Маутхаузен в 1938—1945 годах</a:t>
            </a:r>
          </a:p>
        </p:txBody>
      </p:sp>
      <p:pic>
        <p:nvPicPr>
          <p:cNvPr id="4" name="Рисунок 3" descr="https://upload.wikimedia.org/wikipedia/commons/thumb/2/25/Bundesarchiv_Bild_192-172%2C_KZ_Mauthausen%2C_Jour-Haus_Lager_Gusen.jpg/220px-Bundesarchiv_Bild_192-172%2C_KZ_Mauthausen%2C_Jour-Haus_Lager_Gusen.jpg"/>
          <p:cNvPicPr/>
          <p:nvPr/>
        </p:nvPicPr>
        <p:blipFill>
          <a:blip r:embed="rId2">
            <a:extLst>
              <a:ext uri="{28A0092B-C50C-407E-A947-70E740481C1C}">
                <a14:useLocalDpi xmlns:a14="http://schemas.microsoft.com/office/drawing/2010/main" val="0"/>
              </a:ext>
            </a:extLst>
          </a:blip>
          <a:srcRect/>
          <a:stretch>
            <a:fillRect/>
          </a:stretch>
        </p:blipFill>
        <p:spPr bwMode="auto">
          <a:xfrm>
            <a:off x="4442307" y="1828800"/>
            <a:ext cx="6512205" cy="4351337"/>
          </a:xfrm>
          <a:prstGeom prst="rect">
            <a:avLst/>
          </a:prstGeom>
          <a:noFill/>
          <a:ln>
            <a:noFill/>
          </a:ln>
        </p:spPr>
      </p:pic>
    </p:spTree>
    <p:extLst>
      <p:ext uri="{BB962C8B-B14F-4D97-AF65-F5344CB8AC3E}">
        <p14:creationId xmlns:p14="http://schemas.microsoft.com/office/powerpoint/2010/main" val="852331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Тере́зиенштадт</a:t>
            </a:r>
            <a:endParaRPr lang="ru-RU" dirty="0"/>
          </a:p>
        </p:txBody>
      </p:sp>
      <p:sp>
        <p:nvSpPr>
          <p:cNvPr id="3" name="Объект 2"/>
          <p:cNvSpPr>
            <a:spLocks noGrp="1"/>
          </p:cNvSpPr>
          <p:nvPr>
            <p:ph idx="1"/>
          </p:nvPr>
        </p:nvSpPr>
        <p:spPr>
          <a:xfrm>
            <a:off x="1261872" y="1828800"/>
            <a:ext cx="3727223" cy="4351337"/>
          </a:xfrm>
        </p:spPr>
        <p:txBody>
          <a:bodyPr>
            <a:normAutofit lnSpcReduction="10000"/>
          </a:bodyPr>
          <a:lstStyle/>
          <a:p>
            <a:r>
              <a:rPr lang="ru-RU" dirty="0"/>
              <a:t>нацистский концентрационный лагерь, располагавшийся на территории бывшего гарнизонного города </a:t>
            </a:r>
            <a:r>
              <a:rPr lang="ru-RU" dirty="0" err="1"/>
              <a:t>Терезин</a:t>
            </a:r>
            <a:r>
              <a:rPr lang="ru-RU" dirty="0"/>
              <a:t> в Чехии, на берегу реки </a:t>
            </a:r>
            <a:r>
              <a:rPr lang="ru-RU" dirty="0" err="1"/>
              <a:t>Огрже</a:t>
            </a:r>
            <a:r>
              <a:rPr lang="ru-RU" dirty="0"/>
              <a:t>. Создан в ноябре 1941 года на базе тюрьмы гестапо. За годы войны в этот лагерь попали около 140 тысяч человек (среди них 15 тысяч детей), из которых около 33 тысячи погибли, а 88 тысяч были депортированы в Освенцим и другие лагеря смерти и были убиты. </a:t>
            </a:r>
            <a:r>
              <a:rPr lang="ru-RU" dirty="0" err="1"/>
              <a:t>Терезин</a:t>
            </a:r>
            <a:r>
              <a:rPr lang="ru-RU" dirty="0"/>
              <a:t> был освобождён советскими войсками 9 мая 1945 года</a:t>
            </a:r>
          </a:p>
        </p:txBody>
      </p:sp>
      <p:pic>
        <p:nvPicPr>
          <p:cNvPr id="4" name="Рисунок 3" descr="THERES5.jpg"/>
          <p:cNvPicPr/>
          <p:nvPr/>
        </p:nvPicPr>
        <p:blipFill>
          <a:blip r:embed="rId2">
            <a:extLst>
              <a:ext uri="{28A0092B-C50C-407E-A947-70E740481C1C}">
                <a14:useLocalDpi xmlns:a14="http://schemas.microsoft.com/office/drawing/2010/main" val="0"/>
              </a:ext>
            </a:extLst>
          </a:blip>
          <a:srcRect/>
          <a:stretch>
            <a:fillRect/>
          </a:stretch>
        </p:blipFill>
        <p:spPr bwMode="auto">
          <a:xfrm>
            <a:off x="5145689" y="1828799"/>
            <a:ext cx="5808824" cy="4351337"/>
          </a:xfrm>
          <a:prstGeom prst="rect">
            <a:avLst/>
          </a:prstGeom>
          <a:noFill/>
          <a:ln>
            <a:noFill/>
          </a:ln>
        </p:spPr>
      </p:pic>
    </p:spTree>
    <p:extLst>
      <p:ext uri="{BB962C8B-B14F-4D97-AF65-F5344CB8AC3E}">
        <p14:creationId xmlns:p14="http://schemas.microsoft.com/office/powerpoint/2010/main" val="1920624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Заксенхаузен</a:t>
            </a:r>
            <a:endParaRPr lang="ru-RU" dirty="0"/>
          </a:p>
        </p:txBody>
      </p:sp>
      <p:sp>
        <p:nvSpPr>
          <p:cNvPr id="3" name="Объект 2"/>
          <p:cNvSpPr>
            <a:spLocks noGrp="1"/>
          </p:cNvSpPr>
          <p:nvPr>
            <p:ph idx="1"/>
          </p:nvPr>
        </p:nvSpPr>
        <p:spPr>
          <a:xfrm>
            <a:off x="1261872" y="1828800"/>
            <a:ext cx="3906288" cy="4351337"/>
          </a:xfrm>
        </p:spPr>
        <p:txBody>
          <a:bodyPr/>
          <a:lstStyle/>
          <a:p>
            <a:r>
              <a:rPr lang="ru-RU" dirty="0"/>
              <a:t>нацистский концентрационный лагерь, расположенный в городе </a:t>
            </a:r>
            <a:r>
              <a:rPr lang="ru-RU" dirty="0" err="1"/>
              <a:t>Ораниенбург</a:t>
            </a:r>
            <a:r>
              <a:rPr lang="ru-RU" dirty="0"/>
              <a:t> в Германии. Освобождён советскими войсками 22 апреля 1945 года. До 1950 года существовал как пересыльный лагерь НКВД для перемещённых лиц.</a:t>
            </a:r>
          </a:p>
        </p:txBody>
      </p:sp>
      <p:pic>
        <p:nvPicPr>
          <p:cNvPr id="4" name="Рисунок 3" descr="https://upload.wikimedia.org/wikipedia/commons/thumb/b/b8/Camp_ArbeitMachtFrei.JPG/250px-Camp_ArbeitMachtFrei.JPG"/>
          <p:cNvPicPr/>
          <p:nvPr/>
        </p:nvPicPr>
        <p:blipFill>
          <a:blip r:embed="rId2">
            <a:extLst>
              <a:ext uri="{28A0092B-C50C-407E-A947-70E740481C1C}">
                <a14:useLocalDpi xmlns:a14="http://schemas.microsoft.com/office/drawing/2010/main" val="0"/>
              </a:ext>
            </a:extLst>
          </a:blip>
          <a:srcRect/>
          <a:stretch>
            <a:fillRect/>
          </a:stretch>
        </p:blipFill>
        <p:spPr bwMode="auto">
          <a:xfrm>
            <a:off x="5168160" y="1828799"/>
            <a:ext cx="5786352" cy="4351337"/>
          </a:xfrm>
          <a:prstGeom prst="rect">
            <a:avLst/>
          </a:prstGeom>
          <a:noFill/>
          <a:ln>
            <a:noFill/>
          </a:ln>
        </p:spPr>
      </p:pic>
    </p:spTree>
    <p:extLst>
      <p:ext uri="{BB962C8B-B14F-4D97-AF65-F5344CB8AC3E}">
        <p14:creationId xmlns:p14="http://schemas.microsoft.com/office/powerpoint/2010/main" val="22677428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Хаммельбург</a:t>
            </a:r>
            <a:endParaRPr lang="ru-RU" dirty="0"/>
          </a:p>
        </p:txBody>
      </p:sp>
      <p:sp>
        <p:nvSpPr>
          <p:cNvPr id="3" name="Объект 2"/>
          <p:cNvSpPr>
            <a:spLocks noGrp="1"/>
          </p:cNvSpPr>
          <p:nvPr>
            <p:ph idx="1"/>
          </p:nvPr>
        </p:nvSpPr>
        <p:spPr>
          <a:xfrm>
            <a:off x="1261872" y="1828800"/>
            <a:ext cx="3165634" cy="4351337"/>
          </a:xfrm>
        </p:spPr>
        <p:txBody>
          <a:bodyPr>
            <a:normAutofit lnSpcReduction="10000"/>
          </a:bodyPr>
          <a:lstStyle/>
          <a:p>
            <a:pPr marL="0" indent="0">
              <a:buNone/>
            </a:pPr>
            <a:r>
              <a:rPr lang="ru-RU" dirty="0"/>
              <a:t>лагерь военнопленных нацистской Германии, предназначенный для содержания пленных офицеров Красной Армии. Обозначение </a:t>
            </a:r>
            <a:r>
              <a:rPr lang="ru-RU" dirty="0" err="1"/>
              <a:t>Oflag</a:t>
            </a:r>
            <a:r>
              <a:rPr lang="ru-RU" dirty="0"/>
              <a:t>-XIII D (в дальнейшем после снятия карантина </a:t>
            </a:r>
            <a:r>
              <a:rPr lang="ru-RU" dirty="0" err="1"/>
              <a:t>Oflag</a:t>
            </a:r>
            <a:r>
              <a:rPr lang="ru-RU" dirty="0"/>
              <a:t> 62).</a:t>
            </a:r>
          </a:p>
          <a:p>
            <a:pPr marL="0" indent="0">
              <a:buNone/>
            </a:pPr>
            <a:r>
              <a:rPr lang="ru-RU" dirty="0"/>
              <a:t>Располагался на территории полигона </a:t>
            </a:r>
            <a:r>
              <a:rPr lang="ru-RU" dirty="0" err="1"/>
              <a:t>Хаммельбург</a:t>
            </a:r>
            <a:r>
              <a:rPr lang="ru-RU" dirty="0"/>
              <a:t> в Нижней </a:t>
            </a:r>
            <a:r>
              <a:rPr lang="ru-RU" dirty="0" err="1"/>
              <a:t>Франконии</a:t>
            </a:r>
            <a:r>
              <a:rPr lang="ru-RU" dirty="0"/>
              <a:t> к северу от Вюрцбурга. За время Великой Отечественной войны в лагере было зарегистрировано более 18000 советских офицеров.</a:t>
            </a:r>
          </a:p>
          <a:p>
            <a:endParaRPr lang="ru-RU" dirty="0"/>
          </a:p>
        </p:txBody>
      </p:sp>
      <p:pic>
        <p:nvPicPr>
          <p:cNvPr id="4" name="Рисунок 3" descr="https://upload.wikimedia.org/wikipedia/commons/thumb/d/d0/Hammelburg_20120909_01.JPG/300px-Hammelburg_20120909_01.JPG"/>
          <p:cNvPicPr/>
          <p:nvPr/>
        </p:nvPicPr>
        <p:blipFill>
          <a:blip r:embed="rId2">
            <a:extLst>
              <a:ext uri="{28A0092B-C50C-407E-A947-70E740481C1C}">
                <a14:useLocalDpi xmlns:a14="http://schemas.microsoft.com/office/drawing/2010/main" val="0"/>
              </a:ext>
            </a:extLst>
          </a:blip>
          <a:srcRect/>
          <a:stretch>
            <a:fillRect/>
          </a:stretch>
        </p:blipFill>
        <p:spPr bwMode="auto">
          <a:xfrm>
            <a:off x="4427506" y="1828799"/>
            <a:ext cx="6527006" cy="4351337"/>
          </a:xfrm>
          <a:prstGeom prst="rect">
            <a:avLst/>
          </a:prstGeom>
          <a:noFill/>
          <a:ln>
            <a:noFill/>
          </a:ln>
        </p:spPr>
      </p:pic>
    </p:spTree>
    <p:extLst>
      <p:ext uri="{BB962C8B-B14F-4D97-AF65-F5344CB8AC3E}">
        <p14:creationId xmlns:p14="http://schemas.microsoft.com/office/powerpoint/2010/main" val="1265025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Плашов</a:t>
            </a:r>
            <a:endParaRPr lang="ru-RU" dirty="0"/>
          </a:p>
        </p:txBody>
      </p:sp>
      <p:sp>
        <p:nvSpPr>
          <p:cNvPr id="3" name="Объект 2"/>
          <p:cNvSpPr>
            <a:spLocks noGrp="1"/>
          </p:cNvSpPr>
          <p:nvPr>
            <p:ph idx="1"/>
          </p:nvPr>
        </p:nvSpPr>
        <p:spPr>
          <a:xfrm>
            <a:off x="1261872" y="1828800"/>
            <a:ext cx="4646717" cy="4351337"/>
          </a:xfrm>
        </p:spPr>
        <p:txBody>
          <a:bodyPr>
            <a:normAutofit fontScale="85000" lnSpcReduction="10000"/>
          </a:bodyPr>
          <a:lstStyle/>
          <a:p>
            <a:r>
              <a:rPr lang="ru-RU" dirty="0"/>
              <a:t>нацистский концентрационный лагерь в южном пригороде Кракова, основанный нацистами вскоре после германского вторжения в Польшу и учреждения генерал-губернаторства. </a:t>
            </a:r>
          </a:p>
          <a:p>
            <a:r>
              <a:rPr lang="ru-RU" dirty="0"/>
              <a:t>Первоначально </a:t>
            </a:r>
            <a:r>
              <a:rPr lang="ru-RU" dirty="0" err="1"/>
              <a:t>Плашов</a:t>
            </a:r>
            <a:r>
              <a:rPr lang="ru-RU" dirty="0"/>
              <a:t>, открытый в 1940 году, планировался как лагерь принудительных работ. В 1941 лагерь был расширен и впоследствии преобразован в концентрационный лагерь, куда с 28 октября 1942 года начали проводиться депортации евреев из </a:t>
            </a:r>
            <a:r>
              <a:rPr lang="ru-RU" dirty="0" err="1"/>
              <a:t>краковского</a:t>
            </a:r>
            <a:r>
              <a:rPr lang="ru-RU" dirty="0"/>
              <a:t> гетто. </a:t>
            </a:r>
          </a:p>
          <a:p>
            <a:r>
              <a:rPr lang="ru-RU" dirty="0" err="1"/>
              <a:t>Плашов</a:t>
            </a:r>
            <a:r>
              <a:rPr lang="ru-RU" dirty="0"/>
              <a:t> был известен как концлагерь, снабжающий рабочей силой несколько военных заводов и каменоломню. Уровень смертности в лагере был очень высок. Многие заключённые, включая женщин и детей, погибли от тифа, истощения и наказаний.</a:t>
            </a:r>
          </a:p>
          <a:p>
            <a:endParaRPr lang="ru-RU" dirty="0"/>
          </a:p>
        </p:txBody>
      </p:sp>
      <p:pic>
        <p:nvPicPr>
          <p:cNvPr id="4" name="Рисунок 3" descr="PLASZOW-German concentration camp near Krakow PL.jpg"/>
          <p:cNvPicPr/>
          <p:nvPr/>
        </p:nvPicPr>
        <p:blipFill>
          <a:blip r:embed="rId2">
            <a:extLst>
              <a:ext uri="{28A0092B-C50C-407E-A947-70E740481C1C}">
                <a14:useLocalDpi xmlns:a14="http://schemas.microsoft.com/office/drawing/2010/main" val="0"/>
              </a:ext>
            </a:extLst>
          </a:blip>
          <a:srcRect/>
          <a:stretch>
            <a:fillRect/>
          </a:stretch>
        </p:blipFill>
        <p:spPr bwMode="auto">
          <a:xfrm>
            <a:off x="5908589" y="1828800"/>
            <a:ext cx="5045923" cy="2807368"/>
          </a:xfrm>
          <a:prstGeom prst="rect">
            <a:avLst/>
          </a:prstGeom>
          <a:noFill/>
          <a:ln>
            <a:noFill/>
          </a:ln>
        </p:spPr>
      </p:pic>
    </p:spTree>
    <p:extLst>
      <p:ext uri="{BB962C8B-B14F-4D97-AF65-F5344CB8AC3E}">
        <p14:creationId xmlns:p14="http://schemas.microsoft.com/office/powerpoint/2010/main" val="2687617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Амерсфорт</a:t>
            </a:r>
            <a:r>
              <a:rPr lang="ru-RU" dirty="0" smtClean="0"/>
              <a:t> </a:t>
            </a:r>
            <a:endParaRPr lang="ru-RU" dirty="0"/>
          </a:p>
        </p:txBody>
      </p:sp>
      <p:sp>
        <p:nvSpPr>
          <p:cNvPr id="3" name="Объект 2"/>
          <p:cNvSpPr>
            <a:spLocks noGrp="1"/>
          </p:cNvSpPr>
          <p:nvPr>
            <p:ph idx="1"/>
          </p:nvPr>
        </p:nvSpPr>
        <p:spPr>
          <a:xfrm>
            <a:off x="1261872" y="1828800"/>
            <a:ext cx="3906288" cy="4351337"/>
          </a:xfrm>
        </p:spPr>
        <p:txBody>
          <a:bodyPr/>
          <a:lstStyle/>
          <a:p>
            <a:r>
              <a:rPr lang="ru-RU" dirty="0"/>
              <a:t>концентрационный лагерь, организованный нацистскими оккупационными войсками в оккупированном Германией королевстве Нидерланды. Располагался в южной части города </a:t>
            </a:r>
            <a:r>
              <a:rPr lang="ru-RU" dirty="0" err="1"/>
              <a:t>Амерсфорт</a:t>
            </a:r>
            <a:r>
              <a:rPr lang="ru-RU" dirty="0"/>
              <a:t>, действовал с мая 1941 по апрель 1945 года. За это время в </a:t>
            </a:r>
            <a:r>
              <a:rPr lang="ru-RU" dirty="0" err="1"/>
              <a:t>Амерсфорт</a:t>
            </a:r>
            <a:r>
              <a:rPr lang="ru-RU" dirty="0"/>
              <a:t> попало свыше 35 000 узников и военнопленных.</a:t>
            </a:r>
          </a:p>
        </p:txBody>
      </p:sp>
      <p:pic>
        <p:nvPicPr>
          <p:cNvPr id="4" name="Рисунок 3" descr="https://upload.wikimedia.org/wikipedia/commons/thumb/f/f8/Kamp_Amersfoort_01.JPG/250px-Kamp_Amersfoort_01.JPG"/>
          <p:cNvPicPr/>
          <p:nvPr/>
        </p:nvPicPr>
        <p:blipFill>
          <a:blip r:embed="rId2">
            <a:extLst>
              <a:ext uri="{28A0092B-C50C-407E-A947-70E740481C1C}">
                <a14:useLocalDpi xmlns:a14="http://schemas.microsoft.com/office/drawing/2010/main" val="0"/>
              </a:ext>
            </a:extLst>
          </a:blip>
          <a:srcRect/>
          <a:stretch>
            <a:fillRect/>
          </a:stretch>
        </p:blipFill>
        <p:spPr bwMode="auto">
          <a:xfrm>
            <a:off x="5168160" y="1828799"/>
            <a:ext cx="5786352" cy="4351337"/>
          </a:xfrm>
          <a:prstGeom prst="rect">
            <a:avLst/>
          </a:prstGeom>
          <a:noFill/>
          <a:ln>
            <a:noFill/>
          </a:ln>
        </p:spPr>
      </p:pic>
    </p:spTree>
    <p:extLst>
      <p:ext uri="{BB962C8B-B14F-4D97-AF65-F5344CB8AC3E}">
        <p14:creationId xmlns:p14="http://schemas.microsoft.com/office/powerpoint/2010/main" val="676953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Освенцим </a:t>
            </a:r>
            <a:r>
              <a:rPr lang="ru-RU" dirty="0"/>
              <a:t>(</a:t>
            </a:r>
            <a:r>
              <a:rPr lang="ru-RU" dirty="0" err="1"/>
              <a:t>Аушвиц</a:t>
            </a:r>
            <a:r>
              <a:rPr lang="ru-RU" dirty="0"/>
              <a:t>, </a:t>
            </a:r>
            <a:r>
              <a:rPr lang="ru-RU" dirty="0" err="1"/>
              <a:t>Биркенау</a:t>
            </a:r>
            <a:r>
              <a:rPr lang="ru-RU" dirty="0"/>
              <a:t>)</a:t>
            </a:r>
          </a:p>
        </p:txBody>
      </p:sp>
      <p:sp>
        <p:nvSpPr>
          <p:cNvPr id="3" name="Объект 2"/>
          <p:cNvSpPr>
            <a:spLocks noGrp="1"/>
          </p:cNvSpPr>
          <p:nvPr>
            <p:ph idx="1"/>
          </p:nvPr>
        </p:nvSpPr>
        <p:spPr>
          <a:xfrm>
            <a:off x="1261872" y="1828800"/>
            <a:ext cx="4543549" cy="4351337"/>
          </a:xfrm>
        </p:spPr>
        <p:txBody>
          <a:bodyPr>
            <a:normAutofit/>
          </a:bodyPr>
          <a:lstStyle/>
          <a:p>
            <a:r>
              <a:rPr lang="ru-RU" dirty="0"/>
              <a:t>комплекс немецких концентрационных лагерей и лагерей смерти, располагавшийся в 1940—1945 годах к западу от Генерал-губернаторства, около города Освенцима, который в 1939 году указом Гитлера был присоединён к территории Третьего рейха, в 60 км к западу от Кракова. </a:t>
            </a:r>
          </a:p>
        </p:txBody>
      </p:sp>
      <p:pic>
        <p:nvPicPr>
          <p:cNvPr id="4" name="Рисунок 3" descr="Auschwitz II-Birkenau (main gate).JPG"/>
          <p:cNvPicPr/>
          <p:nvPr/>
        </p:nvPicPr>
        <p:blipFill>
          <a:blip r:embed="rId2">
            <a:extLst>
              <a:ext uri="{28A0092B-C50C-407E-A947-70E740481C1C}">
                <a14:useLocalDpi xmlns:a14="http://schemas.microsoft.com/office/drawing/2010/main" val="0"/>
              </a:ext>
            </a:extLst>
          </a:blip>
          <a:srcRect/>
          <a:stretch>
            <a:fillRect/>
          </a:stretch>
        </p:blipFill>
        <p:spPr bwMode="auto">
          <a:xfrm>
            <a:off x="5805421" y="1828800"/>
            <a:ext cx="5149091" cy="2085474"/>
          </a:xfrm>
          <a:prstGeom prst="rect">
            <a:avLst/>
          </a:prstGeom>
          <a:noFill/>
          <a:ln>
            <a:noFill/>
          </a:ln>
        </p:spPr>
      </p:pic>
    </p:spTree>
    <p:extLst>
      <p:ext uri="{BB962C8B-B14F-4D97-AF65-F5344CB8AC3E}">
        <p14:creationId xmlns:p14="http://schemas.microsoft.com/office/powerpoint/2010/main" val="990228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Белжец</a:t>
            </a:r>
            <a:endParaRPr lang="ru-RU" dirty="0"/>
          </a:p>
        </p:txBody>
      </p:sp>
      <p:sp>
        <p:nvSpPr>
          <p:cNvPr id="3" name="Объект 2"/>
          <p:cNvSpPr>
            <a:spLocks noGrp="1"/>
          </p:cNvSpPr>
          <p:nvPr>
            <p:ph idx="1"/>
          </p:nvPr>
        </p:nvSpPr>
        <p:spPr>
          <a:xfrm>
            <a:off x="1261872" y="1828800"/>
            <a:ext cx="3887645" cy="4351337"/>
          </a:xfrm>
        </p:spPr>
        <p:txBody>
          <a:bodyPr/>
          <a:lstStyle/>
          <a:p>
            <a:r>
              <a:rPr lang="ru-RU" dirty="0"/>
              <a:t>нацистский концентрационный лагерь и лагерь смерти, существовавший в 1939—1943 годах на юго-востоке </a:t>
            </a:r>
            <a:r>
              <a:rPr lang="ru-RU" dirty="0" err="1"/>
              <a:t>Люблинского</a:t>
            </a:r>
            <a:r>
              <a:rPr lang="ru-RU" dirty="0"/>
              <a:t> воеводства около одноимённого села </a:t>
            </a:r>
            <a:r>
              <a:rPr lang="ru-RU" dirty="0" err="1"/>
              <a:t>Белжец</a:t>
            </a:r>
            <a:r>
              <a:rPr lang="ru-RU" dirty="0"/>
              <a:t> в Польше.</a:t>
            </a:r>
          </a:p>
        </p:txBody>
      </p:sp>
      <p:pic>
        <p:nvPicPr>
          <p:cNvPr id="4" name="Рисунок 3" descr="Belzec lubelskie oboz zaglady brama wejsciowa.JPG"/>
          <p:cNvPicPr/>
          <p:nvPr/>
        </p:nvPicPr>
        <p:blipFill>
          <a:blip r:embed="rId2">
            <a:extLst>
              <a:ext uri="{28A0092B-C50C-407E-A947-70E740481C1C}">
                <a14:useLocalDpi xmlns:a14="http://schemas.microsoft.com/office/drawing/2010/main" val="0"/>
              </a:ext>
            </a:extLst>
          </a:blip>
          <a:srcRect/>
          <a:stretch>
            <a:fillRect/>
          </a:stretch>
        </p:blipFill>
        <p:spPr bwMode="auto">
          <a:xfrm>
            <a:off x="5149517" y="1828800"/>
            <a:ext cx="5804996" cy="4348470"/>
          </a:xfrm>
          <a:prstGeom prst="rect">
            <a:avLst/>
          </a:prstGeom>
          <a:noFill/>
          <a:ln>
            <a:noFill/>
          </a:ln>
        </p:spPr>
      </p:pic>
    </p:spTree>
    <p:extLst>
      <p:ext uri="{BB962C8B-B14F-4D97-AF65-F5344CB8AC3E}">
        <p14:creationId xmlns:p14="http://schemas.microsoft.com/office/powerpoint/2010/main" val="266410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a:t>Холокост: никто не забыт, ничто не забыто</a:t>
            </a:r>
            <a:r>
              <a:rPr lang="ru-RU" b="1" dirty="0" smtClean="0"/>
              <a:t>…</a:t>
            </a:r>
            <a:endParaRPr lang="ru-RU" dirty="0"/>
          </a:p>
        </p:txBody>
      </p:sp>
      <p:sp>
        <p:nvSpPr>
          <p:cNvPr id="3" name="Объект 2"/>
          <p:cNvSpPr>
            <a:spLocks noGrp="1"/>
          </p:cNvSpPr>
          <p:nvPr>
            <p:ph idx="1"/>
          </p:nvPr>
        </p:nvSpPr>
        <p:spPr/>
        <p:txBody>
          <a:bodyPr/>
          <a:lstStyle/>
          <a:p>
            <a:pPr lvl="0"/>
            <a:r>
              <a:rPr lang="ru-RU" b="1" dirty="0" smtClean="0"/>
              <a:t>Вступление. Корни ненависти. (Работа с историческим источником).</a:t>
            </a:r>
            <a:endParaRPr lang="ru-RU" dirty="0" smtClean="0"/>
          </a:p>
          <a:p>
            <a:pPr lvl="0"/>
            <a:r>
              <a:rPr lang="ru-RU" b="1" dirty="0" smtClean="0"/>
              <a:t>Новая </a:t>
            </a:r>
            <a:r>
              <a:rPr lang="ru-RU" b="1" dirty="0"/>
              <a:t>тема. Понятие «холокост» в узком и широком смысле.</a:t>
            </a:r>
            <a:endParaRPr lang="ru-RU" dirty="0"/>
          </a:p>
          <a:p>
            <a:pPr lvl="0"/>
            <a:r>
              <a:rPr lang="ru-RU" b="1" dirty="0"/>
              <a:t>Основные события холокоста. (Работа в парах по выстраиванию верной хронологической последовательности событий). </a:t>
            </a:r>
            <a:endParaRPr lang="ru-RU" dirty="0"/>
          </a:p>
          <a:p>
            <a:pPr lvl="0"/>
            <a:r>
              <a:rPr lang="ru-RU" b="1" dirty="0"/>
              <a:t> Концлагеря. (Работа на выделение заданной информации).</a:t>
            </a:r>
            <a:endParaRPr lang="ru-RU" dirty="0"/>
          </a:p>
          <a:p>
            <a:pPr lvl="0"/>
            <a:r>
              <a:rPr lang="ru-RU" b="1" dirty="0"/>
              <a:t>Понятие «</a:t>
            </a:r>
            <a:r>
              <a:rPr lang="ru-RU" b="1" dirty="0" err="1"/>
              <a:t>шоа</a:t>
            </a:r>
            <a:r>
              <a:rPr lang="ru-RU" b="1" dirty="0"/>
              <a:t>». </a:t>
            </a:r>
            <a:endParaRPr lang="ru-RU" dirty="0"/>
          </a:p>
          <a:p>
            <a:pPr lvl="0"/>
            <a:r>
              <a:rPr lang="ru-RU" b="1" dirty="0"/>
              <a:t>Рефлексия. (Работа с литературным произведением).</a:t>
            </a:r>
            <a:endParaRPr lang="ru-RU" dirty="0"/>
          </a:p>
          <a:p>
            <a:pPr lvl="0"/>
            <a:r>
              <a:rPr lang="ru-RU" b="1" dirty="0"/>
              <a:t>Домашнее задание. Эссе по одному из высказываний</a:t>
            </a:r>
            <a:r>
              <a:rPr lang="ru-RU" b="1" dirty="0" smtClean="0"/>
              <a:t>.</a:t>
            </a:r>
            <a:endParaRPr lang="ru-RU" dirty="0"/>
          </a:p>
        </p:txBody>
      </p:sp>
    </p:spTree>
    <p:extLst>
      <p:ext uri="{BB962C8B-B14F-4D97-AF65-F5344CB8AC3E}">
        <p14:creationId xmlns:p14="http://schemas.microsoft.com/office/powerpoint/2010/main" val="39626161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Брайтенау</a:t>
            </a:r>
            <a:endParaRPr lang="ru-RU" dirty="0"/>
          </a:p>
        </p:txBody>
      </p:sp>
      <p:sp>
        <p:nvSpPr>
          <p:cNvPr id="3" name="Объект 2"/>
          <p:cNvSpPr>
            <a:spLocks noGrp="1"/>
          </p:cNvSpPr>
          <p:nvPr>
            <p:ph idx="1"/>
          </p:nvPr>
        </p:nvSpPr>
        <p:spPr>
          <a:xfrm>
            <a:off x="1261872" y="1828800"/>
            <a:ext cx="2748655" cy="4351337"/>
          </a:xfrm>
        </p:spPr>
        <p:txBody>
          <a:bodyPr/>
          <a:lstStyle/>
          <a:p>
            <a:r>
              <a:rPr lang="ru-RU" dirty="0"/>
              <a:t>нацистский трудовой лагерь, созданный в июне 1933 года в </a:t>
            </a:r>
            <a:r>
              <a:rPr lang="ru-RU" dirty="0" err="1"/>
              <a:t>Гуксгагене</a:t>
            </a:r>
            <a:r>
              <a:rPr lang="ru-RU" dirty="0"/>
              <a:t>, в 15 километрах на юг от </a:t>
            </a:r>
            <a:r>
              <a:rPr lang="ru-RU" dirty="0" err="1"/>
              <a:t>Касселя</a:t>
            </a:r>
            <a:r>
              <a:rPr lang="ru-RU" dirty="0"/>
              <a:t>, на территории бывшего монастыря </a:t>
            </a:r>
            <a:r>
              <a:rPr lang="ru-RU" dirty="0" err="1"/>
              <a:t>Брайтенау</a:t>
            </a:r>
            <a:r>
              <a:rPr lang="ru-RU" dirty="0"/>
              <a:t>. За годы войны через этот лагерь прошли около 9 тысяч человек. </a:t>
            </a:r>
          </a:p>
        </p:txBody>
      </p:sp>
      <p:pic>
        <p:nvPicPr>
          <p:cNvPr id="4" name="Рисунок 3" descr="Klosteranlage Breitenau.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10527" y="1828800"/>
            <a:ext cx="6943986" cy="3214052"/>
          </a:xfrm>
          <a:prstGeom prst="rect">
            <a:avLst/>
          </a:prstGeom>
          <a:noFill/>
          <a:ln>
            <a:noFill/>
          </a:ln>
        </p:spPr>
      </p:pic>
    </p:spTree>
    <p:extLst>
      <p:ext uri="{BB962C8B-B14F-4D97-AF65-F5344CB8AC3E}">
        <p14:creationId xmlns:p14="http://schemas.microsoft.com/office/powerpoint/2010/main" val="7123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Бретвет</a:t>
            </a:r>
            <a:endParaRPr lang="ru-RU" dirty="0"/>
          </a:p>
        </p:txBody>
      </p:sp>
      <p:sp>
        <p:nvSpPr>
          <p:cNvPr id="3" name="Объект 2"/>
          <p:cNvSpPr>
            <a:spLocks noGrp="1"/>
          </p:cNvSpPr>
          <p:nvPr>
            <p:ph idx="1"/>
          </p:nvPr>
        </p:nvSpPr>
        <p:spPr>
          <a:xfrm>
            <a:off x="1261872" y="1828800"/>
            <a:ext cx="2123012" cy="4351337"/>
          </a:xfrm>
        </p:spPr>
        <p:txBody>
          <a:bodyPr/>
          <a:lstStyle/>
          <a:p>
            <a:r>
              <a:rPr lang="ru-RU" dirty="0"/>
              <a:t>тюрьма, которая во время Второй мировой войны использовалась как нацистский концентрационный лагерь</a:t>
            </a:r>
          </a:p>
        </p:txBody>
      </p:sp>
      <p:pic>
        <p:nvPicPr>
          <p:cNvPr id="4" name="Рисунок 3" descr="Bredtveit kvinnefengse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84884" y="1828799"/>
            <a:ext cx="7569629" cy="4170376"/>
          </a:xfrm>
          <a:prstGeom prst="rect">
            <a:avLst/>
          </a:prstGeom>
          <a:noFill/>
          <a:ln>
            <a:noFill/>
          </a:ln>
        </p:spPr>
      </p:pic>
    </p:spTree>
    <p:extLst>
      <p:ext uri="{BB962C8B-B14F-4D97-AF65-F5344CB8AC3E}">
        <p14:creationId xmlns:p14="http://schemas.microsoft.com/office/powerpoint/2010/main" val="31639843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Малый </a:t>
            </a:r>
            <a:r>
              <a:rPr lang="ru-RU" dirty="0" err="1"/>
              <a:t>Тростенец</a:t>
            </a:r>
            <a:endParaRPr lang="ru-RU" dirty="0"/>
          </a:p>
        </p:txBody>
      </p:sp>
      <p:sp>
        <p:nvSpPr>
          <p:cNvPr id="3" name="Объект 2"/>
          <p:cNvSpPr>
            <a:spLocks noGrp="1"/>
          </p:cNvSpPr>
          <p:nvPr>
            <p:ph idx="1"/>
          </p:nvPr>
        </p:nvSpPr>
        <p:spPr>
          <a:xfrm>
            <a:off x="1261872" y="1828800"/>
            <a:ext cx="2668444" cy="4351337"/>
          </a:xfrm>
        </p:spPr>
        <p:txBody>
          <a:bodyPr/>
          <a:lstStyle/>
          <a:p>
            <a:r>
              <a:rPr lang="ru-RU" dirty="0"/>
              <a:t>крупнейший лагерь смерти на территории Белоруссии и оккупированных районов СССР, созданный СД в окрестностях Минска. В </a:t>
            </a:r>
            <a:r>
              <a:rPr lang="ru-RU" dirty="0" err="1"/>
              <a:t>Тростенце</a:t>
            </a:r>
            <a:r>
              <a:rPr lang="ru-RU" dirty="0"/>
              <a:t> уничтожались мирные жители, военнопленные из СССР, а также евреи — граждане Польши, Австрии, </a:t>
            </a:r>
            <a:r>
              <a:rPr lang="ru-RU" dirty="0" smtClean="0"/>
              <a:t>Германии, </a:t>
            </a:r>
            <a:r>
              <a:rPr lang="ru-RU" dirty="0"/>
              <a:t>Чехословакии</a:t>
            </a:r>
          </a:p>
        </p:txBody>
      </p:sp>
      <p:pic>
        <p:nvPicPr>
          <p:cNvPr id="4" name="Рисунок 3" descr="https://upload.wikimedia.org/wikipedia/commons/thumb/5/58/Maly_Trastsianets_memorial_summer_2.jpg/1920px-Maly_Trastsianets_memorial_summer_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0315" y="1828801"/>
            <a:ext cx="7024197" cy="3947216"/>
          </a:xfrm>
          <a:prstGeom prst="rect">
            <a:avLst/>
          </a:prstGeom>
          <a:noFill/>
          <a:ln>
            <a:noFill/>
          </a:ln>
        </p:spPr>
      </p:pic>
    </p:spTree>
    <p:extLst>
      <p:ext uri="{BB962C8B-B14F-4D97-AF65-F5344CB8AC3E}">
        <p14:creationId xmlns:p14="http://schemas.microsoft.com/office/powerpoint/2010/main" val="2395663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Флоссенбюрг</a:t>
            </a:r>
            <a:endParaRPr lang="ru-RU" dirty="0"/>
          </a:p>
        </p:txBody>
      </p:sp>
      <p:sp>
        <p:nvSpPr>
          <p:cNvPr id="3" name="Объект 2"/>
          <p:cNvSpPr>
            <a:spLocks noGrp="1"/>
          </p:cNvSpPr>
          <p:nvPr>
            <p:ph idx="1"/>
          </p:nvPr>
        </p:nvSpPr>
        <p:spPr>
          <a:xfrm>
            <a:off x="1261872" y="1828800"/>
            <a:ext cx="3162843" cy="4351337"/>
          </a:xfrm>
        </p:spPr>
        <p:txBody>
          <a:bodyPr/>
          <a:lstStyle/>
          <a:p>
            <a:r>
              <a:rPr lang="ru-RU" dirty="0"/>
              <a:t>концентрационный лагерь СС в Баварии возле города </a:t>
            </a:r>
            <a:r>
              <a:rPr lang="ru-RU" dirty="0" err="1"/>
              <a:t>Флоссенбюрг</a:t>
            </a:r>
            <a:r>
              <a:rPr lang="ru-RU" dirty="0"/>
              <a:t> на границе с Чехией. Был создан в мае 1938 года. Располагался на небольшом горном плато на высоте 800 метров над уровнем моря. За время существования лагеря через него прошли около 96 000 заключённых, из них более 30 000 скончались.</a:t>
            </a:r>
          </a:p>
        </p:txBody>
      </p:sp>
      <p:pic>
        <p:nvPicPr>
          <p:cNvPr id="4" name="Рисунок 3" descr="https://upload.wikimedia.org/wikipedia/commons/thumb/8/82/Plan_Flossenb%C3%BCrg.JPG/1280px-Plan_Flossenb%C3%BCrg.JPG"/>
          <p:cNvPicPr/>
          <p:nvPr/>
        </p:nvPicPr>
        <p:blipFill>
          <a:blip r:embed="rId2">
            <a:extLst>
              <a:ext uri="{28A0092B-C50C-407E-A947-70E740481C1C}">
                <a14:useLocalDpi xmlns:a14="http://schemas.microsoft.com/office/drawing/2010/main" val="0"/>
              </a:ext>
            </a:extLst>
          </a:blip>
          <a:srcRect/>
          <a:stretch>
            <a:fillRect/>
          </a:stretch>
        </p:blipFill>
        <p:spPr bwMode="auto">
          <a:xfrm>
            <a:off x="4424715" y="1828799"/>
            <a:ext cx="6529798" cy="4351337"/>
          </a:xfrm>
          <a:prstGeom prst="rect">
            <a:avLst/>
          </a:prstGeom>
          <a:noFill/>
          <a:ln>
            <a:noFill/>
          </a:ln>
        </p:spPr>
      </p:pic>
    </p:spTree>
    <p:extLst>
      <p:ext uri="{BB962C8B-B14F-4D97-AF65-F5344CB8AC3E}">
        <p14:creationId xmlns:p14="http://schemas.microsoft.com/office/powerpoint/2010/main" val="252898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Треблинка</a:t>
            </a:r>
          </a:p>
        </p:txBody>
      </p:sp>
      <p:sp>
        <p:nvSpPr>
          <p:cNvPr id="3" name="Объект 2"/>
          <p:cNvSpPr>
            <a:spLocks noGrp="1"/>
          </p:cNvSpPr>
          <p:nvPr>
            <p:ph idx="1"/>
          </p:nvPr>
        </p:nvSpPr>
        <p:spPr>
          <a:xfrm>
            <a:off x="1261872" y="1828800"/>
            <a:ext cx="3890857" cy="4351337"/>
          </a:xfrm>
        </p:spPr>
        <p:txBody>
          <a:bodyPr>
            <a:normAutofit lnSpcReduction="10000"/>
          </a:bodyPr>
          <a:lstStyle/>
          <a:p>
            <a:r>
              <a:rPr lang="ru-RU" dirty="0"/>
              <a:t>два концентрационных лагеря: Треблинка-1 (так называемый «трудовой лагерь») и Треблинка-2 (лагерь смерти). Лагеря были организованы нацистами на территории оккупированной Польши, недалеко от деревни Треблинка (воеводство </a:t>
            </a:r>
            <a:r>
              <a:rPr lang="ru-RU" dirty="0" err="1"/>
              <a:t>Мазовецкое</a:t>
            </a:r>
            <a:r>
              <a:rPr lang="ru-RU" dirty="0"/>
              <a:t>), расположенной в 80 км к северо-востоку от Варшавы. Лагерь смерти Треблинка-2 существовал с 22 июля 1942 года по октябрь 1943. По разным оценкам, всего в лагере было убито от 750 до 810 тысяч человек</a:t>
            </a:r>
          </a:p>
        </p:txBody>
      </p:sp>
      <p:pic>
        <p:nvPicPr>
          <p:cNvPr id="4" name="Рисунок 3" descr="Treblinka Concentration Camp sign by David Shankbone.jpg"/>
          <p:cNvPicPr/>
          <p:nvPr/>
        </p:nvPicPr>
        <p:blipFill>
          <a:blip r:embed="rId2">
            <a:extLst>
              <a:ext uri="{28A0092B-C50C-407E-A947-70E740481C1C}">
                <a14:useLocalDpi xmlns:a14="http://schemas.microsoft.com/office/drawing/2010/main" val="0"/>
              </a:ext>
            </a:extLst>
          </a:blip>
          <a:srcRect/>
          <a:stretch>
            <a:fillRect/>
          </a:stretch>
        </p:blipFill>
        <p:spPr bwMode="auto">
          <a:xfrm>
            <a:off x="5152729" y="1828800"/>
            <a:ext cx="5801783" cy="4351337"/>
          </a:xfrm>
          <a:prstGeom prst="rect">
            <a:avLst/>
          </a:prstGeom>
          <a:noFill/>
          <a:ln>
            <a:noFill/>
          </a:ln>
        </p:spPr>
      </p:pic>
    </p:spTree>
    <p:extLst>
      <p:ext uri="{BB962C8B-B14F-4D97-AF65-F5344CB8AC3E}">
        <p14:creationId xmlns:p14="http://schemas.microsoft.com/office/powerpoint/2010/main" val="13269530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Шоа</a:t>
            </a:r>
            <a:endParaRPr lang="ru-RU" dirty="0"/>
          </a:p>
        </p:txBody>
      </p:sp>
      <p:sp>
        <p:nvSpPr>
          <p:cNvPr id="3" name="Объект 2"/>
          <p:cNvSpPr>
            <a:spLocks noGrp="1"/>
          </p:cNvSpPr>
          <p:nvPr>
            <p:ph idx="1"/>
          </p:nvPr>
        </p:nvSpPr>
        <p:spPr/>
        <p:txBody>
          <a:bodyPr/>
          <a:lstStyle/>
          <a:p>
            <a:r>
              <a:rPr lang="ru-RU" sz="2800" dirty="0" err="1"/>
              <a:t>катастро́фа</a:t>
            </a:r>
            <a:r>
              <a:rPr lang="ru-RU" sz="2800" dirty="0"/>
              <a:t> </a:t>
            </a:r>
            <a:r>
              <a:rPr lang="ru-RU" sz="2800" dirty="0" err="1"/>
              <a:t>европе́йского</a:t>
            </a:r>
            <a:r>
              <a:rPr lang="ru-RU" sz="2800" dirty="0"/>
              <a:t> </a:t>
            </a:r>
            <a:r>
              <a:rPr lang="ru-RU" sz="2800" dirty="0" err="1"/>
              <a:t>евре́йства</a:t>
            </a:r>
            <a:r>
              <a:rPr lang="ru-RU" sz="2800" dirty="0"/>
              <a:t>, результат политики нацистов по планомерному уничтожению евреев. Жертвами катастрофы стали около 6 миллионов евреев Европы.</a:t>
            </a:r>
          </a:p>
          <a:p>
            <a:endParaRPr lang="ru-RU" dirty="0"/>
          </a:p>
        </p:txBody>
      </p:sp>
    </p:spTree>
    <p:extLst>
      <p:ext uri="{BB962C8B-B14F-4D97-AF65-F5344CB8AC3E}">
        <p14:creationId xmlns:p14="http://schemas.microsoft.com/office/powerpoint/2010/main" val="14628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Вопросы к стихотворению</a:t>
            </a:r>
            <a:r>
              <a:rPr lang="ru-RU" dirty="0" smtClean="0"/>
              <a:t>:</a:t>
            </a:r>
            <a:endParaRPr lang="ru-RU" dirty="0"/>
          </a:p>
        </p:txBody>
      </p:sp>
      <p:sp>
        <p:nvSpPr>
          <p:cNvPr id="3" name="Объект 2"/>
          <p:cNvSpPr>
            <a:spLocks noGrp="1"/>
          </p:cNvSpPr>
          <p:nvPr>
            <p:ph idx="1"/>
          </p:nvPr>
        </p:nvSpPr>
        <p:spPr/>
        <p:txBody>
          <a:bodyPr/>
          <a:lstStyle/>
          <a:p>
            <a:r>
              <a:rPr lang="ru-RU" dirty="0"/>
              <a:t>О каком безумии говорит автор?</a:t>
            </a:r>
          </a:p>
          <a:p>
            <a:r>
              <a:rPr lang="ru-RU" dirty="0"/>
              <a:t>Какие факты приводит автор?</a:t>
            </a:r>
          </a:p>
          <a:p>
            <a:r>
              <a:rPr lang="ru-RU" dirty="0"/>
              <a:t>Какие чувства вы испытываете, слыша эти строки?</a:t>
            </a:r>
          </a:p>
          <a:p>
            <a:endParaRPr lang="ru-RU" dirty="0"/>
          </a:p>
        </p:txBody>
      </p:sp>
    </p:spTree>
    <p:extLst>
      <p:ext uri="{BB962C8B-B14F-4D97-AF65-F5344CB8AC3E}">
        <p14:creationId xmlns:p14="http://schemas.microsoft.com/office/powerpoint/2010/main" val="6060834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27 января</a:t>
            </a:r>
          </a:p>
        </p:txBody>
      </p:sp>
      <p:sp>
        <p:nvSpPr>
          <p:cNvPr id="3" name="Объект 2"/>
          <p:cNvSpPr>
            <a:spLocks noGrp="1"/>
          </p:cNvSpPr>
          <p:nvPr>
            <p:ph idx="1"/>
          </p:nvPr>
        </p:nvSpPr>
        <p:spPr/>
        <p:txBody>
          <a:bodyPr>
            <a:normAutofit/>
          </a:bodyPr>
          <a:lstStyle/>
          <a:p>
            <a:r>
              <a:rPr lang="ru-RU" sz="2800" dirty="0" smtClean="0"/>
              <a:t>день </a:t>
            </a:r>
            <a:r>
              <a:rPr lang="ru-RU" sz="2800" dirty="0"/>
              <a:t>освобождения Освенцима Советскими войсками. Этот день стал Международным днем памяти жертв Холокоста</a:t>
            </a:r>
            <a:endParaRPr lang="ru-RU" sz="2800" dirty="0"/>
          </a:p>
        </p:txBody>
      </p:sp>
    </p:spTree>
    <p:extLst>
      <p:ext uri="{BB962C8B-B14F-4D97-AF65-F5344CB8AC3E}">
        <p14:creationId xmlns:p14="http://schemas.microsoft.com/office/powerpoint/2010/main" val="19274399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Домашнее </a:t>
            </a:r>
            <a:r>
              <a:rPr lang="ru-RU" dirty="0" smtClean="0"/>
              <a:t>задание - </a:t>
            </a:r>
            <a:r>
              <a:rPr lang="ru-RU" dirty="0"/>
              <a:t>написать мини-сочинение по одному из </a:t>
            </a:r>
            <a:r>
              <a:rPr lang="ru-RU" dirty="0" smtClean="0"/>
              <a:t>высказываний:</a:t>
            </a:r>
            <a:endParaRPr lang="ru-RU" dirty="0"/>
          </a:p>
        </p:txBody>
      </p:sp>
      <p:sp>
        <p:nvSpPr>
          <p:cNvPr id="3" name="Объект 2"/>
          <p:cNvSpPr>
            <a:spLocks noGrp="1"/>
          </p:cNvSpPr>
          <p:nvPr>
            <p:ph idx="1"/>
          </p:nvPr>
        </p:nvSpPr>
        <p:spPr/>
        <p:txBody>
          <a:bodyPr/>
          <a:lstStyle/>
          <a:p>
            <a:r>
              <a:rPr lang="ru-RU" dirty="0" smtClean="0"/>
              <a:t>Целью </a:t>
            </a:r>
            <a:r>
              <a:rPr lang="ru-RU" dirty="0"/>
              <a:t>Холокоста был геноцид в чистом виде — истребление народа. И не просто истребление, но истребление спланированное. Холокост был единственной в истории человечества абсолютно иррациональной войной — убийством для убийства. Берл Лазар </a:t>
            </a:r>
          </a:p>
          <a:p>
            <a:r>
              <a:rPr lang="ru-RU" dirty="0"/>
              <a:t>Память о Холокосте необходима, чтобы наши дети никогда не были жертвами, палачами или равнодушными наблюдателям. Иегуда Бауэр</a:t>
            </a:r>
          </a:p>
          <a:p>
            <a:r>
              <a:rPr lang="ru-RU" dirty="0"/>
              <a:t>Прежде всего, нельзя забыть, если мы хотим жить и завещать жизнь нашим потомкам, если хотим верить, что проложили дорогу в будущее. </a:t>
            </a:r>
            <a:r>
              <a:rPr lang="ru-RU" dirty="0" err="1"/>
              <a:t>Динур</a:t>
            </a:r>
            <a:r>
              <a:rPr lang="ru-RU" dirty="0"/>
              <a:t> Бен-</a:t>
            </a:r>
            <a:r>
              <a:rPr lang="ru-RU" dirty="0" err="1"/>
              <a:t>Цион</a:t>
            </a:r>
            <a:r>
              <a:rPr lang="ru-RU" dirty="0"/>
              <a:t>	</a:t>
            </a:r>
          </a:p>
          <a:p>
            <a:r>
              <a:rPr lang="ru-RU" dirty="0"/>
              <a:t>Есть только одна вещь на свете, которая может быть хуже Освенцима — то, что мир забудет, что было такое место. Генри </a:t>
            </a:r>
            <a:r>
              <a:rPr lang="ru-RU" dirty="0" err="1"/>
              <a:t>Аппель</a:t>
            </a:r>
            <a:r>
              <a:rPr lang="ru-RU" dirty="0"/>
              <a:t>, узник Освенцима</a:t>
            </a:r>
          </a:p>
          <a:p>
            <a:endParaRPr lang="ru-RU" dirty="0"/>
          </a:p>
        </p:txBody>
      </p:sp>
    </p:spTree>
    <p:extLst>
      <p:ext uri="{BB962C8B-B14F-4D97-AF65-F5344CB8AC3E}">
        <p14:creationId xmlns:p14="http://schemas.microsoft.com/office/powerpoint/2010/main" val="1684054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Отрывок из </a:t>
            </a:r>
            <a:r>
              <a:rPr lang="ru-RU" sz="3200" dirty="0"/>
              <a:t>письма, написанного 16 сентября 1919 года, Адольфом Гитлером своему сослуживцу Адольфу </a:t>
            </a:r>
            <a:r>
              <a:rPr lang="ru-RU" sz="3200" dirty="0" err="1"/>
              <a:t>Гемлиху</a:t>
            </a:r>
            <a:r>
              <a:rPr lang="ru-RU" sz="3200" dirty="0"/>
              <a:t>. </a:t>
            </a:r>
            <a:endParaRPr lang="ru-RU" sz="3200" dirty="0"/>
          </a:p>
        </p:txBody>
      </p:sp>
      <p:sp>
        <p:nvSpPr>
          <p:cNvPr id="3" name="Объект 2"/>
          <p:cNvSpPr>
            <a:spLocks noGrp="1"/>
          </p:cNvSpPr>
          <p:nvPr>
            <p:ph idx="1"/>
          </p:nvPr>
        </p:nvSpPr>
        <p:spPr/>
        <p:txBody>
          <a:bodyPr>
            <a:normAutofit/>
          </a:bodyPr>
          <a:lstStyle/>
          <a:p>
            <a:pPr marL="0" indent="0">
              <a:buNone/>
            </a:pPr>
            <a:r>
              <a:rPr lang="ru-RU" sz="2800" dirty="0"/>
              <a:t>«Среди нас живет негерманское, чуждое племя, не желающее и не способное пожертвовать своими особенностями… И тем не менее оно обладает всеми политическими правами, которые есть у нас… Все, что заставляет людей бороться за высокие цели, будь то религия, социализм или демократия, для него - лишь средство для удовлетворения своей жажды денег и господства. Его деятельность порождает расовый туберкулез среди наций».</a:t>
            </a:r>
            <a:endParaRPr lang="ru-RU" sz="2800" dirty="0"/>
          </a:p>
        </p:txBody>
      </p:sp>
    </p:spTree>
    <p:extLst>
      <p:ext uri="{BB962C8B-B14F-4D97-AF65-F5344CB8AC3E}">
        <p14:creationId xmlns:p14="http://schemas.microsoft.com/office/powerpoint/2010/main" val="3198021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Вопросы к письму</a:t>
            </a:r>
            <a:r>
              <a:rPr lang="ru-RU" dirty="0" smtClean="0"/>
              <a:t>:</a:t>
            </a:r>
            <a:endParaRPr lang="ru-RU" dirty="0"/>
          </a:p>
        </p:txBody>
      </p:sp>
      <p:sp>
        <p:nvSpPr>
          <p:cNvPr id="3" name="Объект 2"/>
          <p:cNvSpPr>
            <a:spLocks noGrp="1"/>
          </p:cNvSpPr>
          <p:nvPr>
            <p:ph idx="1"/>
          </p:nvPr>
        </p:nvSpPr>
        <p:spPr/>
        <p:txBody>
          <a:bodyPr/>
          <a:lstStyle/>
          <a:p>
            <a:r>
              <a:rPr lang="ru-RU" sz="2800" dirty="0"/>
              <a:t>Как вы думаете, о каком народе писал Гитлер?</a:t>
            </a:r>
          </a:p>
          <a:p>
            <a:r>
              <a:rPr lang="ru-RU" sz="2800" dirty="0"/>
              <a:t>Какими особенностями обладает данный народ?</a:t>
            </a:r>
          </a:p>
          <a:p>
            <a:r>
              <a:rPr lang="ru-RU" sz="2800" dirty="0"/>
              <a:t>Почему он так к нему относился?</a:t>
            </a:r>
          </a:p>
          <a:p>
            <a:r>
              <a:rPr lang="ru-RU" sz="2800" dirty="0"/>
              <a:t>К каким действиям могли привести данные убеждения после прихода Гитлера к власти?</a:t>
            </a:r>
          </a:p>
          <a:p>
            <a:pPr marL="0" indent="0">
              <a:buNone/>
            </a:pPr>
            <a:endParaRPr lang="ru-RU" dirty="0"/>
          </a:p>
        </p:txBody>
      </p:sp>
    </p:spTree>
    <p:extLst>
      <p:ext uri="{BB962C8B-B14F-4D97-AF65-F5344CB8AC3E}">
        <p14:creationId xmlns:p14="http://schemas.microsoft.com/office/powerpoint/2010/main" val="3163360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Холоко́ст</a:t>
            </a:r>
            <a:endParaRPr lang="ru-RU" dirty="0"/>
          </a:p>
        </p:txBody>
      </p:sp>
      <p:sp>
        <p:nvSpPr>
          <p:cNvPr id="3" name="Объект 2"/>
          <p:cNvSpPr>
            <a:spLocks noGrp="1"/>
          </p:cNvSpPr>
          <p:nvPr>
            <p:ph idx="1"/>
          </p:nvPr>
        </p:nvSpPr>
        <p:spPr/>
        <p:txBody>
          <a:bodyPr/>
          <a:lstStyle/>
          <a:p>
            <a:r>
              <a:rPr lang="ru-RU" sz="2800" dirty="0" smtClean="0"/>
              <a:t>в </a:t>
            </a:r>
            <a:r>
              <a:rPr lang="ru-RU" sz="2800" dirty="0"/>
              <a:t>узком смысле — систематическое преследование и истребление немецкими нацистами  миллионов евреев; </a:t>
            </a:r>
            <a:endParaRPr lang="ru-RU" sz="2800" dirty="0" smtClean="0"/>
          </a:p>
          <a:p>
            <a:r>
              <a:rPr lang="ru-RU" sz="2800" dirty="0" smtClean="0"/>
              <a:t>в </a:t>
            </a:r>
            <a:r>
              <a:rPr lang="ru-RU" sz="2800" dirty="0"/>
              <a:t>широком смысле — преследование и массовое уничтожение нацистами представителей различных этнических и социальных групп (советских военнопленных, поляков, евреев, цыган и др.) в период существования нацистской Германии.</a:t>
            </a:r>
          </a:p>
          <a:p>
            <a:endParaRPr lang="ru-RU" dirty="0"/>
          </a:p>
        </p:txBody>
      </p:sp>
    </p:spTree>
    <p:extLst>
      <p:ext uri="{BB962C8B-B14F-4D97-AF65-F5344CB8AC3E}">
        <p14:creationId xmlns:p14="http://schemas.microsoft.com/office/powerpoint/2010/main" val="4219227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События:</a:t>
            </a:r>
            <a:endParaRPr lang="ru-RU" dirty="0"/>
          </a:p>
        </p:txBody>
      </p:sp>
      <p:sp>
        <p:nvSpPr>
          <p:cNvPr id="3" name="Объект 2"/>
          <p:cNvSpPr>
            <a:spLocks noGrp="1"/>
          </p:cNvSpPr>
          <p:nvPr>
            <p:ph idx="1"/>
          </p:nvPr>
        </p:nvSpPr>
        <p:spPr/>
        <p:txBody>
          <a:bodyPr>
            <a:noAutofit/>
          </a:bodyPr>
          <a:lstStyle/>
          <a:p>
            <a:pPr marL="0">
              <a:lnSpc>
                <a:spcPct val="120000"/>
              </a:lnSpc>
              <a:spcBef>
                <a:spcPts val="0"/>
              </a:spcBef>
              <a:spcAft>
                <a:spcPts val="0"/>
              </a:spcAft>
            </a:pPr>
            <a:r>
              <a:rPr lang="ru-RU" sz="1400" dirty="0"/>
              <a:t>9 -10 ноября 1938 года - массовые погромы, вошедшие в историю как «Хрустальная ночь» (из-за осколков стекла, которыми были усыпаны улицы немецких городов).</a:t>
            </a:r>
          </a:p>
          <a:p>
            <a:pPr marL="0">
              <a:lnSpc>
                <a:spcPct val="120000"/>
              </a:lnSpc>
              <a:spcBef>
                <a:spcPts val="0"/>
              </a:spcBef>
              <a:spcAft>
                <a:spcPts val="0"/>
              </a:spcAft>
            </a:pPr>
            <a:r>
              <a:rPr lang="ru-RU" sz="1400" dirty="0"/>
              <a:t>Начало декабря 1941 г.- начал действовать первый лагерь смерти в Хелмно. Там евреев убивали угарным газом в закрытых грузовиках — «душегубках» .</a:t>
            </a:r>
          </a:p>
          <a:p>
            <a:pPr marL="0">
              <a:lnSpc>
                <a:spcPct val="120000"/>
              </a:lnSpc>
              <a:spcBef>
                <a:spcPts val="0"/>
              </a:spcBef>
              <a:spcAft>
                <a:spcPts val="0"/>
              </a:spcAft>
            </a:pPr>
            <a:r>
              <a:rPr lang="ru-RU" sz="1400" dirty="0"/>
              <a:t>15 сентября 1935 года - «Нюрнбергский закон» положил конец равноправию евреев в Германии и определял еврейство в расовых терминах.</a:t>
            </a:r>
          </a:p>
          <a:p>
            <a:pPr marL="0">
              <a:lnSpc>
                <a:spcPct val="120000"/>
              </a:lnSpc>
              <a:spcBef>
                <a:spcPts val="0"/>
              </a:spcBef>
              <a:spcAft>
                <a:spcPts val="0"/>
              </a:spcAft>
            </a:pPr>
            <a:r>
              <a:rPr lang="ru-RU" sz="1400" dirty="0"/>
              <a:t>27 июня 1941 г. - в Белоруссии в Белостоке были убиты две тысячи евреев, а спустя несколько дней — ещё несколько тысяч. </a:t>
            </a:r>
          </a:p>
          <a:p>
            <a:pPr marL="0">
              <a:lnSpc>
                <a:spcPct val="120000"/>
              </a:lnSpc>
              <a:spcBef>
                <a:spcPts val="0"/>
              </a:spcBef>
              <a:spcAft>
                <a:spcPts val="0"/>
              </a:spcAft>
            </a:pPr>
            <a:r>
              <a:rPr lang="ru-RU" sz="1400" dirty="0"/>
              <a:t>Июль 1942 г. - начались массовые депортации из гетто Варшавы в лагерь смерти Треблинка. </a:t>
            </a:r>
          </a:p>
          <a:p>
            <a:pPr marL="0">
              <a:lnSpc>
                <a:spcPct val="120000"/>
              </a:lnSpc>
              <a:spcBef>
                <a:spcPts val="0"/>
              </a:spcBef>
              <a:spcAft>
                <a:spcPts val="0"/>
              </a:spcAft>
            </a:pPr>
            <a:r>
              <a:rPr lang="ru-RU" sz="1400" dirty="0"/>
              <a:t>1 апреля 1933 года - бойкот евреев и последующая волна  расовых законов, нацеленных на евреев, работавших в государственных учреждениях или по определённым профессиям. </a:t>
            </a:r>
          </a:p>
          <a:p>
            <a:pPr marL="0">
              <a:lnSpc>
                <a:spcPct val="120000"/>
              </a:lnSpc>
              <a:spcBef>
                <a:spcPts val="0"/>
              </a:spcBef>
              <a:spcAft>
                <a:spcPts val="0"/>
              </a:spcAft>
            </a:pPr>
            <a:r>
              <a:rPr lang="ru-RU" sz="1400" dirty="0"/>
              <a:t>Начало декабря 1941 г.- начал действовать первый лагерь смерти в Хелмно. Там евреев убивали угарным газом в закрытых грузовиках — «душегубках» .</a:t>
            </a:r>
          </a:p>
          <a:p>
            <a:pPr marL="0">
              <a:lnSpc>
                <a:spcPct val="120000"/>
              </a:lnSpc>
              <a:spcBef>
                <a:spcPts val="0"/>
              </a:spcBef>
              <a:spcAft>
                <a:spcPts val="0"/>
              </a:spcAft>
            </a:pPr>
            <a:r>
              <a:rPr lang="ru-RU" sz="1400" dirty="0"/>
              <a:t>30 июня — 3 июля 1941 года - во Львове (Западная Украина) было убито четыре тысячи евреев. </a:t>
            </a:r>
          </a:p>
          <a:p>
            <a:pPr marL="0">
              <a:lnSpc>
                <a:spcPct val="120000"/>
              </a:lnSpc>
              <a:spcBef>
                <a:spcPts val="0"/>
              </a:spcBef>
              <a:spcAft>
                <a:spcPts val="0"/>
              </a:spcAft>
            </a:pPr>
            <a:r>
              <a:rPr lang="ru-RU" sz="1400" dirty="0"/>
              <a:t>11 августа 1942 года - массовое убийство евреев Ростова-на Дону в Змиёвской балке. </a:t>
            </a:r>
          </a:p>
          <a:p>
            <a:pPr marL="0">
              <a:lnSpc>
                <a:spcPct val="120000"/>
              </a:lnSpc>
              <a:spcBef>
                <a:spcPts val="0"/>
              </a:spcBef>
              <a:spcAft>
                <a:spcPts val="0"/>
              </a:spcAft>
            </a:pPr>
            <a:r>
              <a:rPr lang="en-US" sz="1400" dirty="0"/>
              <a:t>C</a:t>
            </a:r>
            <a:r>
              <a:rPr lang="ru-RU" sz="1400" dirty="0" err="1"/>
              <a:t>ередина</a:t>
            </a:r>
            <a:r>
              <a:rPr lang="ru-RU" sz="1400" dirty="0"/>
              <a:t> октября 1941 года - начало депортации евреев из Германии в гетто Польши, Прибалтики и Белоруссии</a:t>
            </a:r>
            <a:r>
              <a:rPr lang="ru-RU" sz="1400" dirty="0" smtClean="0"/>
              <a:t>.</a:t>
            </a:r>
            <a:endParaRPr lang="ru-RU" sz="1400" dirty="0"/>
          </a:p>
        </p:txBody>
      </p:sp>
    </p:spTree>
    <p:extLst>
      <p:ext uri="{BB962C8B-B14F-4D97-AF65-F5344CB8AC3E}">
        <p14:creationId xmlns:p14="http://schemas.microsoft.com/office/powerpoint/2010/main" val="4235302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Концентрационные лагеря</a:t>
            </a:r>
            <a:endParaRPr lang="ru-RU" dirty="0"/>
          </a:p>
        </p:txBody>
      </p:sp>
      <p:sp>
        <p:nvSpPr>
          <p:cNvPr id="3" name="Объект 2"/>
          <p:cNvSpPr>
            <a:spLocks noGrp="1"/>
          </p:cNvSpPr>
          <p:nvPr>
            <p:ph idx="1"/>
          </p:nvPr>
        </p:nvSpPr>
        <p:spPr/>
        <p:txBody>
          <a:bodyPr>
            <a:normAutofit/>
          </a:bodyPr>
          <a:lstStyle/>
          <a:p>
            <a:r>
              <a:rPr lang="ru-RU" sz="2800" dirty="0"/>
              <a:t>места массового заключения и уничтожения властями нацистской Германии гражданских лиц по политическим или расовым соображениям</a:t>
            </a:r>
            <a:r>
              <a:rPr lang="ru-RU" sz="2800" dirty="0"/>
              <a:t>. </a:t>
            </a:r>
          </a:p>
        </p:txBody>
      </p:sp>
      <p:sp>
        <p:nvSpPr>
          <p:cNvPr id="4" name="Заголовок 1"/>
          <p:cNvSpPr txBox="1">
            <a:spLocks/>
          </p:cNvSpPr>
          <p:nvPr/>
        </p:nvSpPr>
        <p:spPr>
          <a:xfrm>
            <a:off x="1261872" y="2678906"/>
            <a:ext cx="969264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ru-RU" smtClean="0"/>
              <a:t>Лагеря смерти</a:t>
            </a:r>
            <a:endParaRPr lang="ru-RU" dirty="0"/>
          </a:p>
        </p:txBody>
      </p:sp>
      <p:sp>
        <p:nvSpPr>
          <p:cNvPr id="5" name="Объект 2"/>
          <p:cNvSpPr txBox="1">
            <a:spLocks/>
          </p:cNvSpPr>
          <p:nvPr/>
        </p:nvSpPr>
        <p:spPr>
          <a:xfrm>
            <a:off x="1261872" y="4141946"/>
            <a:ext cx="8595360" cy="4351337"/>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r>
              <a:rPr lang="ru-RU" sz="2800" smtClean="0"/>
              <a:t>учреждения для массового уничтожения различных групп населения. </a:t>
            </a:r>
            <a:endParaRPr lang="ru-RU" sz="2800" dirty="0"/>
          </a:p>
        </p:txBody>
      </p:sp>
    </p:spTree>
    <p:extLst>
      <p:ext uri="{BB962C8B-B14F-4D97-AF65-F5344CB8AC3E}">
        <p14:creationId xmlns:p14="http://schemas.microsoft.com/office/powerpoint/2010/main" val="286970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Майданек</a:t>
            </a:r>
          </a:p>
        </p:txBody>
      </p:sp>
      <p:sp>
        <p:nvSpPr>
          <p:cNvPr id="3" name="Объект 2"/>
          <p:cNvSpPr>
            <a:spLocks noGrp="1"/>
          </p:cNvSpPr>
          <p:nvPr>
            <p:ph idx="1"/>
          </p:nvPr>
        </p:nvSpPr>
        <p:spPr>
          <a:xfrm>
            <a:off x="1261872" y="1828800"/>
            <a:ext cx="2219265" cy="4351337"/>
          </a:xfrm>
        </p:spPr>
        <p:txBody>
          <a:bodyPr/>
          <a:lstStyle/>
          <a:p>
            <a:r>
              <a:rPr lang="ru-RU" dirty="0"/>
              <a:t>лагерь смерти Третьего рейха на окраине польского города Люблина. В настоящее время является музейным учреждением, включённым в Государственный реестр музеев</a:t>
            </a:r>
          </a:p>
        </p:txBody>
      </p:sp>
      <p:pic>
        <p:nvPicPr>
          <p:cNvPr id="4" name="Рисунок 3" descr="https://upload.wikimedia.org/wikipedia/commons/thumb/7/73/2003-11_KZ_Majdanek.png/350px-2003-11_KZ_Majdanek.png"/>
          <p:cNvPicPr/>
          <p:nvPr/>
        </p:nvPicPr>
        <p:blipFill>
          <a:blip r:embed="rId2">
            <a:extLst>
              <a:ext uri="{28A0092B-C50C-407E-A947-70E740481C1C}">
                <a14:useLocalDpi xmlns:a14="http://schemas.microsoft.com/office/drawing/2010/main" val="0"/>
              </a:ext>
            </a:extLst>
          </a:blip>
          <a:srcRect/>
          <a:stretch>
            <a:fillRect/>
          </a:stretch>
        </p:blipFill>
        <p:spPr bwMode="auto">
          <a:xfrm>
            <a:off x="3769153" y="1691322"/>
            <a:ext cx="7185359" cy="3298825"/>
          </a:xfrm>
          <a:prstGeom prst="rect">
            <a:avLst/>
          </a:prstGeom>
          <a:noFill/>
          <a:ln>
            <a:noFill/>
          </a:ln>
        </p:spPr>
      </p:pic>
    </p:spTree>
    <p:extLst>
      <p:ext uri="{BB962C8B-B14F-4D97-AF65-F5344CB8AC3E}">
        <p14:creationId xmlns:p14="http://schemas.microsoft.com/office/powerpoint/2010/main" val="2125408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Бухенвальд </a:t>
            </a:r>
            <a:endParaRPr lang="ru-RU" dirty="0"/>
          </a:p>
        </p:txBody>
      </p:sp>
      <p:sp>
        <p:nvSpPr>
          <p:cNvPr id="3" name="Объект 2"/>
          <p:cNvSpPr>
            <a:spLocks noGrp="1"/>
          </p:cNvSpPr>
          <p:nvPr>
            <p:ph idx="1"/>
          </p:nvPr>
        </p:nvSpPr>
        <p:spPr>
          <a:xfrm>
            <a:off x="1261872" y="1828800"/>
            <a:ext cx="3262002" cy="4351337"/>
          </a:xfrm>
        </p:spPr>
        <p:txBody>
          <a:bodyPr/>
          <a:lstStyle/>
          <a:p>
            <a:r>
              <a:rPr lang="ru-RU" dirty="0"/>
              <a:t>один из крупнейших концентрационных лагерей на территории Германии, располагавшийся близ Веймара в Тюрингии. С июля 1937 по апрель 1945 года в лагере было заключено около 250 000 человек.</a:t>
            </a:r>
          </a:p>
        </p:txBody>
      </p:sp>
      <p:pic>
        <p:nvPicPr>
          <p:cNvPr id="4" name="Рисунок 3" descr="Jedemdasseine.jpg"/>
          <p:cNvPicPr/>
          <p:nvPr/>
        </p:nvPicPr>
        <p:blipFill>
          <a:blip r:embed="rId2">
            <a:extLst>
              <a:ext uri="{28A0092B-C50C-407E-A947-70E740481C1C}">
                <a14:useLocalDpi xmlns:a14="http://schemas.microsoft.com/office/drawing/2010/main" val="0"/>
              </a:ext>
            </a:extLst>
          </a:blip>
          <a:srcRect/>
          <a:stretch>
            <a:fillRect/>
          </a:stretch>
        </p:blipFill>
        <p:spPr bwMode="auto">
          <a:xfrm>
            <a:off x="5152523" y="1828800"/>
            <a:ext cx="5801989" cy="4351337"/>
          </a:xfrm>
          <a:prstGeom prst="rect">
            <a:avLst/>
          </a:prstGeom>
          <a:noFill/>
          <a:ln>
            <a:noFill/>
          </a:ln>
        </p:spPr>
      </p:pic>
    </p:spTree>
    <p:extLst>
      <p:ext uri="{BB962C8B-B14F-4D97-AF65-F5344CB8AC3E}">
        <p14:creationId xmlns:p14="http://schemas.microsoft.com/office/powerpoint/2010/main" val="1399526962"/>
      </p:ext>
    </p:extLst>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TM03457515[[fn=Вид]]</Template>
  <TotalTime>67</TotalTime>
  <Words>1146</Words>
  <Application>Microsoft Office PowerPoint</Application>
  <PresentationFormat>Широкоэкранный</PresentationFormat>
  <Paragraphs>86</Paragraphs>
  <Slides>28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28</vt:i4>
      </vt:variant>
    </vt:vector>
  </HeadingPairs>
  <TitlesOfParts>
    <vt:vector size="32" baseType="lpstr">
      <vt:lpstr>Arial</vt:lpstr>
      <vt:lpstr>Century Schoolbook</vt:lpstr>
      <vt:lpstr>Wingdings 2</vt:lpstr>
      <vt:lpstr>View</vt:lpstr>
      <vt:lpstr>Холокост</vt:lpstr>
      <vt:lpstr>Холокост: никто не забыт, ничто не забыто…</vt:lpstr>
      <vt:lpstr>Отрывок из письма, написанного 16 сентября 1919 года, Адольфом Гитлером своему сослуживцу Адольфу Гемлиху. </vt:lpstr>
      <vt:lpstr>Вопросы к письму:</vt:lpstr>
      <vt:lpstr>Холоко́ст</vt:lpstr>
      <vt:lpstr>События:</vt:lpstr>
      <vt:lpstr>Концентрационные лагеря</vt:lpstr>
      <vt:lpstr>Майданек</vt:lpstr>
      <vt:lpstr>Бухенвальд </vt:lpstr>
      <vt:lpstr>Даха́у</vt:lpstr>
      <vt:lpstr>Дранси́</vt:lpstr>
      <vt:lpstr>Маутха́узен</vt:lpstr>
      <vt:lpstr>Тере́зиенштадт</vt:lpstr>
      <vt:lpstr>Заксенхаузен</vt:lpstr>
      <vt:lpstr>Хаммельбург</vt:lpstr>
      <vt:lpstr>Плашов</vt:lpstr>
      <vt:lpstr>Амерсфорт </vt:lpstr>
      <vt:lpstr>Освенцим (Аушвиц, Биркенау)</vt:lpstr>
      <vt:lpstr>Белжец</vt:lpstr>
      <vt:lpstr>Брайтенау</vt:lpstr>
      <vt:lpstr>Бретвет</vt:lpstr>
      <vt:lpstr>• Малый Тростенец</vt:lpstr>
      <vt:lpstr>Флоссенбюрг</vt:lpstr>
      <vt:lpstr>• Треблинка</vt:lpstr>
      <vt:lpstr>Шоа</vt:lpstr>
      <vt:lpstr>Вопросы к стихотворению:</vt:lpstr>
      <vt:lpstr>27 января</vt:lpstr>
      <vt:lpstr>Домашнее задание - написать мини-сочинение по одному из высказываний:</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Холокост</dc:title>
  <dc:creator>Пользователь Windows</dc:creator>
  <cp:lastModifiedBy>Пользователь Windows</cp:lastModifiedBy>
  <cp:revision>5</cp:revision>
  <dcterms:created xsi:type="dcterms:W3CDTF">2018-11-05T16:32:04Z</dcterms:created>
  <dcterms:modified xsi:type="dcterms:W3CDTF">2018-11-05T17:39:24Z</dcterms:modified>
</cp:coreProperties>
</file>