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6" r:id="rId5"/>
    <p:sldId id="265" r:id="rId6"/>
    <p:sldId id="276" r:id="rId7"/>
    <p:sldId id="273" r:id="rId8"/>
    <p:sldId id="280" r:id="rId9"/>
    <p:sldId id="303" r:id="rId10"/>
    <p:sldId id="305" r:id="rId11"/>
    <p:sldId id="322" r:id="rId12"/>
    <p:sldId id="306" r:id="rId13"/>
    <p:sldId id="285" r:id="rId14"/>
    <p:sldId id="270" r:id="rId15"/>
    <p:sldId id="261" r:id="rId16"/>
    <p:sldId id="293" r:id="rId17"/>
    <p:sldId id="294" r:id="rId18"/>
    <p:sldId id="295" r:id="rId19"/>
    <p:sldId id="272" r:id="rId20"/>
    <p:sldId id="274" r:id="rId21"/>
    <p:sldId id="259" r:id="rId22"/>
    <p:sldId id="324" r:id="rId23"/>
    <p:sldId id="275" r:id="rId24"/>
    <p:sldId id="262" r:id="rId25"/>
    <p:sldId id="264" r:id="rId26"/>
    <p:sldId id="292" r:id="rId27"/>
    <p:sldId id="267" r:id="rId28"/>
    <p:sldId id="268" r:id="rId29"/>
    <p:sldId id="269" r:id="rId30"/>
    <p:sldId id="296" r:id="rId31"/>
    <p:sldId id="328" r:id="rId32"/>
    <p:sldId id="278" r:id="rId33"/>
    <p:sldId id="299" r:id="rId34"/>
    <p:sldId id="301" r:id="rId35"/>
    <p:sldId id="327" r:id="rId36"/>
    <p:sldId id="298" r:id="rId37"/>
    <p:sldId id="297" r:id="rId38"/>
    <p:sldId id="308" r:id="rId39"/>
    <p:sldId id="30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6CA4-D076-41F4-93C8-D51563D94EF5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есочница, Игрушки, Пляж, Играть, Ведро, Лопата, Дет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5" y="3730226"/>
            <a:ext cx="5072066" cy="31277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99864"/>
            <a:ext cx="7702624" cy="382639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Экспериментирование – одна из форм познавательно - исследовательской деятельности детей</a:t>
            </a:r>
            <a:endParaRPr lang="ru-RU" sz="5400" b="1" i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23606" y="4556178"/>
            <a:ext cx="6508833" cy="1681133"/>
          </a:xfrm>
        </p:spPr>
        <p:txBody>
          <a:bodyPr>
            <a:no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Ламанова Ольга Александровна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Колесникова Юлия Николаевна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Буданова Тамара Владимировна</a:t>
            </a:r>
          </a:p>
          <a:p>
            <a:pPr algn="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2981">
            <a:off x="267923" y="220028"/>
            <a:ext cx="665967" cy="844184"/>
          </a:xfrm>
          <a:prstGeom prst="rect">
            <a:avLst/>
          </a:prstGeom>
          <a:noFill/>
        </p:spPr>
      </p:pic>
      <p:pic>
        <p:nvPicPr>
          <p:cNvPr id="6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89712">
            <a:off x="253276" y="1816264"/>
            <a:ext cx="695260" cy="881315"/>
          </a:xfrm>
          <a:prstGeom prst="rect">
            <a:avLst/>
          </a:prstGeom>
          <a:noFill/>
        </p:spPr>
      </p:pic>
      <p:pic>
        <p:nvPicPr>
          <p:cNvPr id="7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2981">
            <a:off x="374463" y="3397528"/>
            <a:ext cx="761039" cy="964697"/>
          </a:xfrm>
          <a:prstGeom prst="rect">
            <a:avLst/>
          </a:prstGeom>
          <a:noFill/>
        </p:spPr>
      </p:pic>
      <p:pic>
        <p:nvPicPr>
          <p:cNvPr id="8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89712">
            <a:off x="174376" y="4829902"/>
            <a:ext cx="695260" cy="881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с водой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84784"/>
            <a:ext cx="5636021" cy="4227013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8100" y="4339405"/>
            <a:ext cx="1799361" cy="2276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58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47248" cy="84072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с воздухом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Пользователь\Desktop\IMG_20180416_0935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636351" cy="379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035" y="3933056"/>
            <a:ext cx="2140799" cy="2708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11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6616"/>
            <a:ext cx="8147248" cy="864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со снегом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328265"/>
            <a:ext cx="7255560" cy="4837039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49396"/>
            <a:ext cx="1705212" cy="2157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82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412776"/>
            <a:ext cx="5472607" cy="370368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6469" y="278576"/>
            <a:ext cx="7938283" cy="6089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 их свойства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9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детского экспериментирования: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296184"/>
            <a:ext cx="4000500" cy="928688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</a:rPr>
              <a:t>1.Постановка исследовательской задачи в виде того или иного варианта проблемной ситуации.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6211" y="2349028"/>
            <a:ext cx="4786313" cy="500063"/>
          </a:xfrm>
          <a:prstGeom prst="rect">
            <a:avLst/>
          </a:prstGeom>
          <a:solidFill>
            <a:srgbClr val="FFC00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2. Прогнозирование результата (старший возраст)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0183" y="2974692"/>
            <a:ext cx="5214937" cy="7143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3. Уточнение правил безопасности  жизнедеятельности в ходе осуществления экспериментирования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68039" y="3780481"/>
            <a:ext cx="5429250" cy="500062"/>
          </a:xfrm>
          <a:prstGeom prst="rect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4. Распределение воспитанников на подгруппы, выбор ведущих, капитанов  (старший возраст)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6793" y="4405153"/>
            <a:ext cx="578643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5. Выполнение эксперимента (под руководством взрослого)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68069" y="4998588"/>
            <a:ext cx="6215063" cy="357188"/>
          </a:xfrm>
          <a:prstGeom prst="rect">
            <a:avLst/>
          </a:prstGeom>
          <a:solidFill>
            <a:srgbClr val="FF000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6. Наблюдение результатов эксперимента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08137" y="5409891"/>
            <a:ext cx="6572250" cy="357187"/>
          </a:xfrm>
          <a:prstGeom prst="rect">
            <a:avLst/>
          </a:prstGeom>
          <a:solidFill>
            <a:srgbClr val="FFFF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7. Фиксирование результатов эксперимента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25909" y="5839743"/>
            <a:ext cx="6858000" cy="428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8. Формулировка выводов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3803351" y="1131011"/>
            <a:ext cx="484187" cy="2857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754596" y="1179294"/>
            <a:ext cx="484188" cy="1214437"/>
          </a:xfrm>
          <a:prstGeom prst="downArrow">
            <a:avLst/>
          </a:prstGeom>
          <a:gradFill>
            <a:gsLst>
              <a:gs pos="6700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422013" y="1179294"/>
            <a:ext cx="484187" cy="1857375"/>
          </a:xfrm>
          <a:prstGeom prst="downArrow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089429" y="1125621"/>
            <a:ext cx="484188" cy="2714625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735285" y="1136087"/>
            <a:ext cx="484187" cy="321468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385907" y="1151405"/>
            <a:ext cx="484187" cy="3857625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049641" y="1133846"/>
            <a:ext cx="428625" cy="4286250"/>
          </a:xfrm>
          <a:prstGeom prst="downArrow">
            <a:avLst/>
          </a:prstGeom>
          <a:solidFill>
            <a:schemeClr val="accent5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8579269" y="1125621"/>
            <a:ext cx="484187" cy="4857750"/>
          </a:xfrm>
          <a:prstGeom prst="downArrow">
            <a:avLst/>
          </a:prstGeom>
          <a:solidFill>
            <a:srgbClr val="92D05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3" y="2994"/>
            <a:ext cx="9180510" cy="96348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ентры 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1916832"/>
            <a:ext cx="4508826" cy="3494155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9888" y="5157192"/>
            <a:ext cx="1344111" cy="1700808"/>
          </a:xfrm>
          <a:prstGeom prst="rect">
            <a:avLst/>
          </a:prstGeom>
          <a:noFill/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10371" y="1686637"/>
            <a:ext cx="5376931" cy="3677084"/>
          </a:xfrm>
        </p:spPr>
      </p:pic>
    </p:spTree>
    <p:extLst>
      <p:ext uri="{BB962C8B-B14F-4D97-AF65-F5344CB8AC3E}">
        <p14:creationId xmlns:p14="http://schemas.microsoft.com/office/powerpoint/2010/main" val="35988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32556" y="224644"/>
            <a:ext cx="10009112" cy="10081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80728"/>
            <a:ext cx="6336704" cy="4752528"/>
          </a:xfrm>
        </p:spPr>
      </p:pic>
    </p:spTree>
    <p:extLst>
      <p:ext uri="{BB962C8B-B14F-4D97-AF65-F5344CB8AC3E}">
        <p14:creationId xmlns:p14="http://schemas.microsoft.com/office/powerpoint/2010/main" val="42082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842" y="-71102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Пользователь\Desktop\IMG_20180418_09412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229619"/>
            <a:ext cx="7211143" cy="3639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221088"/>
            <a:ext cx="1907704" cy="24139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86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25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077993"/>
            <a:ext cx="6275040" cy="4706280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299489"/>
            <a:ext cx="1856267" cy="2348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513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7865885" cy="8776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компонент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015302" y="-5035"/>
            <a:ext cx="3600399" cy="6580037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814452"/>
            <a:ext cx="1365089" cy="1727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984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экспериментально -исследовательской деятельности: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216" cy="4525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У ДЕТЕЙ ДОШКОЛЬНОГО ВОЗРАСТА ПОЗНАВАТЕЛЬНОЙ АКТИВНОСТИ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7432"/>
            <a:ext cx="8147248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оборудования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9804"/>
            <a:ext cx="8147248" cy="5431498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287990"/>
            <a:ext cx="1864628" cy="23594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26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933" y="87175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Стимулирующий компонент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196752"/>
            <a:ext cx="6624736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06694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74638"/>
            <a:ext cx="5472608" cy="6167542"/>
          </a:xfrm>
          <a:prstGeom prst="rect">
            <a:avLst/>
          </a:prstGeo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204864"/>
            <a:ext cx="1984898" cy="25116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785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76672"/>
            <a:ext cx="6894512" cy="4924652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4736308"/>
            <a:ext cx="1259632" cy="15939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324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010" y="116632"/>
            <a:ext cx="8136904" cy="1512168"/>
          </a:xfrm>
        </p:spPr>
        <p:txBody>
          <a:bodyPr>
            <a:no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второй группы раннего возраста (2–3 года)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начинают принимать участие в совместных с воспитателем опытнических действиях.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412776"/>
            <a:ext cx="5904656" cy="4428492"/>
          </a:xfrm>
        </p:spPr>
      </p:pic>
    </p:spTree>
    <p:extLst>
      <p:ext uri="{BB962C8B-B14F-4D97-AF65-F5344CB8AC3E}">
        <p14:creationId xmlns:p14="http://schemas.microsoft.com/office/powerpoint/2010/main" val="340619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238" y="116632"/>
            <a:ext cx="7632848" cy="1581216"/>
          </a:xfrm>
        </p:spPr>
        <p:txBody>
          <a:bodyPr>
            <a:no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 (3–4 года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овместно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педагогом, дети учатся проводить эксперименты на примере сенсорных эталонов.</a:t>
            </a:r>
          </a:p>
        </p:txBody>
      </p:sp>
      <p:pic>
        <p:nvPicPr>
          <p:cNvPr id="6" name="Picture 4" descr="G:\РППС Экология\IMG_72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429" y="1727773"/>
            <a:ext cx="7043125" cy="528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44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224"/>
            <a:ext cx="8217078" cy="106613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песком и водой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980728"/>
            <a:ext cx="5813881" cy="4902323"/>
          </a:xfrm>
          <a:prstGeom prst="rect">
            <a:avLst/>
          </a:prstGeo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077072"/>
            <a:ext cx="1907704" cy="24139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58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642194"/>
          </a:xfrm>
        </p:spPr>
        <p:txBody>
          <a:bodyPr>
            <a:noAutofit/>
          </a:bodyPr>
          <a:lstStyle/>
          <a:p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в средней группе (4–5 лет)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имеет цель сформировать у детей умения самостоятельно получать сведения о новом объекте.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2164775"/>
            <a:ext cx="3963343" cy="350138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060848"/>
            <a:ext cx="4594901" cy="357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4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930226"/>
          </a:xfrm>
        </p:spPr>
        <p:txBody>
          <a:bodyPr>
            <a:no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 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в старшей группе </a:t>
            </a:r>
            <a: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5–6 лет)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нужно стимулировать детей на самостоятельное проведение экспериментальных действий и выявление скрытых свойств явлений и предметов.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150" y="2996952"/>
            <a:ext cx="5026346" cy="2827321"/>
          </a:xfrm>
        </p:spPr>
      </p:pic>
      <p:pic>
        <p:nvPicPr>
          <p:cNvPr id="7" name="Picture 9" descr="C:\Documents and Settings\света\Рабочий стол\фото для ппрс\IMG_083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07830"/>
            <a:ext cx="3739218" cy="3241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37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noAutofit/>
          </a:bodyPr>
          <a:lstStyle/>
          <a:p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к школе группе </a:t>
            </a:r>
            <a: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6-7 лет)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познавательно-исследовательская деятельность совершенствуется.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9731"/>
            <a:ext cx="1427378" cy="1806173"/>
          </a:xfrm>
          <a:prstGeom prst="rect">
            <a:avLst/>
          </a:prstGeom>
          <a:noFill/>
        </p:spPr>
      </p:pic>
      <p:pic>
        <p:nvPicPr>
          <p:cNvPr id="7" name="Picture 2" descr="G:\РППС Экология\IMG_72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1826187"/>
            <a:ext cx="6408712" cy="48065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820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экспериментально – исследовательской деятельности: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1628800"/>
            <a:ext cx="4608512" cy="4997152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кругозор 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через знакомство с элементами различных областей 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знаний. </a:t>
            </a:r>
          </a:p>
          <a:p>
            <a:pPr>
              <a:buClr>
                <a:schemeClr val="tx1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умения пользоваться приборами-помощниками при проведении 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игр-экспериментов. </a:t>
            </a:r>
          </a:p>
          <a:p>
            <a:pPr>
              <a:buClr>
                <a:schemeClr val="tx1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Способствовать развитию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умственных способностей.</a:t>
            </a:r>
          </a:p>
          <a:p>
            <a:pPr>
              <a:buClr>
                <a:schemeClr val="tx1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социально-личностному развитию дошкольников.</a:t>
            </a:r>
          </a:p>
          <a:p>
            <a:pPr>
              <a:buClr>
                <a:schemeClr val="tx1"/>
              </a:buClr>
              <a:buSzPct val="65000"/>
              <a:buFont typeface="Wingdings" pitchFamily="2" charset="2"/>
              <a:buChar char="v"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6349" y="4765783"/>
            <a:ext cx="1523588" cy="192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13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экспериментирования можно  совместить с  центром природы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:\Documents and Settings\Admin\Рабочий стол\фото по экологии 2015\SAM_09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929" y="1420570"/>
            <a:ext cx="5699968" cy="427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2329" y="4437112"/>
            <a:ext cx="1763688" cy="2231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110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7005" y="2182073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«Лаборатория </a:t>
            </a:r>
            <a:r>
              <a:rPr lang="ru-RU" alt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Фиксиков</a:t>
            </a:r>
            <a:r>
              <a:rPr lang="ru-RU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06694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3" descr="C:\Users\Оксана\Desktop\мне домой\IMG_72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74638"/>
            <a:ext cx="4824288" cy="643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1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51" y="56057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Фиксация результатов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Магнит, Подкова, Ногти, Магнитные, Металл, Зависа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8333">
            <a:off x="2573690" y="2559082"/>
            <a:ext cx="2309634" cy="2207056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esktop\фото 2016-17\фото видео ТМО февр 2016\SAM_535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5369224" cy="371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60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47248" cy="9361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дневники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980728"/>
            <a:ext cx="5688632" cy="4266474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784574"/>
            <a:ext cx="2428860" cy="3073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79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газеты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06694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C:\Users\Пользователь\Desktop\IMG_20180411_16505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72" y="1327321"/>
            <a:ext cx="7704856" cy="498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98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56792"/>
            <a:ext cx="7237504" cy="3913612"/>
          </a:xfrm>
        </p:spPr>
      </p:pic>
    </p:spTree>
    <p:extLst>
      <p:ext uri="{BB962C8B-B14F-4D97-AF65-F5344CB8AC3E}">
        <p14:creationId xmlns:p14="http://schemas.microsoft.com/office/powerpoint/2010/main" val="12514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в домашних условиях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484785"/>
            <a:ext cx="6226696" cy="3736018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509120"/>
            <a:ext cx="1721120" cy="2177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3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4981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 результатов исследований на научно – практической конференции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28" y="2276872"/>
            <a:ext cx="4856348" cy="3642261"/>
          </a:xfrm>
          <a:prstGeom prst="rect">
            <a:avLst/>
          </a:prstGeo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8420" y="4672219"/>
            <a:ext cx="1512168" cy="1913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0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147248" cy="58515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 оборудованные центры экспериментирования способствуют расширению кругозора детей, развитию умственных способностей и социально – личностному развитию дошкольников.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6796" y="5229200"/>
            <a:ext cx="1287204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01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40768"/>
            <a:ext cx="5769657" cy="3846438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784574"/>
            <a:ext cx="2428860" cy="3073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2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510" y="10217"/>
            <a:ext cx="8229600" cy="101297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980728"/>
            <a:ext cx="6972974" cy="4461083"/>
          </a:xfrm>
        </p:spPr>
      </p:pic>
    </p:spTree>
    <p:extLst>
      <p:ext uri="{BB962C8B-B14F-4D97-AF65-F5344CB8AC3E}">
        <p14:creationId xmlns:p14="http://schemas.microsoft.com/office/powerpoint/2010/main" val="40466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36" y="145740"/>
            <a:ext cx="8352928" cy="108012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свободной деятельности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1340768"/>
            <a:ext cx="5774695" cy="4152951"/>
          </a:xfrm>
        </p:spPr>
      </p:pic>
    </p:spTree>
    <p:extLst>
      <p:ext uri="{BB962C8B-B14F-4D97-AF65-F5344CB8AC3E}">
        <p14:creationId xmlns:p14="http://schemas.microsoft.com/office/powerpoint/2010/main" val="172856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Пользователь\Desktop\фото 2016-17\фото видео ТМО февр 2016\SAM_535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340768"/>
            <a:ext cx="60486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213738"/>
            <a:ext cx="2083893" cy="2636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30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ользователь\Desktop\колокольчик\колокольчики\IMG_525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32849" y="1315809"/>
            <a:ext cx="5274468" cy="416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260648"/>
            <a:ext cx="799288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Подгрупповая работа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9513" y="4353936"/>
            <a:ext cx="1777965" cy="22497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18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757" y="182561"/>
            <a:ext cx="8229600" cy="94096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природными материалами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Пользователь\Desktop\колокольчик\IMG_54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31032"/>
            <a:ext cx="677493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7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552" y="53142"/>
            <a:ext cx="7427168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908720"/>
            <a:ext cx="7186736" cy="5831337"/>
          </a:xfrm>
        </p:spPr>
      </p:pic>
      <p:pic>
        <p:nvPicPr>
          <p:cNvPr id="15362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5358" y="4797152"/>
            <a:ext cx="1628642" cy="2060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47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269</Words>
  <Application>Microsoft Office PowerPoint</Application>
  <PresentationFormat>Экран (4:3)</PresentationFormat>
  <Paragraphs>53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Экспериментирование – одна из форм познавательно - исследовательской деятельности детей</vt:lpstr>
      <vt:lpstr>Цель экспериментально -исследовательской деятельности:</vt:lpstr>
      <vt:lpstr>Задачи экспериментально – исследовательской деятельности:</vt:lpstr>
      <vt:lpstr>НОД</vt:lpstr>
      <vt:lpstr>В свободной деятельности</vt:lpstr>
      <vt:lpstr>Групповая работа</vt:lpstr>
      <vt:lpstr>Презентация PowerPoint</vt:lpstr>
      <vt:lpstr>С природными материалами</vt:lpstr>
      <vt:lpstr>Огород на окне</vt:lpstr>
      <vt:lpstr>Опыты с водой</vt:lpstr>
      <vt:lpstr>Опыты с воздухом</vt:lpstr>
      <vt:lpstr>Опыты со снегом</vt:lpstr>
      <vt:lpstr>Презентация PowerPoint</vt:lpstr>
      <vt:lpstr>Последовательность детского экспериментирования: </vt:lpstr>
      <vt:lpstr> Центры  экспериментирования </vt:lpstr>
      <vt:lpstr>НАСЫЩЕННОСТЬ </vt:lpstr>
      <vt:lpstr>ДОСТУПНОСТЬ</vt:lpstr>
      <vt:lpstr>БЕЗОПАСНОСТЬ</vt:lpstr>
      <vt:lpstr>Дидактический компонент</vt:lpstr>
      <vt:lpstr>Компонент оборудования</vt:lpstr>
      <vt:lpstr>Стимулирующий компонент</vt:lpstr>
      <vt:lpstr>Презентация PowerPoint</vt:lpstr>
      <vt:lpstr>Презентация PowerPoint</vt:lpstr>
      <vt:lpstr>Со второй группы раннего возраста (2–3 года) дети начинают принимать участие в совместных с воспитателем опытнических действиях. </vt:lpstr>
      <vt:lpstr>В младшей группе (3–4 года), совместно с педагогом, дети учатся проводить эксперименты на примере сенсорных эталонов.</vt:lpstr>
      <vt:lpstr>Игры с песком и водой</vt:lpstr>
      <vt:lpstr>Экспериментирование в средней группе (4–5 лет) имеет цель сформировать у детей умения самостоятельно получать сведения о новом объекте.</vt:lpstr>
      <vt:lpstr>Используя экспериментирование в старшей группе  (5–6 лет) нужно стимулировать детей на самостоятельное проведение экспериментальных действий и выявление скрытых свойств явлений и предметов. </vt:lpstr>
      <vt:lpstr>В подготовительной к школе группе  (6-7 лет) познавательно-исследовательская деятельность совершенствуется.</vt:lpstr>
      <vt:lpstr>Центр экспериментирования можно  совместить с  центром природы</vt:lpstr>
      <vt:lpstr>Презентация PowerPoint</vt:lpstr>
      <vt:lpstr>Фиксация результатов</vt:lpstr>
      <vt:lpstr>Личные дневники</vt:lpstr>
      <vt:lpstr>Составление газеты</vt:lpstr>
      <vt:lpstr>ЛЭПБУК</vt:lpstr>
      <vt:lpstr>Опыты в домашних условиях</vt:lpstr>
      <vt:lpstr>Презентация  результатов исследований на научно – практической конференции</vt:lpstr>
      <vt:lpstr>Грамотно оборудованные центры экспериментирования способствуют расширению кругозора детей, развитию умственных способностей и социально – личностному развитию дошкольников.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«ЭКСПЕРИМЕНТИРУЕМ ВМЕСТЕ С ДЕТЬМИ»</dc:title>
  <dc:creator>Татьяна</dc:creator>
  <cp:lastModifiedBy>Татьяна</cp:lastModifiedBy>
  <cp:revision>84</cp:revision>
  <dcterms:created xsi:type="dcterms:W3CDTF">2017-05-05T10:22:40Z</dcterms:created>
  <dcterms:modified xsi:type="dcterms:W3CDTF">2019-01-04T12:19:33Z</dcterms:modified>
</cp:coreProperties>
</file>