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04" r:id="rId2"/>
    <p:sldId id="315" r:id="rId3"/>
    <p:sldId id="316" r:id="rId4"/>
    <p:sldId id="305" r:id="rId5"/>
    <p:sldId id="306" r:id="rId6"/>
    <p:sldId id="317" r:id="rId7"/>
    <p:sldId id="318" r:id="rId8"/>
    <p:sldId id="307" r:id="rId9"/>
    <p:sldId id="308" r:id="rId10"/>
    <p:sldId id="309" r:id="rId11"/>
    <p:sldId id="310" r:id="rId12"/>
    <p:sldId id="319" r:id="rId13"/>
    <p:sldId id="320" r:id="rId14"/>
    <p:sldId id="311" r:id="rId15"/>
    <p:sldId id="31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F7C"/>
    <a:srgbClr val="E6D5F3"/>
    <a:srgbClr val="FBE2AF"/>
    <a:srgbClr val="A9DA74"/>
    <a:srgbClr val="E55515"/>
    <a:srgbClr val="FF9900"/>
    <a:srgbClr val="FFEEB9"/>
    <a:srgbClr val="EDA20D"/>
    <a:srgbClr val="F29C76"/>
    <a:srgbClr val="F4B6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9088" autoAdjust="0"/>
  </p:normalViewPr>
  <p:slideViewPr>
    <p:cSldViewPr>
      <p:cViewPr>
        <p:scale>
          <a:sx n="72" d="100"/>
          <a:sy n="72" d="100"/>
        </p:scale>
        <p:origin x="-147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FDA2B-2E07-4A98-8220-A0DD1D783E50}" type="datetimeFigureOut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6B17C-BB58-4400-BF7A-31E0522DC9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10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B17C-BB58-4400-BF7A-31E0522DC9C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358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D8BE0E-A133-4BB4-A7BC-8DC679897C26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523B18-3267-4499-A328-F0164A70E19E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0B01C2-BBE6-4DB8-AA65-98115B080E2D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CEAF91-ABCE-4FD8-8607-B7E99D5384E1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1BF29A-FD51-487A-9CE3-5CE67F534F98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E810E7-BDDB-4298-8682-34CC442BE8AB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0D7A0-4AFF-402A-83AD-2B3DB8C75D4C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44DC6-3908-416A-A926-0BF2B6F4BAC0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5EB390-7C47-4251-89B2-90AAA6D0C517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C3DA5CC-ADF8-4493-9937-896FF7562685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B5A046-DAB0-47F5-9A2F-0689018AC44E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9D3D31-9420-4860-883C-E4432A514463}" type="datetime1">
              <a:rPr lang="ru-RU" smtClean="0"/>
              <a:pPr/>
              <a:t>04.01.2019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 dir="r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980727"/>
            <a:ext cx="8784975" cy="5545108"/>
          </a:xfrm>
          <a:prstGeom prst="rect">
            <a:avLst/>
          </a:prstGeom>
          <a:solidFill>
            <a:srgbClr val="E6D5F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«Лицей №9»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структурное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подразделение – детский сад </a:t>
            </a: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71450" algn="ctr" fontAlgn="base">
              <a:lnSpc>
                <a:spcPts val="2325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kern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Говорящая электронная ручка                                 </a:t>
            </a:r>
            <a:r>
              <a:rPr lang="ru-RU" sz="2400" b="1" kern="1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</a:t>
            </a:r>
            <a:r>
              <a:rPr lang="ru-RU" sz="2400" b="1" kern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«Знаток </a:t>
            </a:r>
            <a:r>
              <a:rPr lang="en-US" sz="2400" b="1" kern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II</a:t>
            </a:r>
            <a:r>
              <a:rPr lang="ru-RU" sz="2400" b="1" kern="1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поколения»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Старший воспитатель:</a:t>
            </a:r>
          </a:p>
          <a:p>
            <a:pPr algn="just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Калинина Р.А.</a:t>
            </a: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Воронеж -  201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/>
              <a:t>      </a:t>
            </a:r>
            <a:endParaRPr lang="ru-RU" sz="24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074510"/>
            <a:ext cx="8229600" cy="4932781"/>
          </a:xfrm>
          <a:solidFill>
            <a:srgbClr val="FBE2AF"/>
          </a:solidFill>
        </p:spPr>
        <p:txBody>
          <a:bodyPr>
            <a:normAutofit lnSpcReduction="10000"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помощью аудио-</a:t>
            </a:r>
            <a:r>
              <a:rPr lang="ru-RU" sz="2000" b="1" dirty="0" err="1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стикеров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малыш сможет записывать целые послания или прослушивать себя во время занятий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algn="just"/>
            <a:endParaRPr lang="ru-RU" sz="20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в буклете 72 наклейки. Лимит времени на каждой – 5 минут, но поверх предыдущей записи можно делать новую. Если память ручки переполнится, по USB вы можете перенести файлы на компьютер.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Дотроньтесь ручкой до синей кнопки и прослушайте информацию о записи звукового сообщения. Затем до красной кнопки – прозвучит сигнал начала записи. Используя ручку как микрофон, запишите звуковое сообщение. Для воспроизведения дотроньтесь ручкой до зеленой кнопки. Чтобы прервать или остановить звучание, задействуйте эту кнопку еще раз.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Производитель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рекомендует наклеивать зеленую кнопку отдельно от двух остальных, чтобы вам случайно не стереть какую-нибудь важную запись.</a:t>
            </a:r>
          </a:p>
          <a:p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98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Аудиостикеры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372892"/>
      </p:ext>
    </p:extLst>
  </p:cSld>
  <p:clrMapOvr>
    <a:masterClrMapping/>
  </p:clrMapOvr>
  <p:transition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  <a:solidFill>
            <a:srgbClr val="E6D5F3"/>
          </a:solidFill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	Если вы изучаете иностранный язык, запишите на кнопки названия различных окружающих предметов и расклейте их по всему дому.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•	Превратите обычные детские книжки в говорящие, озвучивая иллюстрации, стихи, рассказы и придумывая свои истории.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•	Запишите свою речь и наклейте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стикер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на бортик кроватки вашего малыша. Теперь, даже если вы попросили кого-то посидеть с ребенком, кроха всегда сможет услышать родные голоса мамы и папы!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•	Можно записывать названия и аннотации к лекарствам, что особенно актуально для слабовидящих людей.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•	Наклеивать записки на коробки с вещами – прошлый век! Просто запишите 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стикер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полный список содержимого, и вам будет гораздо проще найти нужный предмет.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•	Таким же образом можно озвучивать и музыкальные открытки, записки-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напоминалки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меню семейных ужинов, списки покупок и многое-многое другое!</a:t>
            </a:r>
          </a:p>
          <a:p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чего можно использовать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аудиостикеры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289911"/>
      </p:ext>
    </p:extLst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56084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08588"/>
      </p:ext>
    </p:extLst>
  </p:cSld>
  <p:clrMapOvr>
    <a:masterClrMapping/>
  </p:clrMapOvr>
  <p:transition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Обязательно прочитайте инструкцию по эксплуатации и информацию на упаковке.</a:t>
            </a:r>
          </a:p>
          <a:p>
            <a:r>
              <a:rPr lang="ru-RU" sz="1800" dirty="0" smtClean="0"/>
              <a:t>Берегите Ручку от попадания песка и грязи. Это может привести к невосстановимым повреждением.</a:t>
            </a:r>
          </a:p>
          <a:p>
            <a:r>
              <a:rPr lang="ru-RU" sz="1800" dirty="0" smtClean="0"/>
              <a:t>Не допускайте  падения Ручки или сильных ударов по ней.</a:t>
            </a:r>
          </a:p>
          <a:p>
            <a:r>
              <a:rPr lang="ru-RU" sz="1800" dirty="0" smtClean="0"/>
              <a:t>Запрещается прикасаться  влажными руками к зарядному устройству и кабелю.</a:t>
            </a:r>
          </a:p>
          <a:p>
            <a:r>
              <a:rPr lang="ru-RU" sz="1800" dirty="0" smtClean="0"/>
              <a:t>Не используйте зарядное устройство Ручки с другими устройствами. Не пытайтесь его чинить и не допускайте попадания внутрь воды и токопроводящих элементов и других посторонних предметов.</a:t>
            </a:r>
          </a:p>
          <a:p>
            <a:r>
              <a:rPr lang="ru-RU" sz="1800" dirty="0" smtClean="0"/>
              <a:t>Не разбирайте, не чините Ручку самостоятельно.</a:t>
            </a:r>
          </a:p>
          <a:p>
            <a:r>
              <a:rPr lang="ru-RU" sz="1800" dirty="0" smtClean="0"/>
              <a:t>Не рекомендуется хранить ручку с отопительными батареями и др. источниками тепла.</a:t>
            </a:r>
          </a:p>
          <a:p>
            <a:r>
              <a:rPr lang="ru-RU" sz="1800" dirty="0" smtClean="0"/>
              <a:t>Немедленно прекратить эксплуатацию оборудования в случае проявления дыма или резкого запаха. </a:t>
            </a:r>
          </a:p>
          <a:p>
            <a:r>
              <a:rPr lang="ru-RU" sz="1800" dirty="0" smtClean="0"/>
              <a:t>Всегда выключайте Ручку после завершения работы.</a:t>
            </a:r>
          </a:p>
          <a:p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 предосторожности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114597"/>
      </p:ext>
    </p:extLst>
  </p:cSld>
  <p:clrMapOvr>
    <a:masterClrMapping/>
  </p:clrMapOvr>
  <p:transition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solidFill>
            <a:srgbClr val="F8CF7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Развиваемые качества: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550794"/>
            <a:ext cx="6624736" cy="3089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latin typeface="Verdana"/>
                <a:ea typeface="Times New Roman"/>
                <a:cs typeface="Times New Roman"/>
              </a:rPr>
              <a:t>Развитие </a:t>
            </a:r>
            <a:r>
              <a:rPr lang="ru-RU" sz="2000" b="1" dirty="0">
                <a:latin typeface="Verdana"/>
                <a:ea typeface="Times New Roman"/>
                <a:cs typeface="Times New Roman"/>
              </a:rPr>
              <a:t>речи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Verdana"/>
                <a:ea typeface="Times New Roman"/>
                <a:cs typeface="Times New Roman"/>
              </a:rPr>
              <a:t>Сенсомоторное развитие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Verdana"/>
                <a:ea typeface="Times New Roman"/>
                <a:cs typeface="Times New Roman"/>
              </a:rPr>
              <a:t>Ознакомление с окружающим миром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Verdana"/>
                <a:ea typeface="Times New Roman"/>
                <a:cs typeface="Times New Roman"/>
              </a:rPr>
              <a:t>Обучение чтению и письму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Verdana"/>
                <a:ea typeface="Times New Roman"/>
                <a:cs typeface="Times New Roman"/>
              </a:rPr>
              <a:t>Обучение математике и логике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720"/>
              </a:spcBef>
              <a:spcAft>
                <a:spcPts val="72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latin typeface="Verdana"/>
                <a:ea typeface="Times New Roman"/>
                <a:cs typeface="Times New Roman"/>
              </a:rPr>
              <a:t>Обучение иностранным языкам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2895210"/>
      </p:ext>
    </p:extLst>
  </p:cSld>
  <p:clrMapOvr>
    <a:masterClrMapping/>
  </p:clrMapOvr>
  <p:transition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17180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Производитель </a:t>
            </a:r>
            <a:r>
              <a:rPr lang="ru-RU" sz="2400" dirty="0"/>
              <a:t>«Знаток»</a:t>
            </a:r>
          </a:p>
          <a:p>
            <a:r>
              <a:rPr lang="ru-RU" sz="2400" dirty="0"/>
              <a:t>Страна изготовления Россия / Китай (Тайвань</a:t>
            </a:r>
            <a:r>
              <a:rPr lang="ru-RU" sz="2400" dirty="0" smtClean="0"/>
              <a:t>)</a:t>
            </a:r>
            <a:endParaRPr lang="ru-RU" sz="2400" dirty="0"/>
          </a:p>
          <a:p>
            <a:r>
              <a:rPr lang="ru-RU" sz="2400" dirty="0"/>
              <a:t>Место для использования. </a:t>
            </a:r>
            <a:r>
              <a:rPr lang="ru-RU" sz="2400" dirty="0" smtClean="0"/>
              <a:t>Помещение.  </a:t>
            </a:r>
          </a:p>
          <a:p>
            <a:r>
              <a:rPr lang="ru-RU" sz="2400" dirty="0" smtClean="0"/>
              <a:t>                             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/>
              <a:t>Характеристики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828836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Создателем </a:t>
            </a:r>
            <a:r>
              <a:rPr lang="ru-RU" sz="2400" dirty="0"/>
              <a:t>говорящей ручки, как и всей серии «Знаток», является всеми любимый народный </a:t>
            </a:r>
            <a:r>
              <a:rPr lang="ru-RU" sz="2400" dirty="0" smtClean="0"/>
              <a:t>«</a:t>
            </a:r>
            <a:r>
              <a:rPr lang="ru-RU" sz="2400" dirty="0" err="1" smtClean="0"/>
              <a:t>очумелец</a:t>
            </a:r>
            <a:r>
              <a:rPr lang="ru-RU" sz="2400" dirty="0" smtClean="0"/>
              <a:t>» </a:t>
            </a:r>
            <a:r>
              <a:rPr lang="ru-RU" sz="2400" dirty="0"/>
              <a:t>Андрей Бахметьев.</a:t>
            </a:r>
          </a:p>
        </p:txBody>
      </p:sp>
    </p:spTree>
    <p:extLst>
      <p:ext uri="{BB962C8B-B14F-4D97-AF65-F5344CB8AC3E}">
        <p14:creationId xmlns:p14="http://schemas.microsoft.com/office/powerpoint/2010/main" val="2833800374"/>
      </p:ext>
    </p:extLst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592288"/>
          </a:xfrm>
          <a:solidFill>
            <a:srgbClr val="FBE2AF"/>
          </a:solidFill>
        </p:spPr>
        <p:txBody>
          <a:bodyPr>
            <a:noAutofit/>
          </a:bodyPr>
          <a:lstStyle/>
          <a:p>
            <a:pPr fontAlgn="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effectLst/>
                <a:latin typeface="Arial"/>
                <a:ea typeface="Times New Roman"/>
                <a:cs typeface="Times New Roman"/>
              </a:rPr>
              <a:t>Говорящая</a:t>
            </a:r>
            <a:r>
              <a:rPr lang="ru-RU" sz="2000" dirty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 –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потому, </a:t>
            </a:r>
            <a:r>
              <a:rPr lang="ru-RU" sz="2000" dirty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что способна озвучить все тексты, все рисунки, всю информацию в каждой книге из серии книг для говорящей ручки «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Знаток». </a:t>
            </a:r>
            <a:r>
              <a:rPr lang="ru-RU" sz="2000" dirty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Т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аких </a:t>
            </a:r>
            <a:r>
              <a:rPr lang="ru-RU" sz="2000" dirty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книг уже десятки, и список постоянно пополняется. Все звуковые файлы записаны профессиональными актерами, носителями языка, озвучены в профессиональной студии и созданы при непосредственном участии педагогов.</a:t>
            </a:r>
            <a:r>
              <a:rPr lang="ru-RU" sz="20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501008"/>
            <a:ext cx="7920880" cy="1922512"/>
          </a:xfrm>
          <a:prstGeom prst="rec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282551"/>
          </a:xfrm>
          <a:solidFill>
            <a:srgbClr val="A9DA74"/>
          </a:solidFill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Arial"/>
                <a:ea typeface="Times New Roman"/>
              </a:rPr>
              <a:t>Ручка </a:t>
            </a:r>
            <a:r>
              <a:rPr lang="ru-RU" sz="2000" b="1" dirty="0">
                <a:latin typeface="Arial"/>
                <a:ea typeface="Times New Roman"/>
              </a:rPr>
              <a:t>– </a:t>
            </a:r>
            <a:r>
              <a:rPr lang="ru-RU" sz="2000" b="1" dirty="0" smtClean="0">
                <a:latin typeface="Arial"/>
                <a:ea typeface="Times New Roman"/>
              </a:rPr>
              <a:t>потому, </a:t>
            </a:r>
            <a:r>
              <a:rPr lang="ru-RU" sz="2000" b="1" dirty="0">
                <a:latin typeface="Arial"/>
                <a:ea typeface="Times New Roman"/>
              </a:rPr>
              <a:t>что благодаря тщательно подобранной форме устройства она идеально подходит детям, удобна в использовании и проста в обслуживании. Благодаря встроенному аккумулятору можно навсегда забыть о батарейках и пользоваться ручкой в любом удобном для Вас месте, брать с собой в путешествия или играть дома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42838117"/>
      </p:ext>
    </p:extLst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2276871"/>
            <a:ext cx="8229600" cy="3312369"/>
          </a:xfrm>
          <a:solidFill>
            <a:srgbClr val="A9DA74"/>
          </a:solidFill>
        </p:spPr>
        <p:txBody>
          <a:bodyPr>
            <a:normAutofit/>
          </a:bodyPr>
          <a:lstStyle/>
          <a:p>
            <a:pPr fontAlgn="t">
              <a:lnSpc>
                <a:spcPct val="115000"/>
              </a:lnSpc>
            </a:pPr>
            <a:r>
              <a:rPr lang="ru-RU" sz="2000" b="1" dirty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2-го поколения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 – </a:t>
            </a:r>
            <a:r>
              <a:rPr lang="ru-RU" sz="2000" b="1" dirty="0" smtClean="0">
                <a:latin typeface="Arial"/>
                <a:ea typeface="Times New Roman"/>
                <a:cs typeface="Times New Roman"/>
              </a:rPr>
              <a:t>потому, 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что данная ручка усовершенствована по сравнению с предыдущей, стала меньше по размеру и гораздо удобнее, плюс содержит в себе встроенный чип на 4 </a:t>
            </a:r>
            <a:r>
              <a:rPr lang="ru-RU" sz="2000" b="1" dirty="0" err="1">
                <a:latin typeface="Arial"/>
                <a:ea typeface="Times New Roman"/>
                <a:cs typeface="Times New Roman"/>
              </a:rPr>
              <a:t>гб</a:t>
            </a:r>
            <a:r>
              <a:rPr lang="ru-RU" sz="2000" b="1" dirty="0">
                <a:latin typeface="Arial"/>
                <a:ea typeface="Times New Roman"/>
                <a:cs typeface="Times New Roman"/>
              </a:rPr>
              <a:t>, а это позволяет закачать в память все говорящие книги! Кроме того, в ручке появился микрофон для записи и воспроизведения собственного голоса, а также она может использоваться как мр3-плеер со стандартным  разъемом для наушников.</a:t>
            </a:r>
            <a:r>
              <a:rPr lang="ru-RU" sz="2000" dirty="0">
                <a:latin typeface="Arial"/>
                <a:ea typeface="Times New Roman"/>
                <a:cs typeface="Times New Roman"/>
              </a:rPr>
              <a:t/>
            </a:r>
            <a:br>
              <a:rPr lang="ru-RU" sz="2000" dirty="0">
                <a:latin typeface="Arial"/>
                <a:ea typeface="Times New Roman"/>
                <a:cs typeface="Times New Roman"/>
              </a:rPr>
            </a:b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  <a:solidFill>
            <a:srgbClr val="FBE2AF"/>
          </a:solidFill>
        </p:spPr>
        <p:txBody>
          <a:bodyPr>
            <a:normAutofit/>
          </a:bodyPr>
          <a:lstStyle/>
          <a:p>
            <a:pPr fontAlgn="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C00000"/>
                </a:solidFill>
                <a:effectLst/>
                <a:latin typeface="Arial"/>
                <a:ea typeface="Times New Roman"/>
                <a:cs typeface="Times New Roman"/>
              </a:rPr>
              <a:t>Знаток</a:t>
            </a:r>
            <a:r>
              <a:rPr lang="ru-RU" sz="2000" dirty="0">
                <a:effectLst/>
                <a:latin typeface="Arial"/>
                <a:ea typeface="Times New Roman"/>
                <a:cs typeface="Times New Roman"/>
              </a:rPr>
              <a:t> </a:t>
            </a:r>
            <a:r>
              <a:rPr lang="ru-RU" sz="2000" dirty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–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потому, </a:t>
            </a:r>
            <a:r>
              <a:rPr lang="ru-RU" sz="2000" dirty="0">
                <a:solidFill>
                  <a:schemeClr val="tx1"/>
                </a:solidFill>
                <a:effectLst/>
                <a:latin typeface="Arial"/>
                <a:ea typeface="Times New Roman"/>
                <a:cs typeface="Times New Roman"/>
              </a:rPr>
              <a:t>что тщательно подобранная информация в каждой книге поможет ребенку стать умнее и узнать много нового и интересного в самых различных областях.</a:t>
            </a:r>
            <a:r>
              <a:rPr lang="ru-RU" sz="20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847003"/>
      </p:ext>
    </p:extLst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Устройство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Объект 4" descr="Говорящая ручка &quot;ЗНАТОК&quot; II поколения (без чипа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070" y="1481138"/>
            <a:ext cx="4185860" cy="45259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6066822"/>
      </p:ext>
    </p:extLst>
  </p:cSld>
  <p:clrMapOvr>
    <a:masterClrMapping/>
  </p:clrMapOvr>
  <p:transition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3456384"/>
          </a:xfrm>
          <a:solidFill>
            <a:srgbClr val="A9DA74"/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Длина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ручки: 17 см. </a:t>
            </a:r>
            <a:endParaRPr lang="ru-RU" sz="2400" b="1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Диаметр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подставки: 6,5 см. </a:t>
            </a:r>
            <a:endParaRPr lang="ru-RU" sz="2400" b="1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Материал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ремешка: текстиль. </a:t>
            </a:r>
            <a:b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</a:br>
            <a:endParaRPr lang="ru-RU" sz="2400" b="1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Длина ремешка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: 40 см. </a:t>
            </a:r>
            <a:endParaRPr lang="ru-RU" sz="2400" b="1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Размер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упаковки: 31 см х 22,5 см х 10 см.</a:t>
            </a:r>
            <a:r>
              <a:rPr lang="ru-RU" sz="2400" b="1" dirty="0">
                <a:latin typeface="Times New Roman"/>
                <a:ea typeface="Times New Roman"/>
              </a:rPr>
              <a:t/>
            </a:r>
            <a:br>
              <a:rPr lang="ru-RU" sz="2400" b="1" dirty="0">
                <a:latin typeface="Times New Roman"/>
                <a:ea typeface="Times New Roman"/>
              </a:rPr>
            </a:br>
            <a:endParaRPr lang="ru-RU" sz="24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 fontAlgn="t">
              <a:spcAft>
                <a:spcPts val="0"/>
              </a:spcAft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Arial"/>
                <a:ea typeface="Times New Roman"/>
              </a:rPr>
              <a:t/>
            </a:r>
            <a:br>
              <a:rPr lang="ru-RU" sz="2800" dirty="0" smtClean="0">
                <a:solidFill>
                  <a:srgbClr val="FF0000"/>
                </a:solidFill>
                <a:effectLst/>
                <a:latin typeface="Arial"/>
                <a:ea typeface="Times New Roman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Arial"/>
                <a:ea typeface="Times New Roman"/>
              </a:rPr>
              <a:t>Технические характеристики.</a:t>
            </a:r>
            <a:r>
              <a:rPr lang="ru-RU" sz="2800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Calibri"/>
                <a:ea typeface="Calibri"/>
                <a:cs typeface="Times New Roman"/>
              </a:rPr>
              <a:t> </a:t>
            </a:r>
            <a:r>
              <a:rPr lang="ru-RU" sz="2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effectLst/>
                <a:latin typeface="Calibri"/>
                <a:ea typeface="Calibri"/>
                <a:cs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00113125"/>
      </p:ext>
    </p:extLst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Объект 4" descr="Лесные истории, Дмитрий Дмитриев, книги для говорящей ручки, набор из 5 книг (Знаток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340768"/>
            <a:ext cx="3096344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Уроки светофора, Григорий Чижов, книга для говорящей ручки (Знаток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096344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2879036"/>
      </p:ext>
    </p:extLst>
  </p:cSld>
  <p:clrMapOvr>
    <a:masterClrMapping/>
  </p:clrMapOvr>
  <p:transition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  <a:solidFill>
            <a:srgbClr val="A9DA74"/>
          </a:solidFill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Calibri"/>
                <a:ea typeface="Calibri"/>
                <a:cs typeface="Times New Roman"/>
              </a:rPr>
              <a:t>- 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«Говорящая азбука</a:t>
            </a:r>
            <a:r>
              <a:rPr lang="ru-RU" sz="2800" b="1" dirty="0" smtClean="0">
                <a:latin typeface="Calibri"/>
                <a:ea typeface="Calibri"/>
                <a:cs typeface="Times New Roman"/>
              </a:rPr>
              <a:t>»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«Говорящий англо-русский и русско-английский словарь»</a:t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«Библейские истории для детей». Набор из 4 книг: «Адам и Ева», «Каин и Авель», «Вавилонская башня», «Ноев ковчег</a:t>
            </a:r>
            <a:r>
              <a:rPr lang="ru-RU" sz="2800" b="1" dirty="0" smtClean="0">
                <a:latin typeface="Calibri"/>
                <a:ea typeface="Calibri"/>
                <a:cs typeface="Times New Roman"/>
              </a:rPr>
              <a:t>»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«Мы познаем мир-1». Набор из 4 книг: «Времена года», «Кто где живет?», «Идем в зоопарк!», «Такая нужная работа»</a:t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«Мы познаем мир-2». Набор из 4 книг: «Кто-кто в синем море живет?», «Знакомые фигуры», «К бабушке в деревню», «Уроки светофора»</a:t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«В помощь школе-1»</a:t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</a:t>
            </a:r>
            <a:r>
              <a:rPr lang="ru-RU" sz="2800" b="1" dirty="0" err="1">
                <a:latin typeface="Calibri"/>
                <a:ea typeface="Calibri"/>
                <a:cs typeface="Times New Roman"/>
              </a:rPr>
              <a:t>Искалки-звучалки</a:t>
            </a:r>
            <a:r>
              <a:rPr lang="ru-RU" sz="2800" b="1" dirty="0">
                <a:latin typeface="Calibri"/>
                <a:ea typeface="Calibri"/>
                <a:cs typeface="Times New Roman"/>
              </a:rPr>
              <a:t>»</a:t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«Лесные истории»</a:t>
            </a:r>
            <a:br>
              <a:rPr lang="ru-RU" sz="2800" b="1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atin typeface="Calibri"/>
                <a:ea typeface="Calibri"/>
                <a:cs typeface="Times New Roman"/>
              </a:rPr>
              <a:t>- «Музыкальная азбука»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В память говорящей ручки Знаток </a:t>
            </a:r>
            <a:r>
              <a:rPr lang="en-US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II</a:t>
            </a:r>
            <a:r>
              <a:rPr lang="ru-RU" sz="28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поколения уже записаны следующие книги:</a:t>
            </a:r>
            <a:br>
              <a:rPr lang="ru-RU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357343"/>
      </p:ext>
    </p:extLst>
  </p:cSld>
  <p:clrMapOvr>
    <a:masterClrMapping/>
  </p:clrMapOvr>
  <p:transition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877891"/>
          </a:xfrm>
          <a:solidFill>
            <a:srgbClr val="FBE2AF"/>
          </a:solidFill>
        </p:spPr>
        <p:txBody>
          <a:bodyPr>
            <a:normAutofit/>
          </a:bodyPr>
          <a:lstStyle/>
          <a:p>
            <a:pPr algn="ctr"/>
            <a:endParaRPr lang="ru-RU" sz="2400" dirty="0" smtClean="0">
              <a:latin typeface="Arial"/>
              <a:ea typeface="Times New Roman"/>
              <a:cs typeface="Times New Roman"/>
            </a:endParaRPr>
          </a:p>
          <a:p>
            <a:pPr algn="ctr"/>
            <a:r>
              <a:rPr lang="ru-RU" sz="2400" dirty="0" smtClean="0">
                <a:latin typeface="Arial"/>
                <a:ea typeface="Times New Roman"/>
                <a:cs typeface="Times New Roman"/>
              </a:rPr>
              <a:t>Необходимо </a:t>
            </a:r>
            <a:r>
              <a:rPr lang="ru-RU" sz="2400" dirty="0">
                <a:latin typeface="Arial"/>
                <a:ea typeface="Times New Roman"/>
                <a:cs typeface="Times New Roman"/>
              </a:rPr>
              <a:t>поднести Ручку к книге или плакату </a:t>
            </a:r>
            <a:r>
              <a:rPr lang="ru-RU" sz="2400" dirty="0" smtClean="0">
                <a:latin typeface="Arial"/>
                <a:ea typeface="Times New Roman"/>
                <a:cs typeface="Times New Roman"/>
              </a:rPr>
              <a:t>«Знаток» </a:t>
            </a:r>
            <a:r>
              <a:rPr lang="ru-RU" sz="2400" dirty="0">
                <a:latin typeface="Arial"/>
                <a:ea typeface="Times New Roman"/>
                <a:cs typeface="Times New Roman"/>
              </a:rPr>
              <a:t>с логотипом «Говорящая ручка» и она распознает все, что изображено на странице и воспроизведет соответствующие звуки: если это буква, то её звучание; если слово - то как оно произносится; если это картинка, то ее описание или озвучивание.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2400" dirty="0" smtClean="0">
                <a:effectLst/>
                <a:latin typeface="Arial"/>
                <a:ea typeface="Times New Roman"/>
                <a:cs typeface="Times New Roman"/>
              </a:rPr>
            </a:br>
            <a:r>
              <a:rPr lang="ru-RU" sz="2400" dirty="0"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2400" dirty="0">
                <a:effectLst/>
                <a:latin typeface="Arial"/>
                <a:ea typeface="Times New Roman"/>
                <a:cs typeface="Times New Roman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Arial"/>
                <a:ea typeface="Times New Roman"/>
                <a:cs typeface="Times New Roman"/>
              </a:rPr>
              <a:t>Использование</a:t>
            </a:r>
            <a:r>
              <a:rPr lang="ru-RU" sz="2800" dirty="0">
                <a:solidFill>
                  <a:srgbClr val="C00000"/>
                </a:solidFill>
                <a:effectLst/>
                <a:latin typeface="Arial"/>
                <a:ea typeface="Times New Roman"/>
                <a:cs typeface="Times New Roman"/>
              </a:rPr>
              <a:t>:</a:t>
            </a:r>
            <a:br>
              <a:rPr lang="ru-RU" sz="2800" dirty="0">
                <a:solidFill>
                  <a:srgbClr val="C00000"/>
                </a:solidFill>
                <a:effectLst/>
                <a:latin typeface="Arial"/>
                <a:ea typeface="Times New Roman"/>
                <a:cs typeface="Times New Roman"/>
              </a:rPr>
            </a:br>
            <a:r>
              <a:rPr lang="ru-RU" sz="2400" dirty="0">
                <a:effectLst/>
                <a:latin typeface="Arial"/>
                <a:ea typeface="Times New Roman"/>
                <a:cs typeface="Times New Roman"/>
              </a:rPr>
              <a:t/>
            </a:r>
            <a:br>
              <a:rPr lang="ru-RU" sz="2400" dirty="0">
                <a:effectLst/>
                <a:latin typeface="Arial"/>
                <a:ea typeface="Times New Roman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30146625"/>
      </p:ext>
    </p:extLst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solidFill>
            <a:srgbClr val="FBE2AF"/>
          </a:solidFill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Ею он может водить по странице, а книга будет рассказывать сказки, и давать задания.</a:t>
            </a:r>
          </a:p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Зрение ребёнка не напрягается, а мозг усиленно работает и, конечно же, развивается.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Детские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интерактивные книги позволяют слушать музыкальные композиции, отвечать на поставленные вопросы, узнавать правильные ответы, значение новых слов, решать математические задачки, выполнять задания на логическое мышление. </a:t>
            </a: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Ребёнку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дается три попытки, чтобы ответить на вопрос. Если у него не получается найти ответ, интерактивные книги для детей предлагают вернуться к решению в следующий раз. Если ребенок что-то не понял, Волшебная книга никогда не будет ругать за неправильный ответ, от неё можно услышать лишь похвалу (аплодисменты), либо подбадривающие слова.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Электронная говорящая ручка для ребёнка — настоящая волшебная палочка</a:t>
            </a:r>
          </a:p>
        </p:txBody>
      </p:sp>
    </p:spTree>
    <p:extLst>
      <p:ext uri="{BB962C8B-B14F-4D97-AF65-F5344CB8AC3E}">
        <p14:creationId xmlns:p14="http://schemas.microsoft.com/office/powerpoint/2010/main" val="3108669506"/>
      </p:ext>
    </p:extLst>
  </p:cSld>
  <p:clrMapOvr>
    <a:masterClrMapping/>
  </p:clrMapOvr>
  <p:transition>
    <p:push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24568</TotalTime>
  <Words>579</Words>
  <Application>Microsoft Office PowerPoint</Application>
  <PresentationFormat>Экран (4:3)</PresentationFormat>
  <Paragraphs>86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Презентация PowerPoint</vt:lpstr>
      <vt:lpstr>Говорящая – потому, что способна озвучить все тексты, все рисунки, всю информацию в каждой книге из серии книг для говорящей ручки «Знаток». Таких книг уже десятки, и список постоянно пополняется. Все звуковые файлы записаны профессиональными актерами, носителями языка, озвучены в профессиональной студии и созданы при непосредственном участии педагогов. </vt:lpstr>
      <vt:lpstr>Знаток – потому, что тщательно подобранная информация в каждой книге поможет ребенку стать умнее и узнать много нового и интересного в самых различных областях. </vt:lpstr>
      <vt:lpstr>Устройство</vt:lpstr>
      <vt:lpstr> Технические характеристики.   </vt:lpstr>
      <vt:lpstr>Презентация PowerPoint</vt:lpstr>
      <vt:lpstr>В память говорящей ручки Знаток II поколения уже записаны следующие книги: </vt:lpstr>
      <vt:lpstr>  Использование:  </vt:lpstr>
      <vt:lpstr>Электронная говорящая ручка для ребёнка — настоящая волшебная палочка</vt:lpstr>
      <vt:lpstr>Аудиостикеры </vt:lpstr>
      <vt:lpstr>Для чего можно использовать аудиостикеры? </vt:lpstr>
      <vt:lpstr>Презентация PowerPoint</vt:lpstr>
      <vt:lpstr>Меры предосторожности</vt:lpstr>
      <vt:lpstr>Развиваемые качества: </vt:lpstr>
      <vt:lpstr>Характеристики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ЛЕХА</cp:lastModifiedBy>
  <cp:revision>1073</cp:revision>
  <cp:lastPrinted>2015-08-11T14:07:22Z</cp:lastPrinted>
  <dcterms:created xsi:type="dcterms:W3CDTF">2014-07-20T12:20:39Z</dcterms:created>
  <dcterms:modified xsi:type="dcterms:W3CDTF">2019-01-04T20:03:15Z</dcterms:modified>
</cp:coreProperties>
</file>