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2"/>
  </p:sldMasterIdLst>
  <p:notesMasterIdLst>
    <p:notesMasterId r:id="rId16"/>
  </p:notesMasterIdLst>
  <p:sldIdLst>
    <p:sldId id="256" r:id="rId3"/>
    <p:sldId id="269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11" autoAdjust="0"/>
  </p:normalViewPr>
  <p:slideViewPr>
    <p:cSldViewPr>
      <p:cViewPr varScale="1">
        <p:scale>
          <a:sx n="76" d="100"/>
          <a:sy n="76" d="100"/>
        </p:scale>
        <p:origin x="108" y="89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8287AA-0D99-42CE-A71B-10FA9908BBF8}" type="datetimeFigureOut">
              <a:rPr lang="en-US" smtClean="0"/>
              <a:pPr/>
              <a:t>11/9/2015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C167DB-EFF0-400D-96A1-6799F871DE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17879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167DB-EFF0-400D-96A1-6799F871DE5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12658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A480D-CB17-4C49-BB2A-C7514E1C7CEA}" type="datetimeFigureOut">
              <a:rPr lang="en-US" smtClean="0"/>
              <a:pPr/>
              <a:t>11/9/2015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ctr"/>
            <a:fld id="{CEAB1635-7AB6-4A02-8F63-2344453D2D84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A480D-CB17-4C49-BB2A-C7514E1C7CEA}" type="datetimeFigureOut">
              <a:rPr lang="en-US" smtClean="0"/>
              <a:pPr/>
              <a:t>11/9/2015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B1635-7AB6-4A02-8F63-2344453D2D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A480D-CB17-4C49-BB2A-C7514E1C7CEA}" type="datetimeFigureOut">
              <a:rPr lang="en-US" smtClean="0"/>
              <a:pPr/>
              <a:t>11/9/2015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B1635-7AB6-4A02-8F63-2344453D2D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CFA480D-CB17-4C49-BB2A-C7514E1C7CEA}" type="datetimeFigureOut">
              <a:rPr lang="en-US" smtClean="0"/>
              <a:pPr/>
              <a:t>11/9/2015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pPr algn="ctr"/>
            <a:fld id="{CEAB1635-7AB6-4A02-8F63-2344453D2D84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A480D-CB17-4C49-BB2A-C7514E1C7CEA}" type="datetimeFigureOut">
              <a:rPr lang="en-US" smtClean="0"/>
              <a:pPr/>
              <a:t>11/9/2015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B1635-7AB6-4A02-8F63-2344453D2D8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 latinLnBrk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A480D-CB17-4C49-BB2A-C7514E1C7CEA}" type="datetimeFigureOut">
              <a:rPr lang="en-US" smtClean="0"/>
              <a:pPr/>
              <a:t>11/9/2015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B1635-7AB6-4A02-8F63-2344453D2D8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B1635-7AB6-4A02-8F63-2344453D2D8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A480D-CB17-4C49-BB2A-C7514E1C7CEA}" type="datetimeFigureOut">
              <a:rPr lang="en-US" smtClean="0"/>
              <a:pPr/>
              <a:t>11/9/2015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A480D-CB17-4C49-BB2A-C7514E1C7CEA}" type="datetimeFigureOut">
              <a:rPr lang="en-US" smtClean="0"/>
              <a:pPr/>
              <a:t>11/9/2015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B1635-7AB6-4A02-8F63-2344453D2D8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A480D-CB17-4C49-BB2A-C7514E1C7CEA}" type="datetimeFigureOut">
              <a:rPr lang="en-US" smtClean="0"/>
              <a:pPr/>
              <a:t>11/9/2015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B1635-7AB6-4A02-8F63-2344453D2D8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ts val="24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lt"/>
                <a:cs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CFA480D-CB17-4C49-BB2A-C7514E1C7CEA}" type="datetimeFigureOut">
              <a:rPr lang="en-US" smtClean="0"/>
              <a:pPr/>
              <a:t>11/9/2015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algn="ctr"/>
            <a:fld id="{CEAB1635-7AB6-4A02-8F63-2344453D2D84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lt"/>
                <a:cs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ts val="24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A480D-CB17-4C49-BB2A-C7514E1C7CEA}" type="datetimeFigureOut">
              <a:rPr lang="en-US" smtClean="0"/>
              <a:pPr/>
              <a:t>11/9/2015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ctr"/>
            <a:fld id="{CEAB1635-7AB6-4A02-8F63-2344453D2D84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CFA480D-CB17-4C49-BB2A-C7514E1C7CEA}" type="datetimeFigureOut">
              <a:rPr lang="en-US" smtClean="0"/>
              <a:pPr/>
              <a:t>11/9/2015</a:t>
            </a:fld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pPr algn="r"/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>
              <a:defRPr sz="1600" baseline="0">
                <a:solidFill>
                  <a:schemeClr val="tx2"/>
                </a:solidFill>
              </a:defRPr>
            </a:lvl1pPr>
          </a:lstStyle>
          <a:p>
            <a:pPr algn="ctr"/>
            <a:fld id="{CEAB1635-7AB6-4A02-8F63-2344453D2D84}" type="slidenum">
              <a:rPr lang="en-US" smtClean="0"/>
              <a:pPr algn="ctr"/>
              <a:t>‹#›</a:t>
            </a:fld>
            <a:endParaRPr lang="en-US" sz="1600" baseline="0" dirty="0">
              <a:solidFill>
                <a:schemeClr val="tx2"/>
              </a:solidFill>
            </a:endParaRPr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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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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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15520" y="3140968"/>
            <a:ext cx="8305800" cy="1981200"/>
          </a:xfrm>
        </p:spPr>
        <p:txBody>
          <a:bodyPr/>
          <a:lstStyle/>
          <a:p>
            <a:r>
              <a:rPr lang="ru-RU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Холокост. Трагедия народа и всего мира</a:t>
            </a:r>
            <a:r>
              <a:rPr lang="ru-RU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67544" y="2780928"/>
            <a:ext cx="8305800" cy="1143000"/>
          </a:xfrm>
        </p:spPr>
        <p:txBody>
          <a:bodyPr/>
          <a:lstStyle/>
          <a:p>
            <a:r>
              <a:rPr lang="ru-RU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Тема урока: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img11.nnm.ru/b/4/d/f/d/b91fc85659a05f2fc1a379bbb8f_prev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88" y="0"/>
            <a:ext cx="9113112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00779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88640"/>
            <a:ext cx="8964488" cy="6480720"/>
          </a:xfrm>
        </p:spPr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Лагеря смерти — учреждения для массового уничтожения различных групп населения.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Лагеря смерти, предназначенными для массовых убийств евреев и </a:t>
            </a:r>
            <a:r>
              <a:rPr lang="ru-RU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цыган -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u="sng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Хелмно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 </a:t>
            </a:r>
            <a:r>
              <a:rPr lang="ru-RU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Треблинка</a:t>
            </a: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Белжец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 </a:t>
            </a:r>
            <a:r>
              <a:rPr lang="ru-RU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Собибор</a:t>
            </a: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Майданек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u="sng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Освенцим</a:t>
            </a: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ru-RU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Аушвиц-Биркенау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  </a:t>
            </a:r>
            <a:endParaRPr lang="ru-RU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Польше, </a:t>
            </a:r>
            <a:r>
              <a:rPr lang="ru-RU" u="sng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Ясеновац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Хорватии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и </a:t>
            </a:r>
            <a:r>
              <a:rPr lang="ru-RU" u="sng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Малый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u="sng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u="sng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Тростенец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в </a:t>
            </a:r>
            <a:endParaRPr lang="ru-RU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u="sng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Белоруссии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ru-RU" dirty="0"/>
          </a:p>
        </p:txBody>
      </p:sp>
      <p:pic>
        <p:nvPicPr>
          <p:cNvPr id="4" name="Рисунок 3" descr="https://upload.wikimedia.org/wikipedia/commons/thumb/8/8f/WW2-Holocaust-Poland-ru.png/300px-WW2-Holocaust-Poland-ru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5398" y="1451495"/>
            <a:ext cx="5883106" cy="518457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53354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0" indent="-342900" algn="just" fontAlgn="t">
              <a:lnSpc>
                <a:spcPct val="150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 такое холокост?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t">
              <a:lnSpc>
                <a:spcPct val="150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Какие лагеря смерти существовали во время Второй мировой войны?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t">
              <a:lnSpc>
                <a:spcPct val="150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 поразило Вас сегодня на уроке?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t">
              <a:lnSpc>
                <a:spcPct val="150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Какие чувства вызвали отрывки из прочитанных статей и мемуаров? 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Вопросы:</a:t>
            </a:r>
            <a:r>
              <a:rPr lang="ru-RU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074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616624"/>
          </a:xfrm>
        </p:spPr>
        <p:txBody>
          <a:bodyPr>
            <a:normAutofit fontScale="62500" lnSpcReduction="20000"/>
          </a:bodyPr>
          <a:lstStyle/>
          <a:p>
            <a:pPr indent="450215" algn="just" fontAlgn="t">
              <a:lnSpc>
                <a:spcPct val="150000"/>
              </a:lnSpc>
              <a:spcAft>
                <a:spcPts val="0"/>
              </a:spcAft>
            </a:pPr>
            <a:r>
              <a:rPr lang="ru-RU" sz="29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Целью Холокоста был геноцид в чистом виде — истребление народа. И не просто истребление, но истребление спланированное. Холокост был единственной в истории человечества абсолютно иррациональной войной — убийством для убийства. (Берл Лазар</a:t>
            </a:r>
            <a:r>
              <a:rPr lang="ru-RU" sz="29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9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t">
              <a:lnSpc>
                <a:spcPct val="150000"/>
              </a:lnSpc>
              <a:spcAft>
                <a:spcPts val="0"/>
              </a:spcAft>
            </a:pPr>
            <a:r>
              <a:rPr lang="ru-RU" sz="29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Холокост представлял собой ужасное и непростительное преступление против еврейского народа, преступление против человечности, которое не может быть принято человечеством. (Махмуд Аббас</a:t>
            </a:r>
            <a:r>
              <a:rPr lang="ru-RU" sz="29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9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t">
              <a:lnSpc>
                <a:spcPct val="150000"/>
              </a:lnSpc>
              <a:spcAft>
                <a:spcPts val="0"/>
              </a:spcAft>
            </a:pPr>
            <a:r>
              <a:rPr lang="ru-RU" sz="29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Память о Холокосте необходима, чтобы наши дети никогда не были жертвами, палачами или равнодушными наблюдателями. (Иегуда Бауэр) </a:t>
            </a:r>
            <a:endParaRPr lang="ru-RU" sz="29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t">
              <a:lnSpc>
                <a:spcPct val="150000"/>
              </a:lnSpc>
              <a:spcAft>
                <a:spcPts val="0"/>
              </a:spcAft>
            </a:pPr>
            <a:r>
              <a:rPr lang="ru-RU" sz="29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Прежде всего, нельзя забыть, если мы хотим жить и завещать жизнь нашим потомкам, если хотим верить, что проложили дорогу в будущее. (</a:t>
            </a:r>
            <a:r>
              <a:rPr lang="ru-RU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Динур</a:t>
            </a:r>
            <a:r>
              <a:rPr lang="ru-RU" sz="29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Бен-</a:t>
            </a:r>
            <a:r>
              <a:rPr lang="ru-RU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Цион</a:t>
            </a:r>
            <a:r>
              <a:rPr lang="ru-RU" sz="29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9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t">
              <a:lnSpc>
                <a:spcPct val="150000"/>
              </a:lnSpc>
              <a:spcAft>
                <a:spcPts val="0"/>
              </a:spcAft>
            </a:pPr>
            <a:r>
              <a:rPr lang="ru-RU" sz="29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Есть только одна вещь на свете, которая может быть хуже Освенцима — то, что мир забудет, что было такое место. (Генри </a:t>
            </a:r>
            <a:r>
              <a:rPr lang="ru-RU" sz="29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Аппель</a:t>
            </a:r>
            <a:r>
              <a:rPr lang="ru-RU" sz="29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узник Освенцима)</a:t>
            </a:r>
            <a:endParaRPr lang="ru-RU" sz="29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Темы для исторического эссе:</a:t>
            </a:r>
            <a:r>
              <a:rPr lang="ru-RU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73825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US" sz="3200" dirty="0" smtClean="0"/>
          </a:p>
          <a:p>
            <a:pPr marL="0" indent="0" algn="ctr">
              <a:buNone/>
            </a:pPr>
            <a:r>
              <a:rPr lang="ru-RU" sz="3200" dirty="0" smtClean="0"/>
              <a:t>«Память о Холокосте необходима, чтобы наши дети никогда не были жертвами, палачами или равнодушными наблюдателями»</a:t>
            </a:r>
          </a:p>
          <a:p>
            <a:pPr marL="0" indent="0" algn="r">
              <a:buNone/>
            </a:pPr>
            <a:endParaRPr lang="en-US" sz="3200" dirty="0" smtClean="0"/>
          </a:p>
          <a:p>
            <a:pPr marL="0" indent="0" algn="r">
              <a:buNone/>
            </a:pPr>
            <a:r>
              <a:rPr lang="ru-RU" sz="3200" dirty="0" smtClean="0"/>
              <a:t>И. Бауэр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Холокост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0846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07360"/>
          </a:xfrm>
        </p:spPr>
        <p:txBody>
          <a:bodyPr>
            <a:normAutofit lnSpcReduction="10000"/>
          </a:bodyPr>
          <a:lstStyle/>
          <a:p>
            <a:pPr indent="0" algn="ctr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4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Вопросы к стихотворению:</a:t>
            </a:r>
            <a:endParaRPr lang="ru-RU" sz="4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Как вы думаете, о чем пойдет речь сегодня на уроке? 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О чем говорится в этом стихотворении? 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Какие чувства вызывают у вас эти строки? 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Какие слова этого стихотворения оказывают такое эмоциональное воздействие? 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 Какую информацию можно получить из этого стихотворения? 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8347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selfway.org/uploads/posts/2013-11/1384593826_auschwitz-birkenau.gif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74964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Понятие "холокост" в узком и широком смысле.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Жертвы холокоста.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Лагеря смерти.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 это было? Факты из жизни узников. 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План урока.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4063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err="1"/>
              <a:t>Холоко́ст</a:t>
            </a:r>
            <a:r>
              <a:rPr lang="ru-RU" dirty="0"/>
              <a:t> происходит от др.-греч. — "всесожжение"</a:t>
            </a:r>
          </a:p>
          <a:p>
            <a:pPr marL="0" indent="0">
              <a:buNone/>
            </a:pPr>
            <a:r>
              <a:rPr lang="ru-RU" dirty="0"/>
              <a:t>•	в узком смысле — преследование и массовое уничтожение евреев во время Второй мировой войны.</a:t>
            </a:r>
          </a:p>
          <a:p>
            <a:pPr marL="0" indent="0">
              <a:buNone/>
            </a:pPr>
            <a:r>
              <a:rPr lang="ru-RU" dirty="0"/>
              <a:t>•	в широком смысле — преследование и массовое уничтожение нацистами представителей различных этнических и социальных групп в период существования нацистской Германии. 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Определение понятия: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6459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145360"/>
          </a:xfrm>
        </p:spPr>
        <p:txBody>
          <a:bodyPr>
            <a:normAutofit fontScale="62500" lnSpcReduction="20000"/>
          </a:bodyPr>
          <a:lstStyle/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Преднамеренная попытка полного истребления целой нации, приведшая к уничтожению 60 % евреев Европы и около трети еврейского населения мира;</a:t>
            </a:r>
            <a:endParaRPr lang="ru-RU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Уничтожение от четверти до трети цыганского народа;</a:t>
            </a:r>
            <a:endParaRPr lang="ru-RU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Уничтожение до 10 % поляков; </a:t>
            </a:r>
            <a:endParaRPr lang="ru-RU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Уничтожение около 3 миллионов советских военнопленных;</a:t>
            </a:r>
            <a:endParaRPr lang="ru-RU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Тотальное истребление душевнобольных и нетрудоспособных;</a:t>
            </a:r>
            <a:endParaRPr lang="ru-RU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Разработка систем и способов массового уничтожения людей при постоянном их совершенствовании Жестокие и часто приводящие к смерти антигуманные медицинские эксперименты нацистов над жертвами Холокоста.</a:t>
            </a:r>
            <a:endParaRPr lang="ru-RU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Отличительные черты холокоста:</a:t>
            </a:r>
            <a:r>
              <a:rPr lang="ru-RU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6893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9128"/>
            <a:ext cx="8229600" cy="4572000"/>
          </a:xfrm>
        </p:spPr>
        <p:txBody>
          <a:bodyPr>
            <a:normAutofit/>
          </a:bodyPr>
          <a:lstStyle/>
          <a:p>
            <a:pPr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Лагеря и гетто:</a:t>
            </a:r>
          </a:p>
          <a:p>
            <a:pPr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Послевоенные данные - 7 000 лагерей и гетто. </a:t>
            </a:r>
          </a:p>
          <a:p>
            <a:pPr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2000-е годы - 20 000 лагерей и гетто. </a:t>
            </a:r>
          </a:p>
          <a:p>
            <a:pPr>
              <a:spcBef>
                <a:spcPts val="0"/>
              </a:spcBef>
            </a:pPr>
            <a: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Последние данные - 42 500 подобных учреждений.</a:t>
            </a:r>
            <a:endParaRPr lang="ru-RU" sz="1800" dirty="0"/>
          </a:p>
        </p:txBody>
      </p:sp>
      <p:pic>
        <p:nvPicPr>
          <p:cNvPr id="4" name="Рисунок 3" descr="http://images.myshared.ru/631051/slide_13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84784"/>
            <a:ext cx="8244408" cy="53991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01159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Погибло до 3 миллионов</a:t>
            </a:r>
            <a:r>
              <a:rPr lang="ru-RU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польских</a:t>
            </a:r>
            <a:r>
              <a:rPr lang="ru-RU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евреев, 1,2 миллиона советских евреев, из них 140 тысяч евреев</a:t>
            </a:r>
            <a:r>
              <a:rPr lang="ru-RU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Литвы</a:t>
            </a:r>
            <a:r>
              <a:rPr lang="ru-RU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 70 тысяч евреев</a:t>
            </a:r>
            <a:r>
              <a:rPr lang="ru-RU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Латвии; 560 тысяч евреев</a:t>
            </a:r>
            <a:r>
              <a:rPr lang="ru-RU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Венгрии, 280 тысяч —</a:t>
            </a:r>
            <a:r>
              <a:rPr lang="ru-RU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Румынии, 140 тысяч —</a:t>
            </a:r>
            <a:r>
              <a:rPr lang="ru-RU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Германии, 100 тысяч —</a:t>
            </a:r>
            <a:r>
              <a:rPr lang="ru-RU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Голландии, 80 тысяч евреев</a:t>
            </a:r>
            <a:r>
              <a:rPr lang="ru-RU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Франции, 80 тысяч —</a:t>
            </a:r>
            <a:r>
              <a:rPr lang="ru-RU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Чехии, 70 тысяч —</a:t>
            </a:r>
            <a:r>
              <a:rPr lang="ru-RU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Словакии, 65 тысяч —</a:t>
            </a:r>
            <a:r>
              <a:rPr lang="ru-RU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Греции, 60 тысяч —</a:t>
            </a:r>
            <a:r>
              <a:rPr lang="ru-RU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Югославии. В</a:t>
            </a:r>
            <a:r>
              <a:rPr lang="ru-RU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Белоруссии</a:t>
            </a:r>
            <a:r>
              <a:rPr lang="ru-RU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было уничтожено более 800 тысяч евреев.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Жертвы холокоста - 6 миллионов </a:t>
            </a:r>
            <a:r>
              <a:rPr lang="ru-RU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евреев</a:t>
            </a:r>
            <a:r>
              <a:rPr lang="ru-RU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Европы.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2894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tint val="100000"/>
                <a:shade val="42000"/>
                <a:hueMod val="100000"/>
                <a:satMod val="100000"/>
              </a:schemeClr>
              <a:schemeClr val="phClr">
                <a:tint val="4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C8A5A021-7D04-4D90-BAE3-2DCE107EA0C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о дне Земли</Template>
  <TotalTime>0</TotalTime>
  <Words>378</Words>
  <Application>Microsoft Office PowerPoint</Application>
  <PresentationFormat>Экран (4:3)</PresentationFormat>
  <Paragraphs>58</Paragraphs>
  <Slides>13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Calibri</vt:lpstr>
      <vt:lpstr>Constantia</vt:lpstr>
      <vt:lpstr>Symbol</vt:lpstr>
      <vt:lpstr>Times New Roman</vt:lpstr>
      <vt:lpstr>Wingdings 2</vt:lpstr>
      <vt:lpstr>Бумажная</vt:lpstr>
      <vt:lpstr>Холокост. Трагедия народа и всего мира.</vt:lpstr>
      <vt:lpstr>Холокост</vt:lpstr>
      <vt:lpstr>Презентация PowerPoint</vt:lpstr>
      <vt:lpstr>Презентация PowerPoint</vt:lpstr>
      <vt:lpstr>План урока.</vt:lpstr>
      <vt:lpstr>Определение понятия:</vt:lpstr>
      <vt:lpstr>Отличительные черты холокоста: </vt:lpstr>
      <vt:lpstr>Презентация PowerPoint</vt:lpstr>
      <vt:lpstr>Жертвы холокоста - 6 миллионов евреев Европы.</vt:lpstr>
      <vt:lpstr>Презентация PowerPoint</vt:lpstr>
      <vt:lpstr>Презентация PowerPoint</vt:lpstr>
      <vt:lpstr>Вопросы: </vt:lpstr>
      <vt:lpstr>Темы для исторического эссе: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2015-11-09T14:11:36Z</dcterms:created>
  <dcterms:modified xsi:type="dcterms:W3CDTF">2015-11-09T14:32:39Z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TC102513359990</vt:lpwstr>
  </property>
</Properties>
</file>