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2"/>
  </p:notesMasterIdLst>
  <p:sldIdLst>
    <p:sldId id="292" r:id="rId3"/>
    <p:sldId id="313" r:id="rId4"/>
    <p:sldId id="325" r:id="rId5"/>
    <p:sldId id="324" r:id="rId6"/>
    <p:sldId id="318" r:id="rId7"/>
    <p:sldId id="320" r:id="rId8"/>
    <p:sldId id="304" r:id="rId9"/>
    <p:sldId id="308" r:id="rId10"/>
    <p:sldId id="282" r:id="rId11"/>
    <p:sldId id="289" r:id="rId12"/>
    <p:sldId id="306" r:id="rId13"/>
    <p:sldId id="307" r:id="rId14"/>
    <p:sldId id="274" r:id="rId15"/>
    <p:sldId id="316" r:id="rId16"/>
    <p:sldId id="305" r:id="rId17"/>
    <p:sldId id="268" r:id="rId18"/>
    <p:sldId id="294" r:id="rId19"/>
    <p:sldId id="279" r:id="rId20"/>
    <p:sldId id="295" r:id="rId21"/>
    <p:sldId id="322" r:id="rId22"/>
    <p:sldId id="296" r:id="rId23"/>
    <p:sldId id="299" r:id="rId24"/>
    <p:sldId id="300" r:id="rId25"/>
    <p:sldId id="270" r:id="rId26"/>
    <p:sldId id="301" r:id="rId27"/>
    <p:sldId id="326" r:id="rId28"/>
    <p:sldId id="271" r:id="rId29"/>
    <p:sldId id="303" r:id="rId30"/>
    <p:sldId id="327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D307"/>
    <a:srgbClr val="E86F2C"/>
    <a:srgbClr val="572709"/>
    <a:srgbClr val="4F4C11"/>
    <a:srgbClr val="FF9900"/>
    <a:srgbClr val="7E36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3002" autoAdjust="0"/>
  </p:normalViewPr>
  <p:slideViewPr>
    <p:cSldViewPr>
      <p:cViewPr varScale="1">
        <p:scale>
          <a:sx n="61" d="100"/>
          <a:sy n="61" d="100"/>
        </p:scale>
        <p:origin x="101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AD9D620-D0F5-457B-A339-B1780CDD407D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39E312A-6D51-43AD-A73F-849A0755FB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1002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6CB92C-D40A-4EA9-94C8-46CA7064349B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3184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01FB260-E955-4235-846B-8A1B19EBE8F5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498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923319-CE1C-417C-A34D-E629FC9F1A7E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751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1003D-397B-462B-A176-E34755BE07D2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796A1-D5CF-40C1-B719-4ECCD6A994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857EB-9108-4DFB-A66E-C9250F73E849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8BA13-8618-4D0C-8F4A-7CE6C74545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8650D-C3FD-410B-8287-18A57730A02B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61999-5BC2-4DC1-8F67-8C160E294C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5FDB3-52EA-4D05-8DAB-3EC8F12450C6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3E699-9369-4D78-AFB2-72B4267CF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21258-D69C-4CBA-AB9E-5DD1EE856ED2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B9066-8B2F-452C-9B1C-C0E430BC97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8F5D9-6D66-44FF-8E4A-E7B1B9716917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E64F1-5E27-4AB1-93CA-32FC5A0A48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EC1D3-40E1-4F9D-B510-3D0E2B657D31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0F32D-C2D1-4AD8-A50C-19424C934C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C2F5E-FC71-4517-8B4C-AC0C7314282C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CBAE3-47C4-4458-BA38-D3AE4E1E45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9FB2F-CE53-4B90-B41C-5066390BBF65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027AF-E1FA-41A7-A778-91F5EBAE56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18FD1-66B0-4ED8-B45F-C9486854B19F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4A7BE-DBD7-4A97-88D3-7F9A5460BC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F3970-7C3A-4D09-BF73-0D7A16984D77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D8F34-BA22-48E6-B4AB-856D88F104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9EB9F-CA46-4C91-9C26-13F0CFE9C5C0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BA6BE-3CF2-4A81-8A2D-B3AABAD895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087A7-E11B-44B4-A5A0-CE3A7DDE75EE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8FC00-F198-4856-9648-BFBBF806F1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2258A-30DC-492F-8980-4536F39A87FF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F309E-55B5-4D99-94F0-94D2DC5818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710F4-F8C7-4583-A585-1ABE759ED4BC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5CF2D-914F-4AB2-A9F8-65C2C68605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0E0F5-8089-49DF-AF48-530F0E7A4ECF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E2A4A-B561-45EB-B94C-4525CB423D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76500-89C7-4153-9C40-3232E13C75E9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0116F-0BBE-4257-9A52-F1412D1117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34FD7-16F0-4188-A818-54FDCDC0C660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27DBE-113F-4BF3-BCBE-BFABBC3D87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2C53D-CE27-43C0-9DD0-8BED61CA487F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D2024-0847-48EB-B310-53C660BB47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D0197-B05C-4C69-BD28-65F795FABB62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E6A10-F9A9-43CF-B360-F24E55F970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EF5FA-644B-4CB2-B42F-C9BFDB230051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502B7-03B1-47FC-B58B-4E5C40A85C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2125D-4280-41D2-A768-88897A3E7270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E7CE6-AE13-42D9-9E15-4F2AD49714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319ED53-9699-4A20-8791-A793BF92666F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F1E271F-1ABF-486B-9D73-E7085907C0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5640639A-F1AC-457D-986E-01D7CE5CE2E6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F273E13E-FAC6-4191-B14B-92DBDEDBF8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10" Type="http://schemas.openxmlformats.org/officeDocument/2006/relationships/image" Target="../media/image38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13" Type="http://schemas.openxmlformats.org/officeDocument/2006/relationships/image" Target="../media/image49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12" Type="http://schemas.openxmlformats.org/officeDocument/2006/relationships/image" Target="../media/image4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11" Type="http://schemas.openxmlformats.org/officeDocument/2006/relationships/image" Target="../media/image47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Relationship Id="rId14" Type="http://schemas.openxmlformats.org/officeDocument/2006/relationships/image" Target="../media/image50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wmf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wmf"/><Relationship Id="rId5" Type="http://schemas.openxmlformats.org/officeDocument/2006/relationships/image" Target="../media/image54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iplayer.fm/q/%D0%B4%D1%83%D1%88%D0%B5%D0%B2%D0%BD%D0%B0%D1%8F/" TargetMode="External"/><Relationship Id="rId3" Type="http://schemas.openxmlformats.org/officeDocument/2006/relationships/hyperlink" Target="http://pritchi.ru/id_2856" TargetMode="External"/><Relationship Id="rId7" Type="http://schemas.openxmlformats.org/officeDocument/2006/relationships/hyperlink" Target="http://briefly.ru/_/povest_o_petre_i_fevronii_muromskih/" TargetMode="External"/><Relationship Id="rId2" Type="http://schemas.openxmlformats.org/officeDocument/2006/relationships/hyperlink" Target="http://yandex.ru/images/search?text=&#1082;&#1072;&#1088;&#1090;&#1080;&#1085;&#1082;&#1080;%20&#1091;&#1076;&#1086;&#1076;&#1099;&amp;img_ur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krasivye-stihi.3dn.ru/load/o_seme/krasivye_stikhi_o_seme/51-1-0-117" TargetMode="External"/><Relationship Id="rId5" Type="http://schemas.openxmlformats.org/officeDocument/2006/relationships/hyperlink" Target="http://vseposlovici.ru/2010/12/20/poslovicy-o-seme/" TargetMode="External"/><Relationship Id="rId4" Type="http://schemas.openxmlformats.org/officeDocument/2006/relationships/hyperlink" Target="http://ped-kopilka.ru/poslovicy-i-pogovorki/poslovicy-i-pogovorki-o-seme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4" descr="C:\Documents and Settings\User\Рабочий стол\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TextBox 4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39888" y="2419350"/>
            <a:ext cx="6224587" cy="164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Прямоугольник 3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84238" y="549275"/>
            <a:ext cx="7296150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3" descr="C:\Documents and Settings\User\Рабочий стол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34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TextBox 1"/>
          <p:cNvSpPr txBox="1">
            <a:spLocks noChangeArrowheads="1"/>
          </p:cNvSpPr>
          <p:nvPr/>
        </p:nvSpPr>
        <p:spPr bwMode="auto">
          <a:xfrm>
            <a:off x="0" y="0"/>
            <a:ext cx="9144000" cy="196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altLang="ru-RU" sz="2800" b="1">
                <a:solidFill>
                  <a:srgbClr val="C00000"/>
                </a:solidFill>
                <a:latin typeface="Comic Sans MS" pitchFamily="66" charset="0"/>
              </a:rPr>
              <a:t>Семья </a:t>
            </a:r>
            <a:r>
              <a:rPr lang="ru-RU" altLang="ru-RU" sz="2800">
                <a:solidFill>
                  <a:srgbClr val="C00000"/>
                </a:solidFill>
                <a:latin typeface="Comic Sans MS" pitchFamily="66" charset="0"/>
              </a:rPr>
              <a:t>- </a:t>
            </a:r>
            <a:r>
              <a:rPr lang="ru-RU" altLang="ru-RU" sz="2800" b="1">
                <a:solidFill>
                  <a:srgbClr val="00B050"/>
                </a:solidFill>
                <a:latin typeface="Comic Sans MS" pitchFamily="66" charset="0"/>
              </a:rPr>
              <a:t>совокупность близких родственников, живущих вместе.</a:t>
            </a:r>
          </a:p>
          <a:p>
            <a:pPr algn="ctr">
              <a:lnSpc>
                <a:spcPct val="150000"/>
              </a:lnSpc>
            </a:pPr>
            <a:r>
              <a:rPr lang="ru-RU" altLang="ru-RU" sz="2800" b="1">
                <a:solidFill>
                  <a:srgbClr val="00B050"/>
                </a:solidFill>
                <a:latin typeface="Comic Sans MS" pitchFamily="66" charset="0"/>
              </a:rPr>
              <a:t>                                           В.И.Даль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6" descr="C:\Documents and Settings\User\Рабочий стол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TextBox 7"/>
          <p:cNvSpPr txBox="1">
            <a:spLocks noChangeArrowheads="1"/>
          </p:cNvSpPr>
          <p:nvPr/>
        </p:nvSpPr>
        <p:spPr bwMode="auto">
          <a:xfrm>
            <a:off x="179388" y="188913"/>
            <a:ext cx="875347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 b="1">
                <a:solidFill>
                  <a:srgbClr val="C00000"/>
                </a:solidFill>
                <a:latin typeface="Comic Sans MS" pitchFamily="66" charset="0"/>
              </a:rPr>
              <a:t>Семья </a:t>
            </a:r>
            <a:r>
              <a:rPr lang="ru-RU" altLang="ru-RU" sz="3200">
                <a:solidFill>
                  <a:srgbClr val="C00000"/>
                </a:solidFill>
                <a:latin typeface="Comic Sans MS" pitchFamily="66" charset="0"/>
              </a:rPr>
              <a:t>- </a:t>
            </a:r>
            <a:r>
              <a:rPr lang="ru-RU" altLang="ru-RU" sz="3200" b="1">
                <a:solidFill>
                  <a:srgbClr val="0070C0"/>
                </a:solidFill>
                <a:latin typeface="Comic Sans MS" pitchFamily="66" charset="0"/>
              </a:rPr>
              <a:t>это основанная на браке или кровном родстве малая группа людей, связанных общностью быта, взаимной помощью.     </a:t>
            </a:r>
          </a:p>
          <a:p>
            <a:pPr algn="ctr"/>
            <a:r>
              <a:rPr lang="ru-RU" altLang="ru-RU" sz="3200" b="1">
                <a:solidFill>
                  <a:srgbClr val="0070C0"/>
                </a:solidFill>
                <a:latin typeface="Comic Sans MS" pitchFamily="66" charset="0"/>
              </a:rPr>
              <a:t>                                      БЭС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3" descr="C:\Documents and Settings\User\Рабочий стол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TextBox 3"/>
          <p:cNvSpPr txBox="1">
            <a:spLocks noChangeArrowheads="1"/>
          </p:cNvSpPr>
          <p:nvPr/>
        </p:nvSpPr>
        <p:spPr bwMode="auto">
          <a:xfrm>
            <a:off x="250825" y="0"/>
            <a:ext cx="8713788" cy="148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altLang="ru-RU" sz="3200" b="1">
                <a:solidFill>
                  <a:srgbClr val="FF0000"/>
                </a:solidFill>
                <a:latin typeface="Comic Sans MS" pitchFamily="66" charset="0"/>
              </a:rPr>
              <a:t>Семья -</a:t>
            </a:r>
            <a:r>
              <a:rPr lang="ru-RU" altLang="ru-RU" sz="320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ru-RU" altLang="ru-RU" sz="3200" b="1">
                <a:solidFill>
                  <a:srgbClr val="00B050"/>
                </a:solidFill>
                <a:latin typeface="Comic Sans MS" pitchFamily="66" charset="0"/>
              </a:rPr>
              <a:t>это маленький ковчег, призванный ограждать детей от беды.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2411413" y="1052513"/>
            <a:ext cx="5832475" cy="1470025"/>
          </a:xfrm>
        </p:spPr>
        <p:txBody>
          <a:bodyPr/>
          <a:lstStyle/>
          <a:p>
            <a:pPr algn="r" eaLnBrk="1" hangingPunct="1">
              <a:lnSpc>
                <a:spcPct val="150000"/>
              </a:lnSpc>
              <a:defRPr/>
            </a:pPr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  <a:cs typeface="Times New Roman" pitchFamily="18" charset="0"/>
              </a:rPr>
              <a:t/>
            </a:r>
            <a:b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  <a:cs typeface="Times New Roman" pitchFamily="18" charset="0"/>
              </a:rPr>
            </a:br>
            <a:r>
              <a:rPr lang="ru-RU" sz="4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  <a:cs typeface="Times New Roman" pitchFamily="18" charset="0"/>
              </a:rPr>
              <a:t/>
            </a:r>
            <a:br>
              <a:rPr lang="ru-RU" sz="4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  <a:cs typeface="Times New Roman" pitchFamily="18" charset="0"/>
              </a:rPr>
            </a:br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Times New Roman" pitchFamily="18" charset="0"/>
              </a:rPr>
              <a:t>Семья </a:t>
            </a:r>
            <a:r>
              <a:rPr lang="ru-RU" sz="4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Times New Roman" pitchFamily="18" charset="0"/>
              </a:rPr>
              <a:t>без детей, что </a:t>
            </a:r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Times New Roman" pitchFamily="18" charset="0"/>
              </a:rPr>
              <a:t>          цветок </a:t>
            </a:r>
            <a:r>
              <a:rPr lang="ru-RU" sz="4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Times New Roman" pitchFamily="18" charset="0"/>
              </a:rPr>
              <a:t>без запаха</a:t>
            </a:r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Times New Roman" pitchFamily="18" charset="0"/>
              </a:rPr>
              <a:t>.   </a:t>
            </a:r>
            <a:r>
              <a:rPr lang="ru-RU" altLang="ru-RU" dirty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altLang="ru-RU" dirty="0">
                <a:solidFill>
                  <a:srgbClr val="C00000"/>
                </a:solidFill>
                <a:latin typeface="Comic Sans MS" pitchFamily="66" charset="0"/>
              </a:rPr>
            </a:br>
            <a:endParaRPr lang="ru-RU" alt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 descr="C:\Documents and Settings\User\Рабочий стол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36613"/>
            <a:ext cx="9144000" cy="602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TextBox 2"/>
          <p:cNvSpPr txBox="1">
            <a:spLocks noChangeArrowheads="1"/>
          </p:cNvSpPr>
          <p:nvPr/>
        </p:nvSpPr>
        <p:spPr bwMode="auto">
          <a:xfrm>
            <a:off x="179388" y="0"/>
            <a:ext cx="89646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C00000"/>
                </a:solidFill>
              </a:rPr>
              <a:t>Как появилось слово </a:t>
            </a:r>
            <a:r>
              <a:rPr lang="ru-RU" sz="6000" b="1">
                <a:solidFill>
                  <a:srgbClr val="C00000"/>
                </a:solidFill>
              </a:rPr>
              <a:t>семья?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 descr="C:\Documents and Settings\User\Рабочий стол\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TextBox 2"/>
          <p:cNvSpPr txBox="1">
            <a:spLocks noChangeArrowheads="1"/>
          </p:cNvSpPr>
          <p:nvPr/>
        </p:nvSpPr>
        <p:spPr bwMode="auto">
          <a:xfrm>
            <a:off x="1908175" y="0"/>
            <a:ext cx="44402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5400" b="1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932363" y="620713"/>
            <a:ext cx="324008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solidFill>
                  <a:srgbClr val="FF0000"/>
                </a:solidFill>
              </a:rPr>
              <a:t>7</a:t>
            </a:r>
            <a:r>
              <a:rPr lang="ru-RU" sz="2400" b="1">
                <a:solidFill>
                  <a:srgbClr val="FF0000"/>
                </a:solidFill>
              </a:rPr>
              <a:t>и</a:t>
            </a:r>
            <a:r>
              <a:rPr lang="ru-RU" sz="6600" b="1">
                <a:solidFill>
                  <a:srgbClr val="FF0000"/>
                </a:solidFill>
              </a:rPr>
              <a:t> Я</a:t>
            </a:r>
          </a:p>
        </p:txBody>
      </p:sp>
      <p:sp>
        <p:nvSpPr>
          <p:cNvPr id="43012" name="TextBox 4"/>
          <p:cNvSpPr txBox="1">
            <a:spLocks noChangeArrowheads="1"/>
          </p:cNvSpPr>
          <p:nvPr/>
        </p:nvSpPr>
        <p:spPr bwMode="auto">
          <a:xfrm>
            <a:off x="4211638" y="5157788"/>
            <a:ext cx="3816350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800" b="1">
                <a:solidFill>
                  <a:srgbClr val="FF0000"/>
                </a:solidFill>
              </a:rPr>
              <a:t>    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6443663" y="1196975"/>
            <a:ext cx="22320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solidFill>
                  <a:srgbClr val="FF0000"/>
                </a:solidFill>
              </a:rPr>
              <a:t>семя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36613"/>
            <a:ext cx="9144000" cy="602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0"/>
            <a:ext cx="896448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n-lt"/>
              </a:rPr>
              <a:t>Семья Николая </a:t>
            </a: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n-lt"/>
              </a:rPr>
              <a:t>II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214313" y="0"/>
            <a:ext cx="871537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4800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4800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sz="4800" b="1">
                <a:solidFill>
                  <a:srgbClr val="C0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Чти отца твоего и матерь твою, да благо ти будет, и да долголетен будеши на земли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214313" y="0"/>
            <a:ext cx="8715375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200">
              <a:solidFill>
                <a:srgbClr val="444444"/>
              </a:solidFill>
              <a:latin typeface="Arial" charset="0"/>
              <a:cs typeface="Times New Roman" pitchFamily="18" charset="0"/>
            </a:endParaRPr>
          </a:p>
          <a:p>
            <a:endParaRPr lang="ru-RU" sz="1200">
              <a:solidFill>
                <a:srgbClr val="444444"/>
              </a:solidFill>
              <a:latin typeface="Arial" charset="0"/>
              <a:cs typeface="Times New Roman" pitchFamily="18" charset="0"/>
            </a:endParaRPr>
          </a:p>
          <a:p>
            <a:endParaRPr lang="ru-RU" sz="1200">
              <a:solidFill>
                <a:srgbClr val="444444"/>
              </a:solidFill>
              <a:latin typeface="Arial" charset="0"/>
              <a:cs typeface="Times New Roman" pitchFamily="18" charset="0"/>
            </a:endParaRPr>
          </a:p>
          <a:p>
            <a:endParaRPr lang="ru-RU" sz="1200">
              <a:solidFill>
                <a:srgbClr val="444444"/>
              </a:solidFill>
              <a:latin typeface="Arial" charset="0"/>
              <a:cs typeface="Times New Roman" pitchFamily="18" charset="0"/>
            </a:endParaRPr>
          </a:p>
          <a:p>
            <a:endParaRPr lang="ru-RU" sz="1200">
              <a:solidFill>
                <a:srgbClr val="444444"/>
              </a:solidFill>
              <a:latin typeface="Arial" charset="0"/>
              <a:cs typeface="Times New Roman" pitchFamily="18" charset="0"/>
            </a:endParaRPr>
          </a:p>
          <a:p>
            <a:endParaRPr lang="ru-RU" sz="1200">
              <a:solidFill>
                <a:srgbClr val="444444"/>
              </a:solidFill>
              <a:latin typeface="Arial" charset="0"/>
              <a:cs typeface="Times New Roman" pitchFamily="18" charset="0"/>
            </a:endParaRPr>
          </a:p>
          <a:p>
            <a:pPr algn="ctr"/>
            <a:r>
              <a:rPr lang="ru-RU" sz="1200">
                <a:solidFill>
                  <a:srgbClr val="444444"/>
                </a:solidFill>
                <a:latin typeface="Arial" charset="0"/>
                <a:cs typeface="Times New Roman" pitchFamily="18" charset="0"/>
              </a:rPr>
              <a:t> </a:t>
            </a:r>
          </a:p>
          <a:p>
            <a:pPr algn="ctr"/>
            <a:endParaRPr lang="ru-RU" sz="1200">
              <a:solidFill>
                <a:srgbClr val="444444"/>
              </a:solidFill>
              <a:latin typeface="Arial" charset="0"/>
              <a:cs typeface="Times New Roman" pitchFamily="18" charset="0"/>
            </a:endParaRPr>
          </a:p>
          <a:p>
            <a:pPr algn="ctr"/>
            <a:endParaRPr lang="ru-RU" sz="1200" b="1">
              <a:solidFill>
                <a:srgbClr val="444444"/>
              </a:solidFill>
              <a:latin typeface="Arial" charset="0"/>
              <a:cs typeface="Times New Roman" pitchFamily="18" charset="0"/>
            </a:endParaRPr>
          </a:p>
          <a:p>
            <a:pPr algn="ctr"/>
            <a:r>
              <a:rPr lang="ru-RU" sz="4800" b="1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«Семья – это маленькое государство, и держится оно на любви».</a:t>
            </a:r>
          </a:p>
          <a:p>
            <a:pPr algn="ctr"/>
            <a:r>
              <a:rPr lang="ru-RU" sz="4800" b="1">
                <a:solidFill>
                  <a:srgbClr val="C00000"/>
                </a:solidFill>
                <a:latin typeface="Comic Sans MS" pitchFamily="66" charset="0"/>
              </a:rPr>
              <a:t>                    Конфуций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3" descr="C:\Documents and Settings\User\Рабочий стол\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0" name="TextBox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4013" y="-317500"/>
            <a:ext cx="7935912" cy="18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57188" y="1428750"/>
            <a:ext cx="8286750" cy="5632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0070C0"/>
                </a:solidFill>
                <a:latin typeface="+mn-lt"/>
                <a:cs typeface="Times New Roman" pitchFamily="18" charset="0"/>
              </a:rPr>
              <a:t>Что такое венчание?</a:t>
            </a:r>
          </a:p>
          <a:p>
            <a:pPr>
              <a:defRPr/>
            </a:pPr>
            <a:endParaRPr lang="ru-RU" sz="3600" b="1" dirty="0">
              <a:solidFill>
                <a:srgbClr val="0070C0"/>
              </a:solidFill>
              <a:latin typeface="+mn-lt"/>
              <a:cs typeface="Times New Roman" pitchFamily="18" charset="0"/>
            </a:endParaRPr>
          </a:p>
          <a:p>
            <a:pPr>
              <a:defRPr/>
            </a:pPr>
            <a:r>
              <a:rPr lang="ru-RU" sz="3600" b="1" dirty="0">
                <a:solidFill>
                  <a:srgbClr val="0070C0"/>
                </a:solidFill>
                <a:latin typeface="+mn-lt"/>
                <a:cs typeface="Times New Roman" pitchFamily="18" charset="0"/>
              </a:rPr>
              <a:t>Почему заключение брака в церкви называется «венчание»?</a:t>
            </a:r>
          </a:p>
          <a:p>
            <a:pPr>
              <a:defRPr/>
            </a:pPr>
            <a:endParaRPr lang="ru-RU" sz="3600" b="1" dirty="0">
              <a:solidFill>
                <a:srgbClr val="0070C0"/>
              </a:solidFill>
              <a:latin typeface="+mn-lt"/>
              <a:cs typeface="Times New Roman" pitchFamily="18" charset="0"/>
            </a:endParaRPr>
          </a:p>
          <a:p>
            <a:pPr>
              <a:defRPr/>
            </a:pPr>
            <a:r>
              <a:rPr lang="ru-RU" sz="3600" b="1" dirty="0">
                <a:solidFill>
                  <a:srgbClr val="0070C0"/>
                </a:solidFill>
                <a:latin typeface="+mn-lt"/>
                <a:cs typeface="Times New Roman" pitchFamily="18" charset="0"/>
              </a:rPr>
              <a:t>Что означает венец над молодоженами?</a:t>
            </a:r>
          </a:p>
          <a:p>
            <a:pPr>
              <a:defRPr/>
            </a:pPr>
            <a:endParaRPr lang="ru-RU" sz="3600" b="1" dirty="0">
              <a:solidFill>
                <a:srgbClr val="0070C0"/>
              </a:solidFill>
              <a:latin typeface="+mn-lt"/>
              <a:cs typeface="Times New Roman" pitchFamily="18" charset="0"/>
            </a:endParaRPr>
          </a:p>
          <a:p>
            <a:pPr>
              <a:defRPr/>
            </a:pPr>
            <a:r>
              <a:rPr lang="ru-RU" sz="3600" b="1" dirty="0">
                <a:solidFill>
                  <a:srgbClr val="0070C0"/>
                </a:solidFill>
                <a:latin typeface="+mn-lt"/>
                <a:cs typeface="Times New Roman" pitchFamily="18" charset="0"/>
              </a:rPr>
              <a:t>Почему венец имеет форму кольца?</a:t>
            </a:r>
          </a:p>
          <a:p>
            <a:pPr>
              <a:defRPr/>
            </a:pPr>
            <a:endParaRPr lang="ru-RU" sz="3600" b="1" dirty="0">
              <a:latin typeface="+mn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C:\Documents and Settings\User\Рабочий стол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Рисунок 3" descr="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7030A0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50825" y="188913"/>
            <a:ext cx="3025775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FFFF00"/>
                </a:solidFill>
                <a:latin typeface="+mn-lt"/>
              </a:rPr>
              <a:t>Тактичность</a:t>
            </a:r>
            <a:r>
              <a:rPr lang="ru-RU" sz="3200" dirty="0">
                <a:solidFill>
                  <a:srgbClr val="FFFF00"/>
                </a:solidFill>
                <a:latin typeface="+mn-lt"/>
              </a:rPr>
              <a:t> -</a:t>
            </a:r>
          </a:p>
          <a:p>
            <a:pPr>
              <a:defRPr/>
            </a:pPr>
            <a:endParaRPr lang="ru-RU" sz="3200" dirty="0">
              <a:latin typeface="+mn-lt"/>
            </a:endParaRPr>
          </a:p>
          <a:p>
            <a:pPr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288" y="1341438"/>
            <a:ext cx="2160587" cy="1076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ru-RU" sz="3200" b="1" dirty="0">
              <a:latin typeface="+mn-lt"/>
            </a:endParaRPr>
          </a:p>
          <a:p>
            <a:pPr>
              <a:defRPr/>
            </a:pPr>
            <a:r>
              <a:rPr lang="ru-RU" sz="3200" b="1" dirty="0">
                <a:solidFill>
                  <a:srgbClr val="FFFF00"/>
                </a:solidFill>
                <a:latin typeface="+mn-lt"/>
              </a:rPr>
              <a:t>Бремя </a:t>
            </a:r>
            <a:r>
              <a:rPr lang="ru-RU" sz="3200" dirty="0">
                <a:solidFill>
                  <a:srgbClr val="FFFF00"/>
                </a:solidFill>
                <a:latin typeface="+mn-lt"/>
              </a:rPr>
              <a:t>-</a:t>
            </a:r>
          </a:p>
        </p:txBody>
      </p:sp>
      <p:sp>
        <p:nvSpPr>
          <p:cNvPr id="49156" name="TextBox 8"/>
          <p:cNvSpPr txBox="1">
            <a:spLocks noChangeArrowheads="1"/>
          </p:cNvSpPr>
          <p:nvPr/>
        </p:nvSpPr>
        <p:spPr bwMode="auto">
          <a:xfrm>
            <a:off x="3779838" y="765175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771775" y="188913"/>
            <a:ext cx="61928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FF00"/>
                </a:solidFill>
              </a:rPr>
              <a:t>умение заранее замечать, что может причинить боль дорогому человеку.</a:t>
            </a:r>
            <a:endParaRPr lang="ru-RU" sz="320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908175" y="1844675"/>
            <a:ext cx="37322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FF00"/>
                </a:solidFill>
              </a:rPr>
              <a:t>тяжесть, тягота.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10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Box 1"/>
          <p:cNvSpPr txBox="1">
            <a:spLocks noChangeArrowheads="1"/>
          </p:cNvSpPr>
          <p:nvPr/>
        </p:nvSpPr>
        <p:spPr bwMode="auto">
          <a:xfrm>
            <a:off x="3500438" y="357188"/>
            <a:ext cx="11160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C00000"/>
                </a:solidFill>
              </a:rPr>
              <a:t>№1</a:t>
            </a: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1173163"/>
            <a:ext cx="914400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4400" b="1">
                <a:solidFill>
                  <a:srgbClr val="7030A0"/>
                </a:solidFill>
                <a:cs typeface="Times New Roman" pitchFamily="18" charset="0"/>
              </a:rPr>
              <a:t>Вся семья вместе, так и душа на месте.</a:t>
            </a:r>
          </a:p>
          <a:p>
            <a:pPr algn="ctr"/>
            <a:r>
              <a:rPr lang="ru-RU" sz="4400" b="1">
                <a:solidFill>
                  <a:srgbClr val="7030A0"/>
                </a:solidFill>
                <a:cs typeface="Times New Roman" pitchFamily="18" charset="0"/>
              </a:rPr>
              <a:t>                                                                         </a:t>
            </a:r>
          </a:p>
          <a:p>
            <a:pPr algn="ctr"/>
            <a:r>
              <a:rPr lang="ru-RU" sz="4400" b="1">
                <a:solidFill>
                  <a:srgbClr val="7030A0"/>
                </a:solidFill>
                <a:cs typeface="Times New Roman" pitchFamily="18" charset="0"/>
              </a:rPr>
              <a:t> Человек без семьи, что дерево без плодов.   </a:t>
            </a:r>
          </a:p>
          <a:p>
            <a:pPr algn="ctr"/>
            <a:r>
              <a:rPr lang="ru-RU" sz="4400" b="1">
                <a:solidFill>
                  <a:srgbClr val="7030A0"/>
                </a:solidFill>
                <a:cs typeface="Times New Roman" pitchFamily="18" charset="0"/>
              </a:rPr>
              <a:t>                             </a:t>
            </a:r>
          </a:p>
          <a:p>
            <a:pPr algn="ctr"/>
            <a:r>
              <a:rPr lang="ru-RU" sz="4400" b="1">
                <a:solidFill>
                  <a:srgbClr val="7030A0"/>
                </a:solidFill>
                <a:cs typeface="Times New Roman" pitchFamily="18" charset="0"/>
              </a:rPr>
              <a:t> В хорошей семье хорошие дети растут.</a:t>
            </a:r>
            <a:endParaRPr lang="ru-RU" sz="4400" b="1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Box 1"/>
          <p:cNvSpPr txBox="1">
            <a:spLocks noChangeArrowheads="1"/>
          </p:cNvSpPr>
          <p:nvPr/>
        </p:nvSpPr>
        <p:spPr bwMode="auto">
          <a:xfrm>
            <a:off x="3500438" y="357188"/>
            <a:ext cx="11160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C00000"/>
                </a:solidFill>
              </a:rPr>
              <a:t>№2</a:t>
            </a:r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1481138"/>
            <a:ext cx="9144000" cy="55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4800" b="1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solidFill>
                  <a:srgbClr val="7030A0"/>
                </a:solidFill>
                <a:latin typeface="+mn-lt"/>
              </a:rPr>
              <a:t>Дитя хоть криво, да отцу-матери мило.                                      </a:t>
            </a:r>
          </a:p>
          <a:p>
            <a:pPr algn="ctr">
              <a:defRPr/>
            </a:pPr>
            <a:endParaRPr lang="ru-RU" sz="4400" b="1" dirty="0">
              <a:solidFill>
                <a:srgbClr val="7030A0"/>
              </a:solidFill>
              <a:latin typeface="+mn-lt"/>
            </a:endParaRPr>
          </a:p>
          <a:p>
            <a:pPr algn="ctr">
              <a:defRPr/>
            </a:pPr>
            <a:r>
              <a:rPr lang="ru-RU" sz="4400" b="1" dirty="0">
                <a:solidFill>
                  <a:srgbClr val="7030A0"/>
                </a:solidFill>
                <a:latin typeface="+mn-lt"/>
              </a:rPr>
              <a:t> В гостях хорошо, а дома лучше.                                         </a:t>
            </a:r>
          </a:p>
          <a:p>
            <a:pPr algn="ctr">
              <a:defRPr/>
            </a:pPr>
            <a:endParaRPr lang="ru-RU" sz="4400" b="1" dirty="0">
              <a:solidFill>
                <a:srgbClr val="7030A0"/>
              </a:solidFill>
              <a:latin typeface="+mn-lt"/>
            </a:endParaRPr>
          </a:p>
          <a:p>
            <a:pPr algn="ctr">
              <a:defRPr/>
            </a:pPr>
            <a:r>
              <a:rPr lang="ru-RU" sz="4400" b="1" dirty="0">
                <a:solidFill>
                  <a:srgbClr val="7030A0"/>
                </a:solidFill>
                <a:latin typeface="+mn-lt"/>
              </a:rPr>
              <a:t> Семья сильна, когда над ней крыша одна.</a:t>
            </a:r>
          </a:p>
          <a:p>
            <a:pPr algn="ctr">
              <a:defRPr/>
            </a:pPr>
            <a:endParaRPr lang="ru-RU" sz="4400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Box 1"/>
          <p:cNvSpPr txBox="1">
            <a:spLocks noChangeArrowheads="1"/>
          </p:cNvSpPr>
          <p:nvPr/>
        </p:nvSpPr>
        <p:spPr bwMode="auto">
          <a:xfrm>
            <a:off x="3500438" y="357188"/>
            <a:ext cx="11160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C00000"/>
                </a:solidFill>
              </a:rPr>
              <a:t>№3</a:t>
            </a:r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1481138"/>
            <a:ext cx="9144000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4800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solidFill>
                  <a:srgbClr val="7030A0"/>
                </a:solidFill>
                <a:latin typeface="+mn-lt"/>
              </a:rPr>
              <a:t>Семья сильна, когда над ней </a:t>
            </a:r>
            <a:r>
              <a:rPr lang="ru-RU" sz="4400" b="1">
                <a:solidFill>
                  <a:srgbClr val="7030A0"/>
                </a:solidFill>
                <a:latin typeface="+mn-lt"/>
              </a:rPr>
              <a:t>крыша одна.                          </a:t>
            </a:r>
            <a:endParaRPr lang="ru-RU" sz="4400" b="1" dirty="0">
              <a:solidFill>
                <a:srgbClr val="7030A0"/>
              </a:solidFill>
              <a:latin typeface="+mn-lt"/>
            </a:endParaRPr>
          </a:p>
          <a:p>
            <a:pPr algn="ctr">
              <a:defRPr/>
            </a:pPr>
            <a:endParaRPr lang="ru-RU" sz="4400" b="1" dirty="0">
              <a:solidFill>
                <a:srgbClr val="7030A0"/>
              </a:solidFill>
              <a:latin typeface="+mn-lt"/>
            </a:endParaRPr>
          </a:p>
          <a:p>
            <a:pPr algn="ctr">
              <a:defRPr/>
            </a:pPr>
            <a:r>
              <a:rPr lang="ru-RU" sz="4400" b="1" dirty="0">
                <a:solidFill>
                  <a:srgbClr val="7030A0"/>
                </a:solidFill>
                <a:latin typeface="+mn-lt"/>
              </a:rPr>
              <a:t>В семье согласно, так идёт и дело прекрасно.                                        </a:t>
            </a:r>
          </a:p>
          <a:p>
            <a:pPr algn="ctr">
              <a:defRPr/>
            </a:pPr>
            <a:endParaRPr lang="ru-RU" sz="4400" b="1" dirty="0">
              <a:solidFill>
                <a:srgbClr val="7030A0"/>
              </a:solidFill>
              <a:latin typeface="+mn-lt"/>
            </a:endParaRPr>
          </a:p>
          <a:p>
            <a:pPr algn="ctr">
              <a:defRPr/>
            </a:pPr>
            <a:r>
              <a:rPr lang="ru-RU" sz="4400" b="1" dirty="0">
                <a:solidFill>
                  <a:srgbClr val="7030A0"/>
                </a:solidFill>
                <a:latin typeface="+mn-lt"/>
              </a:rPr>
              <a:t>В своём доме и стены помогают.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0" name="Прямоугольник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0050" y="-176213"/>
            <a:ext cx="6205538" cy="1187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2" descr="C:\Documents and Settings\User\Рабочий стол\РОМАШ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2862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7200" b="1" dirty="0">
                <a:solidFill>
                  <a:srgbClr val="C00000"/>
                </a:solidFill>
                <a:latin typeface="+mn-lt"/>
              </a:rPr>
              <a:t>8 июля  </a:t>
            </a:r>
          </a:p>
          <a:p>
            <a:pPr algn="ctr">
              <a:defRPr/>
            </a:pPr>
            <a:r>
              <a:rPr lang="ru-RU" sz="5400" b="1" dirty="0">
                <a:solidFill>
                  <a:srgbClr val="C00000"/>
                </a:solidFill>
                <a:latin typeface="+mn-lt"/>
              </a:rPr>
              <a:t>День семьи, любви и верности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04664"/>
            <a:ext cx="8352927" cy="13849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6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Comic Sans MS" pitchFamily="66" charset="0"/>
              </a:rPr>
              <a:t>Семья в литературе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55298" name="Picture 2" descr="C:\Documents and Settings\User\Рабочий стол\5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84313"/>
            <a:ext cx="16192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9" name="Picture 3" descr="C:\Documents and Settings\User\Рабочий стол\44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1484313"/>
            <a:ext cx="1655762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0" name="Picture 4" descr="C:\Documents and Settings\User\Рабочий стол\13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71775" y="4149725"/>
            <a:ext cx="1690688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1" name="Picture 5" descr="C:\Documents and Settings\User\Рабочий стол\11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6825" y="4149725"/>
            <a:ext cx="1727200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2" name="Picture 7" descr="C:\Documents and Settings\User\Рабочий стол\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63938" y="1484313"/>
            <a:ext cx="165576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3" name="Picture 8" descr="C:\Documents and Settings\User\Рабочий стол\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35825" y="1484313"/>
            <a:ext cx="1728788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4" name="Picture 9" descr="C:\Documents and Settings\User\Рабочий стол\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64163" y="1484313"/>
            <a:ext cx="1728787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5" name="Picture 10" descr="C:\Documents and Settings\User\Рабочий стол\5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68313" y="4221163"/>
            <a:ext cx="1749425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6" name="Picture 13" descr="C:\Documents and Settings\User\Рабочий стол\3.jpe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235825" y="4221163"/>
            <a:ext cx="1606550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0"/>
            <a:ext cx="8929718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Comic Sans MS" pitchFamily="66" charset="0"/>
              </a:rPr>
              <a:t>Семья в живописи</a:t>
            </a:r>
          </a:p>
        </p:txBody>
      </p:sp>
      <p:pic>
        <p:nvPicPr>
          <p:cNvPr id="56322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500188"/>
            <a:ext cx="2214563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3" name="Picture 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25" y="1428750"/>
            <a:ext cx="1728788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4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3214688"/>
            <a:ext cx="22320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5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7750" y="4857750"/>
            <a:ext cx="1571625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6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25" y="5072063"/>
            <a:ext cx="22256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7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86063" y="3429000"/>
            <a:ext cx="18573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8" name="Picture 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471738" y="5000625"/>
            <a:ext cx="2100262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9" name="Picture 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14313" y="5000625"/>
            <a:ext cx="214312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0" name="Picture 6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714875" y="1500188"/>
            <a:ext cx="2357438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1" name="Picture 7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000875" y="3643313"/>
            <a:ext cx="2025650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2" name="Picture 9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286625" y="1500188"/>
            <a:ext cx="1601788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3" name="Picture 10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786313" y="3214688"/>
            <a:ext cx="20859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2" descr="C:\Documents and Settings\User\Рабочий стол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0" name="Прямоугольник 2"/>
          <p:cNvSpPr>
            <a:spLocks noChangeArrowheads="1"/>
          </p:cNvSpPr>
          <p:nvPr/>
        </p:nvSpPr>
        <p:spPr bwMode="auto">
          <a:xfrm>
            <a:off x="214313" y="1785938"/>
            <a:ext cx="8715375" cy="12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800" b="1">
                <a:solidFill>
                  <a:srgbClr val="C00000"/>
                </a:solidFill>
                <a:latin typeface="Comic Sans MS" pitchFamily="66" charset="0"/>
              </a:rPr>
              <a:t>Любви, добра и мира                          желаю вам и вашим семьям!</a:t>
            </a:r>
          </a:p>
        </p:txBody>
      </p:sp>
      <p:pic>
        <p:nvPicPr>
          <p:cNvPr id="58371" name="Picture 9" descr="C:\Documents and Settings\Admin\Local Settings\Temporary Internet Files\Content.IE5\XOXACICJ\MC900438039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2463" y="23813"/>
            <a:ext cx="1779587" cy="174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2" name="Picture 6" descr="C:\Documents and Settings\Admin\Local Settings\Temporary Internet Files\Content.IE5\P3LEES27\MC900438040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720000">
            <a:off x="7232650" y="346075"/>
            <a:ext cx="13716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3" name="Picture 2" descr="C:\Documents and Settings\Admin\Local Settings\Temporary Internet Files\Content.IE5\PW1GAF22\MC900438041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1320000">
            <a:off x="985838" y="4622800"/>
            <a:ext cx="1295400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4" name="Picture 5" descr="C:\Documents and Settings\Admin\Local Settings\Temporary Internet Files\Content.IE5\S6RNW22J\MC900346905[1].wmf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">
            <a:off x="5037138" y="4378325"/>
            <a:ext cx="120015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5" name="Picture 4" descr="C:\Documents and Settings\Admin\Local Settings\Temporary Internet Files\Content.IE5\S6RNW22J\MC900192900[1].wmf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60000">
            <a:off x="2698750" y="3484563"/>
            <a:ext cx="1285875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6" name="Picture 3" descr="C:\Documents and Settings\Admin\Local Settings\Temporary Internet Files\Content.IE5\S6RNW22J\MC900438044[1]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540000">
            <a:off x="7577138" y="3268663"/>
            <a:ext cx="779462" cy="103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7" name="Picture 7" descr="C:\Documents and Settings\Admin\Local Settings\Temporary Internet Files\Content.IE5\PW1GAF22\MC900438043[1]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-960000">
            <a:off x="5497513" y="1187450"/>
            <a:ext cx="1000125" cy="115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179388" y="595313"/>
            <a:ext cx="8713787" cy="677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u="sng">
                <a:hlinkClick r:id="rId2"/>
              </a:rPr>
              <a:t>http://yandex.ru/images/search?text=картинки%20удоды&amp;img_url</a:t>
            </a:r>
            <a:endParaRPr lang="ru-RU" sz="2400"/>
          </a:p>
          <a:p>
            <a:r>
              <a:rPr lang="ru-RU" sz="2400" u="sng">
                <a:hlinkClick r:id="rId3"/>
              </a:rPr>
              <a:t>http://pritchi.ru/id_2856</a:t>
            </a:r>
            <a:endParaRPr lang="ru-RU" sz="2400"/>
          </a:p>
          <a:p>
            <a:r>
              <a:rPr lang="ru-RU" sz="2400" u="sng">
                <a:hlinkClick r:id="rId4"/>
              </a:rPr>
              <a:t>http://ped-kopilka.ru/poslovicy-i-pogovorki/poslovicy-i-pogovorki-o-seme.html</a:t>
            </a:r>
            <a:endParaRPr lang="ru-RU" sz="2400"/>
          </a:p>
          <a:p>
            <a:r>
              <a:rPr lang="ru-RU" sz="2400" u="sng">
                <a:hlinkClick r:id="rId5"/>
              </a:rPr>
              <a:t>http://vseposlovici.ru/2010/12/20/poslovicy-o-seme/</a:t>
            </a:r>
            <a:endParaRPr lang="ru-RU" sz="2400"/>
          </a:p>
          <a:p>
            <a:r>
              <a:rPr lang="ru-RU" sz="2400" u="sng">
                <a:hlinkClick r:id="rId6"/>
              </a:rPr>
              <a:t>http://krasivye-stihi.3dn.ru/load/o_seme/krasivye_stikhi_o_seme/51-1-0-117</a:t>
            </a:r>
            <a:endParaRPr lang="ru-RU" sz="2400"/>
          </a:p>
          <a:p>
            <a:r>
              <a:rPr lang="ru-RU" sz="2400" u="sng">
                <a:hlinkClick r:id="rId7"/>
              </a:rPr>
              <a:t>http://briefly.ru/_/povest_o_petre_i_fevronii_muromskih/</a:t>
            </a:r>
            <a:endParaRPr lang="ru-RU" sz="2400"/>
          </a:p>
          <a:p>
            <a:r>
              <a:rPr lang="ru-RU" sz="2400" u="sng">
                <a:hlinkClick r:id="rId8"/>
              </a:rPr>
              <a:t>http://iplayer.fm/q/%D0%B4%D1%83%D1%88%D0%B5%D0%B2%D0%BD%D0%B0%D1%8F/</a:t>
            </a:r>
            <a:endParaRPr lang="ru-RU" sz="2400"/>
          </a:p>
          <a:p>
            <a:pPr eaLnBrk="0" hangingPunct="0"/>
            <a:endParaRPr lang="ru-RU" sz="240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240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240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240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>
              <a:latin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C:\Documents and Settings\User\Рабочий стол\удоды\я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C:\Documents and Settings\User\Рабочий стол\удоды\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C:\Users\kab07\Desktop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C:\Users\kab07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 descr="C:\Documents and Settings\User\Рабочий стол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071813" y="0"/>
            <a:ext cx="4500562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0070C0"/>
                </a:solidFill>
                <a:latin typeface="+mn-lt"/>
              </a:rPr>
              <a:t>Тема урока: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31913" y="692150"/>
            <a:ext cx="7812087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6600" b="1" dirty="0">
                <a:solidFill>
                  <a:srgbClr val="C00000"/>
                </a:solidFill>
                <a:latin typeface="+mn-lt"/>
              </a:rPr>
              <a:t>Христианская семья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3" descr="C:\Documents and Settings\User\Рабочий стол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TextBox 3"/>
          <p:cNvSpPr txBox="1">
            <a:spLocks noChangeArrowheads="1"/>
          </p:cNvSpPr>
          <p:nvPr/>
        </p:nvSpPr>
        <p:spPr bwMode="auto">
          <a:xfrm>
            <a:off x="1187450" y="2349500"/>
            <a:ext cx="3781425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b="1">
                <a:solidFill>
                  <a:srgbClr val="0070C0"/>
                </a:solidFill>
              </a:rPr>
              <a:t>Семья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 descr="C:\Documents and Settings\User\Рабочий стол\Lovely_illustration_of_Happy_family_at_tea_time_wallcoo.co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" y="-95250"/>
            <a:ext cx="9607550" cy="695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TextBox 1"/>
          <p:cNvSpPr txBox="1">
            <a:spLocks noChangeArrowheads="1"/>
          </p:cNvSpPr>
          <p:nvPr/>
        </p:nvSpPr>
        <p:spPr bwMode="auto">
          <a:xfrm>
            <a:off x="0" y="-242888"/>
            <a:ext cx="9572625" cy="2800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endParaRPr lang="ru-RU" altLang="ru-RU" sz="2400" b="1">
              <a:solidFill>
                <a:srgbClr val="002060"/>
              </a:solidFill>
              <a:latin typeface="Comic Sans MS" pitchFamily="66" charset="0"/>
            </a:endParaRPr>
          </a:p>
          <a:p>
            <a:pPr algn="ctr">
              <a:buFont typeface="Arial" charset="0"/>
              <a:buNone/>
            </a:pPr>
            <a:r>
              <a:rPr lang="ru-RU" altLang="ru-RU" sz="3200" b="1">
                <a:solidFill>
                  <a:srgbClr val="C00000"/>
                </a:solidFill>
                <a:latin typeface="Comic Sans MS" pitchFamily="66" charset="0"/>
              </a:rPr>
              <a:t>Семья </a:t>
            </a:r>
            <a:r>
              <a:rPr lang="ru-RU" altLang="ru-RU" sz="3200">
                <a:solidFill>
                  <a:srgbClr val="C00000"/>
                </a:solidFill>
                <a:latin typeface="Comic Sans MS" pitchFamily="66" charset="0"/>
              </a:rPr>
              <a:t>-</a:t>
            </a:r>
            <a:r>
              <a:rPr lang="ru-RU" altLang="ru-RU" sz="320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ru-RU" altLang="ru-RU" sz="3200" b="1">
                <a:solidFill>
                  <a:srgbClr val="7030A0"/>
                </a:solidFill>
                <a:latin typeface="Comic Sans MS" pitchFamily="66" charset="0"/>
              </a:rPr>
              <a:t>группа живущих вместе близких родственников, сплоченных общими интересами. </a:t>
            </a:r>
          </a:p>
          <a:p>
            <a:pPr algn="ctr">
              <a:buFont typeface="Arial" charset="0"/>
              <a:buNone/>
            </a:pPr>
            <a:r>
              <a:rPr lang="ru-RU" altLang="ru-RU" sz="3200" b="1">
                <a:solidFill>
                  <a:srgbClr val="7030A0"/>
                </a:solidFill>
                <a:latin typeface="Comic Sans MS" pitchFamily="66" charset="0"/>
              </a:rPr>
              <a:t>                                   С.И.Ожегов</a:t>
            </a:r>
          </a:p>
          <a:p>
            <a:endParaRPr lang="ru-RU" alt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677</TotalTime>
  <Words>303</Words>
  <Application>Microsoft Office PowerPoint</Application>
  <PresentationFormat>Экран (4:3)</PresentationFormat>
  <Paragraphs>84</Paragraphs>
  <Slides>29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29</vt:i4>
      </vt:variant>
    </vt:vector>
  </HeadingPairs>
  <TitlesOfParts>
    <vt:vector size="35" baseType="lpstr">
      <vt:lpstr>Arial</vt:lpstr>
      <vt:lpstr>Calibri</vt:lpstr>
      <vt:lpstr>Comic Sans MS</vt:lpstr>
      <vt:lpstr>Times New Roman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Семья без детей, что           цветок без запаха.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ДНС</cp:lastModifiedBy>
  <cp:revision>87</cp:revision>
  <dcterms:created xsi:type="dcterms:W3CDTF">2013-01-28T17:49:20Z</dcterms:created>
  <dcterms:modified xsi:type="dcterms:W3CDTF">2019-01-04T08:56:56Z</dcterms:modified>
</cp:coreProperties>
</file>