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38F13-5CA1-4545-9E0B-B2329995D3E1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F4245-66B8-4E09-AD6B-EF2A803707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376263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ГБОУ СПО» ББМКМЗРБ»</a:t>
            </a:r>
            <a:br>
              <a:rPr lang="ru-RU" sz="3200" b="1" dirty="0" smtClean="0"/>
            </a:br>
            <a:r>
              <a:rPr lang="ru-RU" sz="3200" b="1" dirty="0" err="1" smtClean="0"/>
              <a:t>Кяхтинский</a:t>
            </a:r>
            <a:r>
              <a:rPr lang="ru-RU" sz="3200" b="1" dirty="0" smtClean="0"/>
              <a:t> филиал</a:t>
            </a:r>
            <a:br>
              <a:rPr lang="ru-RU" sz="3200" b="1" dirty="0" smtClean="0"/>
            </a:br>
            <a:r>
              <a:rPr lang="ru-RU" sz="3200" b="1" dirty="0" smtClean="0"/>
              <a:t>специальность</a:t>
            </a:r>
            <a:br>
              <a:rPr lang="ru-RU" sz="3200" b="1" dirty="0" smtClean="0"/>
            </a:br>
            <a:r>
              <a:rPr lang="en-US" sz="3200" b="1" dirty="0" smtClean="0"/>
              <a:t>31.02.01 </a:t>
            </a:r>
            <a:r>
              <a:rPr lang="ru-RU" sz="3200" b="1" dirty="0" smtClean="0"/>
              <a:t>ЛЕЧЕБНОЕ ДЕЛО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en-US" sz="54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000" b="1" dirty="0" smtClean="0"/>
              <a:t>Капустина Н.Г.</a:t>
            </a:r>
            <a:endParaRPr lang="ru-RU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Нормативно-правовые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/>
              <a:t>Закон об образовании.</a:t>
            </a:r>
          </a:p>
          <a:p>
            <a:pPr>
              <a:buNone/>
            </a:pPr>
            <a:r>
              <a:rPr lang="ru-RU" sz="2400" b="1" dirty="0" smtClean="0"/>
              <a:t>2.   Федеральный государственный образовательный стандарт СПО  по специальности  31 .02.01    Лечебное дело.</a:t>
            </a:r>
          </a:p>
          <a:p>
            <a:pPr>
              <a:buNone/>
            </a:pPr>
            <a:r>
              <a:rPr lang="ru-RU" sz="2400" b="1" dirty="0" smtClean="0"/>
              <a:t>3.  Федерального закона от 21.11.2011 N 323-ФЗ "Об основах охраны здоровья граждан в Российской Федерации»</a:t>
            </a:r>
          </a:p>
          <a:p>
            <a:pPr>
              <a:buNone/>
            </a:pPr>
            <a:r>
              <a:rPr lang="ru-RU" sz="2400" b="1" dirty="0" smtClean="0"/>
              <a:t>4 . Рабочая программа;</a:t>
            </a:r>
          </a:p>
          <a:p>
            <a:pPr>
              <a:buNone/>
            </a:pPr>
            <a:r>
              <a:rPr lang="ru-RU" sz="2400" b="1" dirty="0" smtClean="0"/>
              <a:t>5.  КТП</a:t>
            </a:r>
          </a:p>
          <a:p>
            <a:pPr marL="457200" indent="-457200">
              <a:buAutoNum type="arabicPeriod" startAt="6"/>
            </a:pPr>
            <a:r>
              <a:rPr lang="ru-RU" sz="2400" b="1" dirty="0" smtClean="0"/>
              <a:t>Поурочный план( технологическая карта)</a:t>
            </a:r>
          </a:p>
          <a:p>
            <a:pPr marL="457200" indent="-457200">
              <a:buAutoNum type="arabicPeriod" startAt="6"/>
            </a:pPr>
            <a:r>
              <a:rPr lang="ru-RU" sz="2400" b="1" dirty="0" smtClean="0"/>
              <a:t>УМК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cs typeface="Aharoni" pitchFamily="2" charset="-79"/>
              </a:rPr>
              <a:t>проектная задача</a:t>
            </a:r>
            <a:br>
              <a:rPr lang="ru-RU" b="1" dirty="0" smtClean="0">
                <a:cs typeface="Aharoni" pitchFamily="2" charset="-79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/>
              <a:t>Больная К., 18 лет, обратилась к фельдшеру </a:t>
            </a:r>
            <a:r>
              <a:rPr lang="ru-RU" sz="2800" dirty="0" smtClean="0"/>
              <a:t>,которая  работает 1 месяц после окончания </a:t>
            </a:r>
            <a:r>
              <a:rPr lang="ru-RU" sz="2800" dirty="0" err="1" smtClean="0"/>
              <a:t>медколледжа</a:t>
            </a:r>
            <a:r>
              <a:rPr lang="ru-RU" sz="2800" dirty="0" smtClean="0"/>
              <a:t> ,с </a:t>
            </a:r>
            <a:r>
              <a:rPr lang="ru-RU" sz="2800" dirty="0"/>
              <a:t>жалобами на жажду, повышенный аппетит, сухость во рту, обильное выделение мочи, </a:t>
            </a:r>
            <a:r>
              <a:rPr lang="ru-RU" sz="2800" dirty="0" smtClean="0"/>
              <a:t>похудание. </a:t>
            </a:r>
            <a:r>
              <a:rPr lang="ru-RU" sz="2800" dirty="0"/>
              <a:t>Больна около 2-х </a:t>
            </a:r>
            <a:r>
              <a:rPr lang="ru-RU" sz="2800" dirty="0" smtClean="0"/>
              <a:t>мес. </a:t>
            </a:r>
          </a:p>
          <a:p>
            <a:pPr>
              <a:buNone/>
            </a:pPr>
            <a:r>
              <a:rPr lang="ru-RU" sz="2800" dirty="0" smtClean="0"/>
              <a:t>Фельдшер растерялась ничего </a:t>
            </a:r>
            <a:r>
              <a:rPr lang="ru-RU" sz="2800" dirty="0" err="1" smtClean="0"/>
              <a:t>необъяснив</a:t>
            </a:r>
            <a:r>
              <a:rPr lang="ru-RU" sz="2800" dirty="0" smtClean="0"/>
              <a:t> предложила больной поехать в районную больницу к врачу терапевту. 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Правильно ли поступил фельдшер, какие он допустил ошибки. </a:t>
            </a:r>
            <a:endParaRPr lang="ru-RU" sz="2800" dirty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1.Фельдшер обязан поставить предварительный диагноз.(согласно профессиональным компетенциям  фельдшер обязан выставить  предварительный диагноз и затем отправить его к специалисту с направлением);</a:t>
            </a:r>
          </a:p>
          <a:p>
            <a:pPr>
              <a:buNone/>
            </a:pPr>
            <a:r>
              <a:rPr lang="ru-RU" dirty="0" smtClean="0"/>
              <a:t>2. Объяснить  пациенту почему она на основании жалоб поставила предварительный диагноз; </a:t>
            </a:r>
          </a:p>
          <a:p>
            <a:pPr>
              <a:buNone/>
            </a:pPr>
            <a:r>
              <a:rPr lang="ru-RU" dirty="0" smtClean="0"/>
              <a:t>3.Обязательно сказать, что   врач выпишет  направление на анализы и после этого назначит лечение.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Компетенции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ОК 3. Принимать решения в стандартных и нестандартных ситуациях и нести за них ответственность.</a:t>
            </a:r>
          </a:p>
          <a:p>
            <a:r>
              <a:rPr lang="ru-RU" dirty="0"/>
              <a:t>ПК 1.1. Планировать обследование пациентов различных возрастных групп.</a:t>
            </a:r>
          </a:p>
          <a:p>
            <a:r>
              <a:rPr lang="ru-RU" dirty="0"/>
              <a:t>ПК 1.2. Проводить диагностические исследования.</a:t>
            </a:r>
          </a:p>
          <a:p>
            <a:r>
              <a:rPr lang="ru-RU" dirty="0"/>
              <a:t>ПК 1.3. Проводить диагностику острых и хронических заболеваний.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ПК 2.1. Определять программу лечения пациентов различных возрастных групп.</a:t>
            </a:r>
          </a:p>
          <a:p>
            <a:r>
              <a:rPr lang="ru-RU" dirty="0"/>
              <a:t>ПК 2.2. Определять тактику ведения пациента.</a:t>
            </a:r>
          </a:p>
          <a:p>
            <a:r>
              <a:rPr lang="ru-RU" dirty="0"/>
              <a:t>ПК 2.3. Выполнять лечебные вмешательства.</a:t>
            </a:r>
          </a:p>
          <a:p>
            <a:r>
              <a:rPr lang="ru-RU" dirty="0"/>
              <a:t>ПК 2.4. Проводить контроль эффективности лечения.</a:t>
            </a:r>
          </a:p>
          <a:p>
            <a:r>
              <a:rPr lang="ru-RU" dirty="0"/>
              <a:t>ПК 2.5. Осуществлять контроль состояния пациента.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оценки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	</a:t>
            </a:r>
          </a:p>
          <a:p>
            <a:pPr>
              <a:buNone/>
            </a:pPr>
            <a:r>
              <a:rPr lang="ru-RU" dirty="0" smtClean="0"/>
              <a:t>На решение данной задачи потребуется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10   минут.</a:t>
            </a:r>
          </a:p>
          <a:p>
            <a:pPr>
              <a:buNone/>
            </a:pPr>
            <a:r>
              <a:rPr lang="ru-RU" dirty="0" smtClean="0"/>
              <a:t>Оценивание проводится по двухбалльной системе .</a:t>
            </a:r>
          </a:p>
          <a:p>
            <a:pPr>
              <a:buNone/>
            </a:pPr>
            <a:r>
              <a:rPr lang="ru-RU" dirty="0" smtClean="0"/>
              <a:t>Полный ответ-  2 балла;</a:t>
            </a:r>
            <a:endParaRPr lang="en-US" dirty="0"/>
          </a:p>
          <a:p>
            <a:pPr>
              <a:buNone/>
            </a:pPr>
            <a:r>
              <a:rPr lang="ru-RU" dirty="0" smtClean="0"/>
              <a:t>Неполный ответ-1 балл;</a:t>
            </a:r>
          </a:p>
          <a:p>
            <a:pPr>
              <a:buNone/>
            </a:pPr>
            <a:r>
              <a:rPr lang="ru-RU" dirty="0" smtClean="0"/>
              <a:t>Неверный </a:t>
            </a:r>
            <a:r>
              <a:rPr lang="ru-RU" smtClean="0"/>
              <a:t>ответ-0 балл.</a:t>
            </a:r>
            <a:endParaRPr lang="en-US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ГБОУ СПО» ББМКМЗРБ» Кяхтинский филиал специальность 31.02.01 ЛЕЧЕБНОЕ ДЕЛО </vt:lpstr>
      <vt:lpstr>Нормативно-правовые документы</vt:lpstr>
      <vt:lpstr>проектная задача </vt:lpstr>
      <vt:lpstr>Модельный ответ</vt:lpstr>
      <vt:lpstr>Компетенции</vt:lpstr>
      <vt:lpstr>Слайд 6</vt:lpstr>
      <vt:lpstr>Критерии оценки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2015-09-11T07:20:22Z</dcterms:created>
  <dcterms:modified xsi:type="dcterms:W3CDTF">2015-09-15T08:36:19Z</dcterms:modified>
</cp:coreProperties>
</file>