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0" r:id="rId5"/>
    <p:sldId id="270" r:id="rId6"/>
    <p:sldId id="279" r:id="rId7"/>
    <p:sldId id="266" r:id="rId8"/>
    <p:sldId id="274" r:id="rId9"/>
    <p:sldId id="272" r:id="rId10"/>
    <p:sldId id="271" r:id="rId11"/>
    <p:sldId id="273" r:id="rId12"/>
    <p:sldId id="275" r:id="rId13"/>
    <p:sldId id="277" r:id="rId14"/>
    <p:sldId id="280" r:id="rId15"/>
    <p:sldId id="281" r:id="rId16"/>
    <p:sldId id="284" r:id="rId17"/>
    <p:sldId id="28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803E3A67-CBA4-4C52-9D12-EFCF55E282BE}" type="datetimeFigureOut">
              <a:rPr lang="ru-RU" smtClean="0"/>
              <a:pPr/>
              <a:t>15.11.2018</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484AB02-1526-446A-A67E-1E53CAD55D0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803E3A67-CBA4-4C52-9D12-EFCF55E282BE}" type="datetimeFigureOut">
              <a:rPr lang="ru-RU" smtClean="0"/>
              <a:pPr/>
              <a:t>15.11.2018</a:t>
            </a:fld>
            <a:endParaRPr lang="ru-RU"/>
          </a:p>
        </p:txBody>
      </p:sp>
      <p:sp>
        <p:nvSpPr>
          <p:cNvPr id="27" name="Номер слайда 26"/>
          <p:cNvSpPr>
            <a:spLocks noGrp="1"/>
          </p:cNvSpPr>
          <p:nvPr>
            <p:ph type="sldNum" sz="quarter" idx="11"/>
          </p:nvPr>
        </p:nvSpPr>
        <p:spPr/>
        <p:txBody>
          <a:bodyPr rtlCol="0"/>
          <a:lstStyle/>
          <a:p>
            <a:fld id="{4484AB02-1526-446A-A67E-1E53CAD55D0F}"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803E3A67-CBA4-4C52-9D12-EFCF55E282BE}" type="datetimeFigureOut">
              <a:rPr lang="ru-RU" smtClean="0"/>
              <a:pPr/>
              <a:t>15.11.2018</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4484AB02-1526-446A-A67E-1E53CAD55D0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03E3A67-CBA4-4C52-9D12-EFCF55E282BE}"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4AB02-1526-446A-A67E-1E53CAD55D0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803E3A67-CBA4-4C52-9D12-EFCF55E282BE}" type="datetimeFigureOut">
              <a:rPr lang="ru-RU" smtClean="0"/>
              <a:pPr/>
              <a:t>15.11.2018</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484AB02-1526-446A-A67E-1E53CAD55D0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solidFill>
                  <a:srgbClr val="FF0000"/>
                </a:solidFill>
              </a:rPr>
              <a:t/>
            </a:r>
            <a:br>
              <a:rPr lang="ru-RU" b="1" dirty="0" smtClean="0">
                <a:solidFill>
                  <a:srgbClr val="FF0000"/>
                </a:solidFill>
              </a:rPr>
            </a:br>
            <a:r>
              <a:rPr lang="en-US" sz="5300" b="1" dirty="0" smtClean="0">
                <a:solidFill>
                  <a:schemeClr val="tx2">
                    <a:lumMod val="50000"/>
                  </a:schemeClr>
                </a:solidFill>
              </a:rPr>
              <a:t>Risk factors for hypertension</a:t>
            </a:r>
            <a:r>
              <a:rPr lang="ru-RU" sz="5300" b="1" dirty="0">
                <a:solidFill>
                  <a:schemeClr val="tx2">
                    <a:lumMod val="50000"/>
                  </a:schemeClr>
                </a:solidFill>
              </a:rPr>
              <a:t/>
            </a:r>
            <a:br>
              <a:rPr lang="ru-RU" sz="5300" b="1" dirty="0">
                <a:solidFill>
                  <a:schemeClr val="tx2">
                    <a:lumMod val="50000"/>
                  </a:schemeClr>
                </a:solidFill>
              </a:rPr>
            </a:br>
            <a:r>
              <a:rPr lang="ru-RU" sz="5300" b="1" dirty="0" smtClean="0">
                <a:solidFill>
                  <a:schemeClr val="tx2">
                    <a:lumMod val="50000"/>
                  </a:schemeClr>
                </a:solidFill>
              </a:rPr>
              <a:t> </a:t>
            </a:r>
            <a:endParaRPr lang="ru-RU" b="1" dirty="0">
              <a:solidFill>
                <a:schemeClr val="tx2">
                  <a:lumMod val="50000"/>
                </a:schemeClr>
              </a:solidFill>
            </a:endParaRPr>
          </a:p>
        </p:txBody>
      </p:sp>
      <p:sp>
        <p:nvSpPr>
          <p:cNvPr id="3" name="Подзаголовок 2"/>
          <p:cNvSpPr>
            <a:spLocks noGrp="1"/>
          </p:cNvSpPr>
          <p:nvPr>
            <p:ph type="subTitle" idx="1"/>
          </p:nvPr>
        </p:nvSpPr>
        <p:spPr/>
        <p:txBody>
          <a:bodyPr>
            <a:normAutofit fontScale="92500" lnSpcReduction="20000"/>
          </a:bodyPr>
          <a:lstStyle/>
          <a:p>
            <a:pPr algn="r"/>
            <a:endParaRPr lang="ru-RU" sz="1600" b="1" i="1" dirty="0" smtClean="0">
              <a:solidFill>
                <a:schemeClr val="tx1"/>
              </a:solidFill>
              <a:latin typeface="Times New Roman" pitchFamily="18" charset="0"/>
              <a:cs typeface="Times New Roman" pitchFamily="18" charset="0"/>
            </a:endParaRPr>
          </a:p>
          <a:p>
            <a:pPr algn="r"/>
            <a:endParaRPr lang="ru-RU" sz="1600" b="1" i="1" dirty="0">
              <a:solidFill>
                <a:schemeClr val="tx1"/>
              </a:solidFill>
              <a:latin typeface="Times New Roman" pitchFamily="18" charset="0"/>
              <a:cs typeface="Times New Roman" pitchFamily="18" charset="0"/>
            </a:endParaRPr>
          </a:p>
          <a:p>
            <a:pPr algn="r"/>
            <a:endParaRPr lang="ru-RU" sz="1600" b="1" i="1" dirty="0" smtClean="0">
              <a:solidFill>
                <a:schemeClr val="tx1"/>
              </a:solidFill>
              <a:latin typeface="Times New Roman" pitchFamily="18" charset="0"/>
              <a:cs typeface="Times New Roman" pitchFamily="18" charset="0"/>
            </a:endParaRPr>
          </a:p>
          <a:p>
            <a:pPr algn="r"/>
            <a:endParaRPr lang="ru-RU" sz="1600" b="1" i="1" dirty="0">
              <a:solidFill>
                <a:schemeClr val="tx1"/>
              </a:solidFill>
              <a:latin typeface="Times New Roman" pitchFamily="18" charset="0"/>
              <a:cs typeface="Times New Roman" pitchFamily="18" charset="0"/>
            </a:endParaRPr>
          </a:p>
          <a:p>
            <a:pPr algn="r"/>
            <a:r>
              <a:rPr lang="en-US" sz="1600" dirty="0" smtClean="0">
                <a:solidFill>
                  <a:schemeClr val="tx1"/>
                </a:solidFill>
                <a:latin typeface="Aharoni" pitchFamily="2" charset="-79"/>
                <a:cs typeface="Aharoni" pitchFamily="2" charset="-79"/>
              </a:rPr>
              <a:t>Kapustin N. G</a:t>
            </a:r>
            <a:r>
              <a:rPr lang="en-US" sz="1600" dirty="0" smtClean="0">
                <a:solidFill>
                  <a:schemeClr val="tx1"/>
                </a:solidFill>
                <a:latin typeface="Aharoni" pitchFamily="2" charset="-79"/>
                <a:cs typeface="Aharoni" pitchFamily="2" charset="-79"/>
              </a:rPr>
              <a:t>.</a:t>
            </a:r>
            <a:endParaRPr lang="ru-RU" sz="1600" dirty="0" smtClean="0">
              <a:solidFill>
                <a:schemeClr val="tx1"/>
              </a:solidFill>
              <a:latin typeface="Aharoni" pitchFamily="2" charset="-79"/>
              <a:cs typeface="Aharoni" pitchFamily="2" charset="-79"/>
            </a:endParaRPr>
          </a:p>
          <a:p>
            <a:pPr algn="r"/>
            <a:r>
              <a:rPr lang="en-US" sz="1600" dirty="0" smtClean="0">
                <a:solidFill>
                  <a:schemeClr val="tx1"/>
                </a:solidFill>
                <a:latin typeface="Aharoni" pitchFamily="2" charset="-79"/>
                <a:cs typeface="Aharoni" pitchFamily="2" charset="-79"/>
              </a:rPr>
              <a:t> </a:t>
            </a:r>
            <a:r>
              <a:rPr lang="en-US" sz="1600" dirty="0" err="1" smtClean="0">
                <a:solidFill>
                  <a:schemeClr val="tx1"/>
                </a:solidFill>
                <a:latin typeface="Aharoni" pitchFamily="2" charset="-79"/>
                <a:cs typeface="Aharoni" pitchFamily="2" charset="-79"/>
              </a:rPr>
              <a:t>Kyakhtinsky</a:t>
            </a:r>
            <a:r>
              <a:rPr lang="en-US" sz="1600" dirty="0" smtClean="0">
                <a:solidFill>
                  <a:schemeClr val="tx1"/>
                </a:solidFill>
                <a:latin typeface="Aharoni" pitchFamily="2" charset="-79"/>
                <a:cs typeface="Aharoni" pitchFamily="2" charset="-79"/>
              </a:rPr>
              <a:t> </a:t>
            </a:r>
            <a:r>
              <a:rPr lang="en-US" sz="1600" dirty="0" smtClean="0">
                <a:solidFill>
                  <a:schemeClr val="tx1"/>
                </a:solidFill>
                <a:latin typeface="Aharoni" pitchFamily="2" charset="-79"/>
                <a:cs typeface="Aharoni" pitchFamily="2" charset="-79"/>
              </a:rPr>
              <a:t>branch</a:t>
            </a:r>
            <a:endParaRPr lang="ru-RU" sz="1600" dirty="0" smtClean="0">
              <a:solidFill>
                <a:schemeClr val="tx1"/>
              </a:solidFill>
              <a:latin typeface="Aharoni" pitchFamily="2" charset="-79"/>
              <a:cs typeface="Aharoni" pitchFamily="2" charset="-79"/>
            </a:endParaRPr>
          </a:p>
          <a:p>
            <a:pPr algn="r"/>
            <a:r>
              <a:rPr lang="en-US" sz="1600" dirty="0" smtClean="0">
                <a:solidFill>
                  <a:schemeClr val="tx1"/>
                </a:solidFill>
                <a:latin typeface="Aharoni" pitchFamily="2" charset="-79"/>
                <a:cs typeface="Aharoni" pitchFamily="2" charset="-79"/>
              </a:rPr>
              <a:t> </a:t>
            </a:r>
            <a:r>
              <a:rPr lang="en-US" sz="1600" dirty="0" smtClean="0">
                <a:solidFill>
                  <a:schemeClr val="tx1"/>
                </a:solidFill>
                <a:latin typeface="Aharoni" pitchFamily="2" charset="-79"/>
                <a:cs typeface="Aharoni" pitchFamily="2" charset="-79"/>
              </a:rPr>
              <a:t>"BBCSWB</a:t>
            </a:r>
            <a:r>
              <a:rPr lang="ru-RU" sz="1600" dirty="0" smtClean="0">
                <a:solidFill>
                  <a:schemeClr val="tx1"/>
                </a:solidFill>
                <a:latin typeface="Times New Roman" pitchFamily="18" charset="0"/>
                <a:cs typeface="Aharoni" pitchFamily="2" charset="-79"/>
              </a:rPr>
              <a:t>»</a:t>
            </a:r>
            <a:endParaRPr lang="ru-RU" sz="1600" dirty="0">
              <a:solidFill>
                <a:schemeClr val="tx1"/>
              </a:solidFill>
              <a:latin typeface="Times New Roman" pitchFamily="18" charset="0"/>
              <a:cs typeface="Aharoni" pitchFamily="2" charset="-79"/>
            </a:endParaRPr>
          </a:p>
        </p:txBody>
      </p:sp>
      <p:pic>
        <p:nvPicPr>
          <p:cNvPr id="2051" name="Picture 3" descr="C:\Users\natalia\Documents\faktoririskagipertonicheskoyboleznitabli_7D60BFBE.jpg"/>
          <p:cNvPicPr>
            <a:picLocks noChangeAspect="1" noChangeArrowheads="1"/>
          </p:cNvPicPr>
          <p:nvPr/>
        </p:nvPicPr>
        <p:blipFill>
          <a:blip r:embed="rId2"/>
          <a:srcRect/>
          <a:stretch>
            <a:fillRect/>
          </a:stretch>
        </p:blipFill>
        <p:spPr bwMode="auto">
          <a:xfrm>
            <a:off x="3071802" y="357166"/>
            <a:ext cx="3341913" cy="146208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5572164" cy="857256"/>
          </a:xfrm>
        </p:spPr>
        <p:txBody>
          <a:bodyPr>
            <a:normAutofit/>
          </a:bodyPr>
          <a:lstStyle/>
          <a:p>
            <a:r>
              <a:rPr lang="en-US" sz="4000" b="1" dirty="0" smtClean="0">
                <a:solidFill>
                  <a:srgbClr val="C00000"/>
                </a:solidFill>
              </a:rPr>
              <a:t>Stress</a:t>
            </a:r>
            <a:r>
              <a:rPr lang="ru-RU" sz="4800" b="1" dirty="0" smtClean="0">
                <a:solidFill>
                  <a:srgbClr val="C00000"/>
                </a:solidFill>
              </a:rPr>
              <a:t> </a:t>
            </a:r>
            <a:endParaRPr lang="ru-RU" sz="4800" b="1" dirty="0">
              <a:solidFill>
                <a:srgbClr val="C00000"/>
              </a:solidFill>
            </a:endParaRPr>
          </a:p>
        </p:txBody>
      </p:sp>
      <p:sp>
        <p:nvSpPr>
          <p:cNvPr id="3" name="Содержимое 2"/>
          <p:cNvSpPr>
            <a:spLocks noGrp="1"/>
          </p:cNvSpPr>
          <p:nvPr>
            <p:ph idx="1"/>
          </p:nvPr>
        </p:nvSpPr>
        <p:spPr>
          <a:xfrm>
            <a:off x="457200" y="4071942"/>
            <a:ext cx="8229600" cy="2286016"/>
          </a:xfrm>
        </p:spPr>
        <p:txBody>
          <a:bodyPr>
            <a:normAutofit fontScale="77500" lnSpcReduction="20000"/>
          </a:bodyPr>
          <a:lstStyle/>
          <a:p>
            <a:pPr>
              <a:buNone/>
            </a:pPr>
            <a:r>
              <a:rPr lang="en-US" sz="2800" b="1" dirty="0" smtClean="0"/>
              <a:t>60% of respondents experience stress for various reasons. Prolonged stay of the body in stress increases the fragility of the bones, as the process of washing calcium from the bones begins. Stress stimulates the excretion of magnesium. The balance of calcium and magnesium is so important for the health of the heart muscle (calcium stimulates contraction and magnesium — relaxation).</a:t>
            </a:r>
            <a:endParaRPr lang="ru-RU" sz="4200" b="1" dirty="0"/>
          </a:p>
        </p:txBody>
      </p:sp>
      <p:pic>
        <p:nvPicPr>
          <p:cNvPr id="6" name="Содержимое 3" descr="YXh-xE11pgE.jpg"/>
          <p:cNvPicPr>
            <a:picLocks noChangeAspect="1"/>
          </p:cNvPicPr>
          <p:nvPr/>
        </p:nvPicPr>
        <p:blipFill>
          <a:blip r:embed="rId2"/>
          <a:stretch>
            <a:fillRect/>
          </a:stretch>
        </p:blipFill>
        <p:spPr>
          <a:xfrm>
            <a:off x="1785919" y="1142984"/>
            <a:ext cx="5000660" cy="2786082"/>
          </a:xfrm>
          <a:prstGeom prst="rect">
            <a:avLst/>
          </a:prstGeom>
        </p:spPr>
      </p:pic>
      <p:pic>
        <p:nvPicPr>
          <p:cNvPr id="8194" name="Picture 2" descr="C:\Users\natalia\Documents\a7adbdd4a7c87bde2a38856bce5e393c.jpg"/>
          <p:cNvPicPr>
            <a:picLocks noChangeAspect="1" noChangeArrowheads="1"/>
          </p:cNvPicPr>
          <p:nvPr/>
        </p:nvPicPr>
        <p:blipFill>
          <a:blip r:embed="rId3" cstate="print"/>
          <a:srcRect/>
          <a:stretch>
            <a:fillRect/>
          </a:stretch>
        </p:blipFill>
        <p:spPr bwMode="auto">
          <a:xfrm>
            <a:off x="6858016" y="1000108"/>
            <a:ext cx="1928794" cy="108398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5400684" cy="714380"/>
          </a:xfrm>
        </p:spPr>
        <p:txBody>
          <a:bodyPr/>
          <a:lstStyle/>
          <a:p>
            <a:pPr algn="l"/>
            <a:r>
              <a:rPr lang="en-US" dirty="0" smtClean="0"/>
              <a:t> </a:t>
            </a:r>
            <a:r>
              <a:rPr lang="en-US" b="1" dirty="0" smtClean="0">
                <a:solidFill>
                  <a:srgbClr val="C00000"/>
                </a:solidFill>
              </a:rPr>
              <a:t>Excess </a:t>
            </a:r>
            <a:r>
              <a:rPr lang="en-US" b="1" dirty="0" smtClean="0">
                <a:solidFill>
                  <a:srgbClr val="C00000"/>
                </a:solidFill>
              </a:rPr>
              <a:t>body weight</a:t>
            </a:r>
            <a:endParaRPr lang="ru-RU" b="1" dirty="0">
              <a:solidFill>
                <a:srgbClr val="C00000"/>
              </a:solidFill>
            </a:endParaRPr>
          </a:p>
        </p:txBody>
      </p:sp>
      <p:pic>
        <p:nvPicPr>
          <p:cNvPr id="4" name="Содержимое 3" descr="HXkWw4yccqo.jpg"/>
          <p:cNvPicPr>
            <a:picLocks noGrp="1" noChangeAspect="1"/>
          </p:cNvPicPr>
          <p:nvPr>
            <p:ph idx="1"/>
          </p:nvPr>
        </p:nvPicPr>
        <p:blipFill>
          <a:blip r:embed="rId2"/>
          <a:stretch>
            <a:fillRect/>
          </a:stretch>
        </p:blipFill>
        <p:spPr>
          <a:xfrm>
            <a:off x="1714480" y="1428737"/>
            <a:ext cx="4572032" cy="2357454"/>
          </a:xfrm>
        </p:spPr>
      </p:pic>
      <p:sp>
        <p:nvSpPr>
          <p:cNvPr id="5" name="Прямоугольник 4"/>
          <p:cNvSpPr/>
          <p:nvPr/>
        </p:nvSpPr>
        <p:spPr>
          <a:xfrm>
            <a:off x="1000100" y="4500570"/>
            <a:ext cx="7215238" cy="400110"/>
          </a:xfrm>
          <a:prstGeom prst="rect">
            <a:avLst/>
          </a:prstGeom>
        </p:spPr>
        <p:txBody>
          <a:bodyPr wrap="square">
            <a:spAutoFit/>
          </a:bodyPr>
          <a:lstStyle/>
          <a:p>
            <a:pPr algn="ctr"/>
            <a:r>
              <a:rPr lang="ru-RU" sz="2000" b="1" dirty="0" smtClean="0"/>
              <a:t> </a:t>
            </a:r>
            <a:endParaRPr lang="ru-RU" sz="2000" dirty="0"/>
          </a:p>
        </p:txBody>
      </p:sp>
      <p:sp>
        <p:nvSpPr>
          <p:cNvPr id="7" name="Прямоугольник 6"/>
          <p:cNvSpPr/>
          <p:nvPr/>
        </p:nvSpPr>
        <p:spPr>
          <a:xfrm>
            <a:off x="714348" y="4214818"/>
            <a:ext cx="8072494" cy="1569660"/>
          </a:xfrm>
          <a:prstGeom prst="rect">
            <a:avLst/>
          </a:prstGeom>
        </p:spPr>
        <p:txBody>
          <a:bodyPr wrap="square">
            <a:spAutoFit/>
          </a:bodyPr>
          <a:lstStyle/>
          <a:p>
            <a:r>
              <a:rPr lang="en-US" sz="2400" b="1" dirty="0" smtClean="0"/>
              <a:t>Of the 120 respondents surveyed, 75% are overweight . Overweight is an additional burden on the heart. Gradually accumulating in the body fat is deposited on the walls of the </a:t>
            </a:r>
            <a:r>
              <a:rPr lang="en-US" sz="2400" b="1" dirty="0" err="1" smtClean="0"/>
              <a:t>arteries,which</a:t>
            </a:r>
            <a:r>
              <a:rPr lang="en-US" sz="2400" b="1" dirty="0" smtClean="0"/>
              <a:t> leads to increased blood pressure</a:t>
            </a:r>
            <a:r>
              <a:rPr lang="ru-RU" b="1" dirty="0" smtClean="0">
                <a:latin typeface="Times New Roman" pitchFamily="18" charset="0"/>
                <a:cs typeface="Times New Roman" pitchFamily="18" charset="0"/>
              </a:rPr>
              <a:t>. </a:t>
            </a:r>
            <a:endParaRPr lang="ru-RU" b="1" dirty="0">
              <a:latin typeface="Times New Roman" pitchFamily="18" charset="0"/>
              <a:cs typeface="Times New Roman" pitchFamily="18" charset="0"/>
            </a:endParaRPr>
          </a:p>
        </p:txBody>
      </p:sp>
      <p:pic>
        <p:nvPicPr>
          <p:cNvPr id="4098" name="Picture 2" descr="C:\Users\natalia\Documents\1524411.jpg"/>
          <p:cNvPicPr>
            <a:picLocks noChangeAspect="1" noChangeArrowheads="1"/>
          </p:cNvPicPr>
          <p:nvPr/>
        </p:nvPicPr>
        <p:blipFill>
          <a:blip r:embed="rId3" cstate="print"/>
          <a:srcRect/>
          <a:stretch>
            <a:fillRect/>
          </a:stretch>
        </p:blipFill>
        <p:spPr bwMode="auto">
          <a:xfrm>
            <a:off x="7143768" y="642918"/>
            <a:ext cx="1690676" cy="126800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00042"/>
            <a:ext cx="6000792" cy="725470"/>
          </a:xfrm>
        </p:spPr>
        <p:txBody>
          <a:bodyPr>
            <a:noAutofit/>
          </a:bodyPr>
          <a:lstStyle/>
          <a:p>
            <a:r>
              <a:rPr lang="en-US" sz="3200" b="1" dirty="0" smtClean="0">
                <a:solidFill>
                  <a:srgbClr val="C00000"/>
                </a:solidFill>
              </a:rPr>
              <a:t>Unbalanced food and abuse of table salt</a:t>
            </a:r>
            <a:endParaRPr lang="ru-RU" sz="3200" b="1" dirty="0">
              <a:solidFill>
                <a:srgbClr val="C00000"/>
              </a:solidFill>
            </a:endParaRPr>
          </a:p>
        </p:txBody>
      </p:sp>
      <p:pic>
        <p:nvPicPr>
          <p:cNvPr id="4" name="Содержимое 3" descr="0j5nL6V-lhs.jpg"/>
          <p:cNvPicPr>
            <a:picLocks noGrp="1" noChangeAspect="1"/>
          </p:cNvPicPr>
          <p:nvPr>
            <p:ph idx="1"/>
          </p:nvPr>
        </p:nvPicPr>
        <p:blipFill>
          <a:blip r:embed="rId2"/>
          <a:stretch>
            <a:fillRect/>
          </a:stretch>
        </p:blipFill>
        <p:spPr>
          <a:xfrm>
            <a:off x="2357422" y="1071546"/>
            <a:ext cx="4572032" cy="3000396"/>
          </a:xfrm>
        </p:spPr>
      </p:pic>
      <p:sp>
        <p:nvSpPr>
          <p:cNvPr id="5" name="Прямоугольник 4"/>
          <p:cNvSpPr/>
          <p:nvPr/>
        </p:nvSpPr>
        <p:spPr>
          <a:xfrm>
            <a:off x="714348" y="4214818"/>
            <a:ext cx="7429552" cy="1938992"/>
          </a:xfrm>
          <a:prstGeom prst="rect">
            <a:avLst/>
          </a:prstGeom>
        </p:spPr>
        <p:txBody>
          <a:bodyPr wrap="square">
            <a:spAutoFit/>
          </a:bodyPr>
          <a:lstStyle/>
          <a:p>
            <a:pPr algn="ctr"/>
            <a:r>
              <a:rPr lang="en-US" sz="2000" b="1" dirty="0" smtClean="0"/>
              <a:t>Unbalanced nutrition and salt abuse as risk factors were (40 %)examined patients . The use of a large amount of salt with food helps to retain water molecules in the cavity of blood vessels ,increase blood pressure, which adversely affects the walls of blood vessels and myocardium.</a:t>
            </a:r>
            <a:endParaRPr lang="ru-RU" sz="2000" b="1" dirty="0">
              <a:latin typeface="Times New Roman" pitchFamily="18" charset="0"/>
              <a:cs typeface="Times New Roman" pitchFamily="18" charset="0"/>
            </a:endParaRPr>
          </a:p>
        </p:txBody>
      </p:sp>
      <p:pic>
        <p:nvPicPr>
          <p:cNvPr id="3074" name="Picture 2" descr="C:\Users\natalia\Documents\1524416.jpg"/>
          <p:cNvPicPr>
            <a:picLocks noChangeAspect="1" noChangeArrowheads="1"/>
          </p:cNvPicPr>
          <p:nvPr/>
        </p:nvPicPr>
        <p:blipFill>
          <a:blip r:embed="rId3" cstate="print"/>
          <a:srcRect/>
          <a:stretch>
            <a:fillRect/>
          </a:stretch>
        </p:blipFill>
        <p:spPr bwMode="auto">
          <a:xfrm flipH="1">
            <a:off x="7215206" y="928670"/>
            <a:ext cx="1600731" cy="109536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5686436" cy="928694"/>
          </a:xfrm>
        </p:spPr>
        <p:txBody>
          <a:bodyPr>
            <a:normAutofit fontScale="90000"/>
          </a:bodyPr>
          <a:lstStyle/>
          <a:p>
            <a:r>
              <a:rPr lang="ru-RU" sz="2200" dirty="0" smtClean="0"/>
              <a:t/>
            </a:r>
            <a:br>
              <a:rPr lang="ru-RU" sz="2200" dirty="0" smtClean="0"/>
            </a:br>
            <a:r>
              <a:rPr lang="ru-RU" sz="2200" dirty="0"/>
              <a:t/>
            </a:r>
            <a:br>
              <a:rPr lang="ru-RU" sz="2200" dirty="0"/>
            </a:br>
            <a:r>
              <a:rPr lang="en-US" sz="3600" dirty="0" smtClean="0"/>
              <a:t> </a:t>
            </a:r>
            <a:r>
              <a:rPr lang="en-US" sz="3600" b="1" dirty="0" err="1" smtClean="0">
                <a:solidFill>
                  <a:srgbClr val="C00000"/>
                </a:solidFill>
              </a:rPr>
              <a:t>Hypodynamia</a:t>
            </a:r>
            <a:r>
              <a:rPr lang="ru-RU" sz="4000" b="1" dirty="0" smtClean="0">
                <a:solidFill>
                  <a:srgbClr val="C00000"/>
                </a:solidFill>
              </a:rPr>
              <a:t> </a:t>
            </a:r>
            <a:r>
              <a:rPr lang="ru-RU" sz="6700" b="1" dirty="0" smtClean="0">
                <a:solidFill>
                  <a:srgbClr val="C00000"/>
                </a:solidFill>
              </a:rPr>
              <a:t/>
            </a:r>
            <a:br>
              <a:rPr lang="ru-RU" sz="6700" b="1" dirty="0" smtClean="0">
                <a:solidFill>
                  <a:srgbClr val="C00000"/>
                </a:solidFill>
              </a:rPr>
            </a:br>
            <a:endParaRPr lang="ru-RU" b="1" dirty="0">
              <a:solidFill>
                <a:srgbClr val="C00000"/>
              </a:solidFill>
            </a:endParaRPr>
          </a:p>
        </p:txBody>
      </p:sp>
      <p:pic>
        <p:nvPicPr>
          <p:cNvPr id="4" name="Содержимое 3" descr="KzxAHRW_Z2o.jpg"/>
          <p:cNvPicPr>
            <a:picLocks noGrp="1" noChangeAspect="1"/>
          </p:cNvPicPr>
          <p:nvPr>
            <p:ph idx="1"/>
          </p:nvPr>
        </p:nvPicPr>
        <p:blipFill>
          <a:blip r:embed="rId2"/>
          <a:stretch>
            <a:fillRect/>
          </a:stretch>
        </p:blipFill>
        <p:spPr>
          <a:xfrm>
            <a:off x="1571625" y="1285861"/>
            <a:ext cx="5214953" cy="3071834"/>
          </a:xfrm>
        </p:spPr>
      </p:pic>
      <p:sp>
        <p:nvSpPr>
          <p:cNvPr id="5" name="Прямоугольник 4"/>
          <p:cNvSpPr/>
          <p:nvPr/>
        </p:nvSpPr>
        <p:spPr>
          <a:xfrm>
            <a:off x="1000100" y="4572008"/>
            <a:ext cx="7358114" cy="1569660"/>
          </a:xfrm>
          <a:prstGeom prst="rect">
            <a:avLst/>
          </a:prstGeom>
        </p:spPr>
        <p:txBody>
          <a:bodyPr wrap="square">
            <a:spAutoFit/>
          </a:bodyPr>
          <a:lstStyle/>
          <a:p>
            <a:r>
              <a:rPr lang="en-US" sz="2400" b="1" dirty="0" smtClean="0"/>
              <a:t>In 15% of the surveyed, this risk factor contributes to the accumulation of excess body weight, which leads to the progression of hypertension. During inactivity, the vessels lose their tone.</a:t>
            </a:r>
            <a:endParaRPr lang="ru-RU" sz="2400" b="1" dirty="0"/>
          </a:p>
        </p:txBody>
      </p:sp>
      <p:pic>
        <p:nvPicPr>
          <p:cNvPr id="12291" name="Picture 3" descr="C:\Users\natalia\Documents\zavisnost-komp.jpg"/>
          <p:cNvPicPr>
            <a:picLocks noChangeAspect="1" noChangeArrowheads="1"/>
          </p:cNvPicPr>
          <p:nvPr/>
        </p:nvPicPr>
        <p:blipFill>
          <a:blip r:embed="rId3" cstate="print"/>
          <a:srcRect/>
          <a:stretch>
            <a:fillRect/>
          </a:stretch>
        </p:blipFill>
        <p:spPr bwMode="auto">
          <a:xfrm>
            <a:off x="6357950" y="285728"/>
            <a:ext cx="2275065" cy="129121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6000792" cy="939784"/>
          </a:xfrm>
        </p:spPr>
        <p:txBody>
          <a:bodyPr>
            <a:noAutofit/>
          </a:bodyPr>
          <a:lstStyle/>
          <a:p>
            <a:r>
              <a:rPr lang="ru-RU" sz="1200" dirty="0" smtClean="0"/>
              <a:t/>
            </a:r>
            <a:br>
              <a:rPr lang="ru-RU" sz="1200" dirty="0" smtClean="0"/>
            </a:br>
            <a:r>
              <a:rPr lang="ru-RU" sz="1200" dirty="0"/>
              <a:t/>
            </a:r>
            <a:br>
              <a:rPr lang="ru-RU" sz="1200" dirty="0"/>
            </a:br>
            <a:r>
              <a:rPr lang="ru-RU" sz="1200" dirty="0" smtClean="0"/>
              <a:t/>
            </a:r>
            <a:br>
              <a:rPr lang="ru-RU" sz="1200" dirty="0" smtClean="0"/>
            </a:br>
            <a:r>
              <a:rPr lang="ru-RU" sz="1200" dirty="0"/>
              <a:t/>
            </a:r>
            <a:br>
              <a:rPr lang="ru-RU" sz="1200" dirty="0"/>
            </a:br>
            <a:r>
              <a:rPr lang="ru-RU" sz="1200" dirty="0" smtClean="0"/>
              <a:t/>
            </a:r>
            <a:br>
              <a:rPr lang="ru-RU" sz="1200" dirty="0" smtClean="0"/>
            </a:br>
            <a:r>
              <a:rPr lang="en-US" sz="3200" b="1" dirty="0" smtClean="0">
                <a:solidFill>
                  <a:srgbClr val="C00000"/>
                </a:solidFill>
              </a:rPr>
              <a:t> Measurement of blood pressure and heart rate </a:t>
            </a:r>
            <a:r>
              <a:rPr lang="ru-RU" sz="1100" b="1" dirty="0" smtClean="0"/>
              <a:t/>
            </a:r>
            <a:br>
              <a:rPr lang="ru-RU" sz="1100" b="1" dirty="0" smtClean="0"/>
            </a:br>
            <a:r>
              <a:rPr lang="ru-RU" sz="1200" dirty="0"/>
              <a:t/>
            </a:r>
            <a:br>
              <a:rPr lang="ru-RU" sz="1200" dirty="0"/>
            </a:br>
            <a:r>
              <a:rPr lang="ru-RU" sz="1200" dirty="0"/>
              <a:t/>
            </a:r>
            <a:br>
              <a:rPr lang="ru-RU" sz="1200" dirty="0"/>
            </a:br>
            <a:endParaRPr lang="ru-RU" sz="3600" dirty="0"/>
          </a:p>
        </p:txBody>
      </p:sp>
      <p:pic>
        <p:nvPicPr>
          <p:cNvPr id="4" name="Содержимое 3" descr="UdLIyp5_yPo.jpg"/>
          <p:cNvPicPr>
            <a:picLocks noGrp="1" noChangeAspect="1"/>
          </p:cNvPicPr>
          <p:nvPr>
            <p:ph idx="1"/>
          </p:nvPr>
        </p:nvPicPr>
        <p:blipFill>
          <a:blip r:embed="rId2"/>
          <a:stretch>
            <a:fillRect/>
          </a:stretch>
        </p:blipFill>
        <p:spPr>
          <a:xfrm>
            <a:off x="1714480" y="1777206"/>
            <a:ext cx="5572165" cy="2437612"/>
          </a:xfrm>
        </p:spPr>
      </p:pic>
      <p:sp>
        <p:nvSpPr>
          <p:cNvPr id="5" name="Прямоугольник 4"/>
          <p:cNvSpPr/>
          <p:nvPr/>
        </p:nvSpPr>
        <p:spPr>
          <a:xfrm>
            <a:off x="642910" y="4357694"/>
            <a:ext cx="7786742" cy="1200329"/>
          </a:xfrm>
          <a:prstGeom prst="rect">
            <a:avLst/>
          </a:prstGeom>
        </p:spPr>
        <p:txBody>
          <a:bodyPr wrap="square">
            <a:spAutoFit/>
          </a:bodyPr>
          <a:lstStyle/>
          <a:p>
            <a:r>
              <a:rPr lang="en-US" sz="2400" b="1" dirty="0" smtClean="0"/>
              <a:t>According to the results of the survey, 55% of the surveyed are able to independently measure blood PRESSURE, and determine the pulse rate.</a:t>
            </a:r>
            <a:endParaRPr lang="ru-RU" sz="2400" b="1" dirty="0"/>
          </a:p>
        </p:txBody>
      </p:sp>
      <p:pic>
        <p:nvPicPr>
          <p:cNvPr id="1026" name="Picture 2" descr="C:\Users\natalia\Documents\faktoririskagipertonicheskoyboleznitabli_BAD5124F.jpg"/>
          <p:cNvPicPr>
            <a:picLocks noChangeAspect="1" noChangeArrowheads="1"/>
          </p:cNvPicPr>
          <p:nvPr/>
        </p:nvPicPr>
        <p:blipFill>
          <a:blip r:embed="rId3" cstate="print"/>
          <a:srcRect/>
          <a:stretch>
            <a:fillRect/>
          </a:stretch>
        </p:blipFill>
        <p:spPr bwMode="auto">
          <a:xfrm>
            <a:off x="7143768" y="428604"/>
            <a:ext cx="1619238" cy="809619"/>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757742" cy="796908"/>
          </a:xfrm>
        </p:spPr>
        <p:txBody>
          <a:bodyPr/>
          <a:lstStyle/>
          <a:p>
            <a:pPr algn="ctr"/>
            <a:r>
              <a:rPr lang="en-US" b="1" dirty="0" smtClean="0">
                <a:solidFill>
                  <a:srgbClr val="C00000"/>
                </a:solidFill>
              </a:rPr>
              <a:t>Conclusion</a:t>
            </a:r>
            <a:endParaRPr lang="ru-RU" b="1" dirty="0">
              <a:solidFill>
                <a:srgbClr val="C00000"/>
              </a:solidFill>
            </a:endParaRPr>
          </a:p>
        </p:txBody>
      </p:sp>
      <p:sp>
        <p:nvSpPr>
          <p:cNvPr id="3" name="Содержимое 2"/>
          <p:cNvSpPr>
            <a:spLocks noGrp="1"/>
          </p:cNvSpPr>
          <p:nvPr>
            <p:ph idx="1"/>
          </p:nvPr>
        </p:nvSpPr>
        <p:spPr>
          <a:xfrm>
            <a:off x="457200" y="1214422"/>
            <a:ext cx="8229600" cy="4911741"/>
          </a:xfrm>
        </p:spPr>
        <p:txBody>
          <a:bodyPr>
            <a:noAutofit/>
          </a:bodyPr>
          <a:lstStyle/>
          <a:p>
            <a:r>
              <a:rPr lang="en-US" sz="2000" b="1" dirty="0" smtClean="0"/>
              <a:t>Hypertension affects more people over 50 years. </a:t>
            </a:r>
            <a:endParaRPr lang="en-US" sz="2000" b="1" dirty="0" smtClean="0"/>
          </a:p>
          <a:p>
            <a:r>
              <a:rPr lang="en-US" sz="2000" b="1" dirty="0" smtClean="0"/>
              <a:t>Most </a:t>
            </a:r>
            <a:r>
              <a:rPr lang="en-US" sz="2000" b="1" dirty="0" smtClean="0"/>
              <a:t>of the respondents do not know how to use the device for measuring blood pressure. 38% are obese and 37% overweight</a:t>
            </a:r>
            <a:r>
              <a:rPr lang="en-US" sz="2000" b="1" dirty="0" smtClean="0"/>
              <a:t>.</a:t>
            </a:r>
          </a:p>
          <a:p>
            <a:r>
              <a:rPr lang="en-US" sz="2000" b="1" dirty="0" smtClean="0"/>
              <a:t> </a:t>
            </a:r>
            <a:r>
              <a:rPr lang="en-US" sz="2000" b="1" dirty="0" smtClean="0"/>
              <a:t>More than half of the respondents do not comply with the principles of nutrition, this suggests that they do not know the basic rules of nutrition. </a:t>
            </a:r>
            <a:endParaRPr lang="en-US" sz="2000" b="1" dirty="0" smtClean="0"/>
          </a:p>
          <a:p>
            <a:r>
              <a:rPr lang="en-US" sz="2000" b="1" dirty="0" smtClean="0"/>
              <a:t>The </a:t>
            </a:r>
            <a:r>
              <a:rPr lang="en-US" sz="2000" b="1" dirty="0" smtClean="0"/>
              <a:t>bulk have bad habits. This is Smoking, most respondents smoke one or more packs per day. Alcohol is consumed more often on holidays. </a:t>
            </a:r>
            <a:endParaRPr lang="en-US" sz="2000" b="1" dirty="0" smtClean="0"/>
          </a:p>
          <a:p>
            <a:r>
              <a:rPr lang="en-US" sz="2000" b="1" dirty="0" smtClean="0"/>
              <a:t>More </a:t>
            </a:r>
            <a:r>
              <a:rPr lang="en-US" sz="2000" b="1" dirty="0" smtClean="0"/>
              <a:t>than half of the respondents experience constant stress and lead a more sedentary lifestyle. </a:t>
            </a:r>
            <a:endParaRPr lang="en-US" sz="2000" b="1" dirty="0" smtClean="0"/>
          </a:p>
          <a:p>
            <a:r>
              <a:rPr lang="en-US" sz="2000" b="1" dirty="0" smtClean="0"/>
              <a:t>Based </a:t>
            </a:r>
            <a:r>
              <a:rPr lang="en-US" sz="2000" b="1" dirty="0" smtClean="0"/>
              <a:t>on the above, it is necessary to strengthen preventive and explanatory work , which corresponds to the concept of development of nursing and is the main focus of preventive work in the primary link.</a:t>
            </a:r>
            <a:endParaRPr lang="ru-RU" sz="2000" b="1" dirty="0" smtClean="0">
              <a:latin typeface="Times New Roman" pitchFamily="18" charset="0"/>
              <a:cs typeface="Times New Roman" pitchFamily="18" charset="0"/>
            </a:endParaRPr>
          </a:p>
          <a:p>
            <a:endParaRPr lang="ru-RU" sz="1800" b="1"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5543560" cy="571504"/>
          </a:xfrm>
        </p:spPr>
        <p:txBody>
          <a:bodyPr>
            <a:normAutofit fontScale="90000"/>
          </a:bodyPr>
          <a:lstStyle/>
          <a:p>
            <a:pPr algn="ctr"/>
            <a:r>
              <a:rPr lang="en-US" dirty="0" smtClean="0"/>
              <a:t> </a:t>
            </a:r>
            <a:r>
              <a:rPr lang="ru-RU" dirty="0" smtClean="0"/>
              <a:t/>
            </a:r>
            <a:br>
              <a:rPr lang="ru-RU" dirty="0" smtClean="0"/>
            </a:br>
            <a:r>
              <a:rPr lang="en-US" b="1" dirty="0" smtClean="0">
                <a:solidFill>
                  <a:srgbClr val="C00000"/>
                </a:solidFill>
              </a:rPr>
              <a:t>Recommendation</a:t>
            </a:r>
            <a:r>
              <a:rPr lang="en-US" b="1" dirty="0" smtClean="0">
                <a:solidFill>
                  <a:srgbClr val="C00000"/>
                </a:solidFill>
              </a:rPr>
              <a:t/>
            </a:r>
            <a:br>
              <a:rPr lang="en-US" b="1" dirty="0" smtClean="0">
                <a:solidFill>
                  <a:srgbClr val="C00000"/>
                </a:solidFill>
              </a:rPr>
            </a:br>
            <a:endParaRPr lang="ru-RU" b="1" dirty="0">
              <a:solidFill>
                <a:srgbClr val="C00000"/>
              </a:solidFill>
            </a:endParaRPr>
          </a:p>
        </p:txBody>
      </p:sp>
      <p:sp>
        <p:nvSpPr>
          <p:cNvPr id="3" name="Содержимое 2"/>
          <p:cNvSpPr>
            <a:spLocks noGrp="1"/>
          </p:cNvSpPr>
          <p:nvPr>
            <p:ph idx="1"/>
          </p:nvPr>
        </p:nvSpPr>
        <p:spPr>
          <a:xfrm>
            <a:off x="457200" y="1500174"/>
            <a:ext cx="8229600" cy="5074362"/>
          </a:xfrm>
        </p:spPr>
        <p:txBody>
          <a:bodyPr>
            <a:normAutofit/>
          </a:bodyPr>
          <a:lstStyle/>
          <a:p>
            <a:r>
              <a:rPr lang="en-US" b="1" dirty="0" smtClean="0"/>
              <a:t>To intensify the preventive and explanatory work of the nurse in the detection of chronic non-infectious diseases</a:t>
            </a:r>
            <a:r>
              <a:rPr lang="en-US" b="1" dirty="0" smtClean="0"/>
              <a:t>.</a:t>
            </a:r>
          </a:p>
          <a:p>
            <a:r>
              <a:rPr lang="en-US" b="1" dirty="0" smtClean="0"/>
              <a:t> </a:t>
            </a:r>
            <a:r>
              <a:rPr lang="en-US" b="1" dirty="0" smtClean="0"/>
              <a:t>Organize in each clinic "School of health" for patients with hypertension. </a:t>
            </a:r>
            <a:endParaRPr lang="en-US" b="1" dirty="0" smtClean="0"/>
          </a:p>
          <a:p>
            <a:r>
              <a:rPr lang="en-US" b="1" dirty="0" smtClean="0"/>
              <a:t>To </a:t>
            </a:r>
            <a:r>
              <a:rPr lang="en-US" b="1" dirty="0" smtClean="0"/>
              <a:t>introduce in practical work of the nurse a Memo about arterial hypertension.</a:t>
            </a:r>
            <a:endParaRPr lang="ru-RU"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000504"/>
            <a:ext cx="8229600" cy="2000264"/>
          </a:xfrm>
        </p:spPr>
        <p:txBody>
          <a:bodyPr>
            <a:normAutofit fontScale="92500" lnSpcReduction="20000"/>
          </a:bodyPr>
          <a:lstStyle/>
          <a:p>
            <a:pPr algn="r">
              <a:buNone/>
            </a:pPr>
            <a:endParaRPr lang="ru-RU" sz="5400" b="1" dirty="0" smtClean="0">
              <a:solidFill>
                <a:srgbClr val="FF0000"/>
              </a:solidFill>
            </a:endParaRPr>
          </a:p>
          <a:p>
            <a:pPr algn="r">
              <a:buNone/>
            </a:pPr>
            <a:endParaRPr lang="ru-RU" sz="5400" b="1" dirty="0">
              <a:solidFill>
                <a:srgbClr val="FF0000"/>
              </a:solidFill>
            </a:endParaRPr>
          </a:p>
          <a:p>
            <a:pPr algn="r">
              <a:buNone/>
            </a:pPr>
            <a:r>
              <a:rPr lang="en-US" sz="5400" b="1" i="1" dirty="0" smtClean="0">
                <a:solidFill>
                  <a:schemeClr val="tx2">
                    <a:lumMod val="50000"/>
                  </a:schemeClr>
                </a:solidFill>
              </a:rPr>
              <a:t>Thanks for Attention!!!</a:t>
            </a:r>
            <a:endParaRPr lang="ru-RU" b="1" i="1" dirty="0">
              <a:solidFill>
                <a:schemeClr val="tx2">
                  <a:lumMod val="50000"/>
                </a:schemeClr>
              </a:solidFill>
            </a:endParaRPr>
          </a:p>
        </p:txBody>
      </p:sp>
      <p:pic>
        <p:nvPicPr>
          <p:cNvPr id="6146" name="Picture 2" descr="C:\Users\natalia\Documents\serdce.jpg"/>
          <p:cNvPicPr>
            <a:picLocks noChangeAspect="1" noChangeArrowheads="1"/>
          </p:cNvPicPr>
          <p:nvPr/>
        </p:nvPicPr>
        <p:blipFill>
          <a:blip r:embed="rId2"/>
          <a:srcRect/>
          <a:stretch>
            <a:fillRect/>
          </a:stretch>
        </p:blipFill>
        <p:spPr bwMode="auto">
          <a:xfrm>
            <a:off x="714348" y="1000108"/>
            <a:ext cx="4643470" cy="278608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C00000"/>
                </a:solidFill>
              </a:rPr>
              <a:t>Urgency</a:t>
            </a:r>
            <a:endParaRPr lang="ru-RU" b="1" dirty="0">
              <a:solidFill>
                <a:srgbClr val="C00000"/>
              </a:solidFill>
            </a:endParaRPr>
          </a:p>
        </p:txBody>
      </p:sp>
      <p:sp>
        <p:nvSpPr>
          <p:cNvPr id="3" name="Содержимое 2"/>
          <p:cNvSpPr>
            <a:spLocks noGrp="1"/>
          </p:cNvSpPr>
          <p:nvPr>
            <p:ph idx="1"/>
          </p:nvPr>
        </p:nvSpPr>
        <p:spPr/>
        <p:txBody>
          <a:bodyPr>
            <a:normAutofit/>
          </a:bodyPr>
          <a:lstStyle/>
          <a:p>
            <a:pPr>
              <a:buNone/>
            </a:pPr>
            <a:r>
              <a:rPr lang="ru-RU" dirty="0" smtClean="0">
                <a:latin typeface="Times New Roman" pitchFamily="18" charset="0"/>
                <a:cs typeface="Times New Roman" pitchFamily="18" charset="0"/>
              </a:rPr>
              <a:t> </a:t>
            </a:r>
            <a:r>
              <a:rPr lang="en-US" b="1" dirty="0" smtClean="0"/>
              <a:t>For the modern world, cardiovascular disease is the main cause of death </a:t>
            </a:r>
            <a:r>
              <a:rPr lang="en-US" b="1" dirty="0" smtClean="0"/>
              <a:t>.</a:t>
            </a:r>
          </a:p>
          <a:p>
            <a:pPr>
              <a:buNone/>
            </a:pPr>
            <a:r>
              <a:rPr lang="en-US" b="1" dirty="0" smtClean="0"/>
              <a:t> The </a:t>
            </a:r>
            <a:r>
              <a:rPr lang="en-US" b="1" dirty="0" smtClean="0"/>
              <a:t>prevalence of risk factors among the population in Russia is at a high level. </a:t>
            </a:r>
            <a:endParaRPr lang="en-US" b="1" dirty="0" smtClean="0"/>
          </a:p>
          <a:p>
            <a:pPr>
              <a:buNone/>
            </a:pPr>
            <a:r>
              <a:rPr lang="en-US" b="1" dirty="0" smtClean="0"/>
              <a:t>The </a:t>
            </a:r>
            <a:r>
              <a:rPr lang="en-US" b="1" dirty="0" smtClean="0"/>
              <a:t>main reasons are endogenous and exogenous factors</a:t>
            </a:r>
            <a:endParaRPr lang="ru-RU"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endParaRPr lang="ru-RU" dirty="0"/>
          </a:p>
        </p:txBody>
      </p:sp>
      <p:sp>
        <p:nvSpPr>
          <p:cNvPr id="3" name="Содержимое 2"/>
          <p:cNvSpPr>
            <a:spLocks noGrp="1"/>
          </p:cNvSpPr>
          <p:nvPr>
            <p:ph idx="1"/>
          </p:nvPr>
        </p:nvSpPr>
        <p:spPr>
          <a:xfrm>
            <a:off x="457200" y="1142984"/>
            <a:ext cx="8229600" cy="4983179"/>
          </a:xfrm>
        </p:spPr>
        <p:txBody>
          <a:bodyPr>
            <a:noAutofit/>
          </a:bodyPr>
          <a:lstStyle/>
          <a:p>
            <a:pPr>
              <a:buNone/>
            </a:pPr>
            <a:r>
              <a:rPr lang="ru-RU" b="1" dirty="0" smtClean="0"/>
              <a:t> </a:t>
            </a:r>
            <a:r>
              <a:rPr lang="en-US" sz="2400" dirty="0" smtClean="0">
                <a:latin typeface="Arial" pitchFamily="34" charset="0"/>
                <a:cs typeface="Arial" pitchFamily="34" charset="0"/>
              </a:rPr>
              <a:t>The study was conducted on the basis of GBUZ </a:t>
            </a:r>
            <a:r>
              <a:rPr lang="en-US" sz="2400" dirty="0" err="1" smtClean="0">
                <a:latin typeface="Arial" pitchFamily="34" charset="0"/>
                <a:cs typeface="Arial" pitchFamily="34" charset="0"/>
              </a:rPr>
              <a:t>Kyakhtinskaya</a:t>
            </a:r>
            <a:r>
              <a:rPr lang="en-US" sz="2400" dirty="0" smtClean="0">
                <a:latin typeface="Arial" pitchFamily="34" charset="0"/>
                <a:cs typeface="Arial" pitchFamily="34" charset="0"/>
              </a:rPr>
              <a:t> CRH, among patients. </a:t>
            </a:r>
            <a:endParaRPr lang="en-U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The </a:t>
            </a:r>
            <a:r>
              <a:rPr lang="en-US" sz="2400" dirty="0" smtClean="0">
                <a:latin typeface="Arial" pitchFamily="34" charset="0"/>
                <a:cs typeface="Arial" pitchFamily="34" charset="0"/>
              </a:rPr>
              <a:t>sociological survey was attended by 120 respondents, according to gender: males were 36 %, female-64 %, age: 35-50 years and older. </a:t>
            </a:r>
            <a:endParaRPr lang="en-US" sz="2400" dirty="0" smtClean="0">
              <a:latin typeface="Arial" pitchFamily="34" charset="0"/>
              <a:cs typeface="Arial" pitchFamily="34" charset="0"/>
            </a:endParaRPr>
          </a:p>
          <a:p>
            <a:pPr>
              <a:buNone/>
            </a:pPr>
            <a:endParaRPr lang="en-US" sz="2400" dirty="0" smtClean="0">
              <a:latin typeface="Arial" pitchFamily="34" charset="0"/>
              <a:cs typeface="Arial" pitchFamily="34" charset="0"/>
            </a:endParaRPr>
          </a:p>
          <a:p>
            <a:pPr>
              <a:buNone/>
            </a:pPr>
            <a:r>
              <a:rPr lang="en-US" sz="2400" b="1" dirty="0" smtClean="0">
                <a:latin typeface="Arial" pitchFamily="34" charset="0"/>
                <a:cs typeface="Arial" pitchFamily="34" charset="0"/>
              </a:rPr>
              <a:t>Purpose </a:t>
            </a:r>
            <a:r>
              <a:rPr lang="en-US" sz="2400" b="1" dirty="0" smtClean="0">
                <a:latin typeface="Arial" pitchFamily="34" charset="0"/>
                <a:cs typeface="Arial" pitchFamily="34" charset="0"/>
              </a:rPr>
              <a:t>of research:</a:t>
            </a:r>
            <a:r>
              <a:rPr lang="en-US" sz="2400" dirty="0" smtClean="0">
                <a:latin typeface="Arial" pitchFamily="34" charset="0"/>
                <a:cs typeface="Arial" pitchFamily="34" charset="0"/>
              </a:rPr>
              <a:t> - Identifying the level of awareness of patients about the presence of risk factors in the occurrence of </a:t>
            </a:r>
            <a:r>
              <a:rPr lang="en-US" sz="2400" dirty="0" smtClean="0">
                <a:latin typeface="Arial" pitchFamily="34" charset="0"/>
                <a:cs typeface="Arial" pitchFamily="34" charset="0"/>
              </a:rPr>
              <a:t>hypertension</a:t>
            </a:r>
          </a:p>
          <a:p>
            <a:pPr>
              <a:buNone/>
            </a:pPr>
            <a:r>
              <a:rPr lang="en-US" sz="2400" dirty="0" smtClean="0">
                <a:latin typeface="Arial" pitchFamily="34" charset="0"/>
                <a:cs typeface="Arial" pitchFamily="34" charset="0"/>
              </a:rPr>
              <a:t> </a:t>
            </a:r>
          </a:p>
          <a:p>
            <a:pPr>
              <a:buNone/>
            </a:pPr>
            <a:r>
              <a:rPr lang="en-US" sz="2400" b="1" dirty="0" smtClean="0">
                <a:latin typeface="Arial" pitchFamily="34" charset="0"/>
                <a:cs typeface="Arial" pitchFamily="34" charset="0"/>
              </a:rPr>
              <a:t>Research </a:t>
            </a:r>
            <a:r>
              <a:rPr lang="en-US" sz="2400" b="1" dirty="0" smtClean="0">
                <a:latin typeface="Arial" pitchFamily="34" charset="0"/>
                <a:cs typeface="Arial" pitchFamily="34" charset="0"/>
              </a:rPr>
              <a:t>problem: </a:t>
            </a:r>
            <a:r>
              <a:rPr lang="en-US" sz="2400" dirty="0" smtClean="0">
                <a:latin typeface="Arial" pitchFamily="34" charset="0"/>
                <a:cs typeface="Arial" pitchFamily="34" charset="0"/>
              </a:rPr>
              <a:t>- Determine the level of awareness of existing risk factors in patients with hypertension</a:t>
            </a:r>
            <a:r>
              <a:rPr lang="ru-RU" sz="2800" b="1" dirty="0" smtClean="0">
                <a:latin typeface="Arial" pitchFamily="34" charset="0"/>
                <a:cs typeface="Arial" pitchFamily="34" charset="0"/>
              </a:rPr>
              <a:t> </a:t>
            </a:r>
            <a:endParaRPr lang="ru-RU" b="1" dirty="0" smtClean="0">
              <a:latin typeface="Arial" pitchFamily="34" charset="0"/>
              <a:cs typeface="Arial" pitchFamily="34" charset="0"/>
            </a:endParaRPr>
          </a:p>
          <a:p>
            <a:pPr algn="ctr">
              <a:buNone/>
            </a:pPr>
            <a:endParaRPr lang="ru-RU"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C00000"/>
                </a:solidFill>
              </a:rPr>
              <a:t>Risk </a:t>
            </a:r>
            <a:r>
              <a:rPr lang="en-US" b="1" dirty="0" smtClean="0">
                <a:solidFill>
                  <a:srgbClr val="C00000"/>
                </a:solidFill>
              </a:rPr>
              <a:t>factor</a:t>
            </a:r>
            <a:endParaRPr lang="ru-RU" b="1" dirty="0">
              <a:solidFill>
                <a:srgbClr val="C00000"/>
              </a:solidFill>
            </a:endParaRPr>
          </a:p>
        </p:txBody>
      </p:sp>
      <p:sp>
        <p:nvSpPr>
          <p:cNvPr id="3" name="Содержимое 2"/>
          <p:cNvSpPr>
            <a:spLocks noGrp="1"/>
          </p:cNvSpPr>
          <p:nvPr>
            <p:ph idx="1"/>
          </p:nvPr>
        </p:nvSpPr>
        <p:spPr/>
        <p:txBody>
          <a:bodyPr>
            <a:normAutofit/>
          </a:bodyPr>
          <a:lstStyle/>
          <a:p>
            <a:pPr>
              <a:buNone/>
            </a:pPr>
            <a:r>
              <a:rPr lang="ru-RU" dirty="0" smtClean="0"/>
              <a:t> </a:t>
            </a:r>
            <a:br>
              <a:rPr lang="ru-RU" dirty="0" smtClean="0"/>
            </a:br>
            <a:r>
              <a:rPr lang="ru-RU" dirty="0" smtClean="0"/>
              <a:t> </a:t>
            </a:r>
            <a:r>
              <a:rPr lang="en-US" b="1" dirty="0" smtClean="0"/>
              <a:t>In the questionnaire , we divided the risk factors affecting GB into two large </a:t>
            </a:r>
            <a:r>
              <a:rPr lang="en-US" b="1" dirty="0" smtClean="0"/>
              <a:t>groups</a:t>
            </a:r>
          </a:p>
          <a:p>
            <a:pPr marL="514350" indent="-514350">
              <a:buAutoNum type="arabicPeriod"/>
            </a:pPr>
            <a:r>
              <a:rPr lang="en-US" b="1" dirty="0" smtClean="0"/>
              <a:t>Endogenous </a:t>
            </a:r>
            <a:r>
              <a:rPr lang="en-US" b="1" dirty="0" smtClean="0"/>
              <a:t>(fatal</a:t>
            </a:r>
            <a:r>
              <a:rPr lang="en-US" b="1" dirty="0" smtClean="0"/>
              <a:t>)</a:t>
            </a:r>
          </a:p>
          <a:p>
            <a:pPr marL="514350" indent="-514350">
              <a:buAutoNum type="arabicPeriod"/>
            </a:pPr>
            <a:r>
              <a:rPr lang="en-US" b="1" dirty="0" smtClean="0"/>
              <a:t> </a:t>
            </a:r>
            <a:r>
              <a:rPr lang="en-US" b="1" dirty="0" smtClean="0"/>
              <a:t>2. Exogenous (disposable</a:t>
            </a:r>
            <a:r>
              <a:rPr lang="ru-RU" b="1" dirty="0" smtClean="0"/>
              <a:t>)</a:t>
            </a:r>
            <a:r>
              <a:rPr lang="ru-RU" b="1" dirty="0"/>
              <a:t> </a:t>
            </a:r>
            <a:r>
              <a:rPr lang="ru-RU" b="1" dirty="0" smtClean="0"/>
              <a:t> </a:t>
            </a:r>
            <a:endParaRPr lang="ru-RU"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857256"/>
          </a:xfrm>
        </p:spPr>
        <p:txBody>
          <a:bodyPr>
            <a:normAutofit fontScale="90000"/>
          </a:bodyPr>
          <a:lstStyle/>
          <a:p>
            <a:r>
              <a:rPr lang="ru-RU" sz="4000" b="1" dirty="0" smtClean="0">
                <a:solidFill>
                  <a:srgbClr val="C00000"/>
                </a:solidFill>
              </a:rPr>
              <a:t/>
            </a:r>
            <a:br>
              <a:rPr lang="ru-RU" sz="4000" b="1" dirty="0" smtClean="0">
                <a:solidFill>
                  <a:srgbClr val="C00000"/>
                </a:solidFill>
              </a:rPr>
            </a:br>
            <a:r>
              <a:rPr lang="ru-RU" sz="4000" b="1" dirty="0">
                <a:solidFill>
                  <a:srgbClr val="C00000"/>
                </a:solidFill>
              </a:rPr>
              <a:t/>
            </a:r>
            <a:br>
              <a:rPr lang="ru-RU" sz="4000" b="1" dirty="0">
                <a:solidFill>
                  <a:srgbClr val="C00000"/>
                </a:solidFill>
              </a:rPr>
            </a:br>
            <a:r>
              <a:rPr lang="ru-RU" sz="4000" b="1" dirty="0" smtClean="0">
                <a:solidFill>
                  <a:srgbClr val="C00000"/>
                </a:solidFill>
              </a:rPr>
              <a:t/>
            </a:r>
            <a:br>
              <a:rPr lang="ru-RU" sz="4000" b="1" dirty="0" smtClean="0">
                <a:solidFill>
                  <a:srgbClr val="C00000"/>
                </a:solidFill>
              </a:rPr>
            </a:br>
            <a:r>
              <a:rPr lang="en-US" sz="3100" b="1" dirty="0" smtClean="0">
                <a:solidFill>
                  <a:srgbClr val="C00000"/>
                </a:solidFill>
              </a:rPr>
              <a:t>ENDOGENOUS RISK FACTORS</a:t>
            </a:r>
            <a:r>
              <a:rPr lang="ru-RU" sz="2700" b="1" dirty="0" smtClean="0">
                <a:solidFill>
                  <a:srgbClr val="C00000"/>
                </a:solidFill>
              </a:rPr>
              <a:t/>
            </a:r>
            <a:br>
              <a:rPr lang="ru-RU" sz="2700" b="1" dirty="0" smtClean="0">
                <a:solidFill>
                  <a:srgbClr val="C00000"/>
                </a:solidFill>
              </a:rPr>
            </a:br>
            <a:r>
              <a:rPr lang="ru-RU" sz="2400" b="1" dirty="0" smtClean="0"/>
              <a:t/>
            </a:r>
            <a:br>
              <a:rPr lang="ru-RU" sz="2400" b="1" dirty="0" smtClean="0"/>
            </a:br>
            <a:r>
              <a:rPr lang="en-US" sz="2700" b="1" dirty="0" smtClean="0"/>
              <a:t> </a:t>
            </a:r>
            <a:r>
              <a:rPr lang="en-US" sz="2700" b="1" dirty="0" smtClean="0"/>
              <a:t>                      Age </a:t>
            </a:r>
            <a:r>
              <a:rPr lang="en-US" sz="2700" b="1" dirty="0" smtClean="0"/>
              <a:t>and gender </a:t>
            </a:r>
            <a:r>
              <a:rPr lang="ru-RU" sz="3100" b="1" dirty="0" smtClean="0">
                <a:solidFill>
                  <a:srgbClr val="C00000"/>
                </a:solidFill>
              </a:rPr>
              <a:t/>
            </a:r>
            <a:br>
              <a:rPr lang="ru-RU" sz="3100" b="1" dirty="0" smtClean="0">
                <a:solidFill>
                  <a:srgbClr val="C00000"/>
                </a:solidFill>
              </a:rPr>
            </a:br>
            <a:r>
              <a:rPr lang="ru-RU" sz="3100" dirty="0" smtClean="0"/>
              <a:t> </a:t>
            </a:r>
            <a:endParaRPr lang="ru-RU" dirty="0"/>
          </a:p>
        </p:txBody>
      </p:sp>
      <p:graphicFrame>
        <p:nvGraphicFramePr>
          <p:cNvPr id="4" name="Таблица 3"/>
          <p:cNvGraphicFramePr>
            <a:graphicFrameLocks noGrp="1"/>
          </p:cNvGraphicFramePr>
          <p:nvPr/>
        </p:nvGraphicFramePr>
        <p:xfrm>
          <a:off x="1214414" y="2214554"/>
          <a:ext cx="6357981" cy="2286016"/>
        </p:xfrm>
        <a:graphic>
          <a:graphicData uri="http://schemas.openxmlformats.org/drawingml/2006/table">
            <a:tbl>
              <a:tblPr firstRow="1" bandRow="1">
                <a:tableStyleId>{5C22544A-7EE6-4342-B048-85BDC9FD1C3A}</a:tableStyleId>
              </a:tblPr>
              <a:tblGrid>
                <a:gridCol w="1390796"/>
                <a:gridCol w="2847858"/>
                <a:gridCol w="2119327"/>
              </a:tblGrid>
              <a:tr h="1143008">
                <a:tc>
                  <a:txBody>
                    <a:bodyPr/>
                    <a:lstStyle/>
                    <a:p>
                      <a:pPr algn="ctr"/>
                      <a:r>
                        <a:rPr lang="en-US" sz="2400" b="1" i="0" kern="1200" dirty="0" smtClean="0">
                          <a:solidFill>
                            <a:schemeClr val="tx1"/>
                          </a:solidFill>
                          <a:latin typeface="+mn-lt"/>
                          <a:ea typeface="+mn-ea"/>
                          <a:cs typeface="+mn-cs"/>
                        </a:rPr>
                        <a:t>floor</a:t>
                      </a:r>
                      <a:endParaRPr lang="ru-RU" sz="2400" b="1" dirty="0">
                        <a:solidFill>
                          <a:schemeClr val="tx1"/>
                        </a:solidFill>
                      </a:endParaRPr>
                    </a:p>
                  </a:txBody>
                  <a:tcPr/>
                </a:tc>
                <a:tc>
                  <a:txBody>
                    <a:bodyPr/>
                    <a:lstStyle/>
                    <a:p>
                      <a:pPr algn="ctr"/>
                      <a:r>
                        <a:rPr lang="en-US" sz="1800" b="1" i="0" kern="1200" dirty="0" smtClean="0">
                          <a:solidFill>
                            <a:schemeClr val="tx1"/>
                          </a:solidFill>
                          <a:latin typeface="+mn-lt"/>
                          <a:ea typeface="+mn-ea"/>
                          <a:cs typeface="+mn-cs"/>
                        </a:rPr>
                        <a:t>man</a:t>
                      </a:r>
                      <a:endParaRPr lang="ru-RU" sz="1800" b="1" i="0" kern="1200" dirty="0" smtClean="0">
                        <a:solidFill>
                          <a:schemeClr val="tx1"/>
                        </a:solidFill>
                        <a:latin typeface="+mn-lt"/>
                        <a:ea typeface="+mn-ea"/>
                        <a:cs typeface="+mn-cs"/>
                      </a:endParaRPr>
                    </a:p>
                    <a:p>
                      <a:r>
                        <a:rPr lang="ru-RU" dirty="0" smtClean="0"/>
                        <a:t/>
                      </a:r>
                      <a:br>
                        <a:rPr lang="ru-RU" dirty="0" smtClean="0"/>
                      </a:br>
                      <a:endParaRPr lang="ru-RU" dirty="0">
                        <a:solidFill>
                          <a:schemeClr val="tx1"/>
                        </a:solidFill>
                      </a:endParaRPr>
                    </a:p>
                  </a:txBody>
                  <a:tcPr/>
                </a:tc>
                <a:tc>
                  <a:txBody>
                    <a:bodyPr/>
                    <a:lstStyle/>
                    <a:p>
                      <a:pPr algn="ctr"/>
                      <a:r>
                        <a:rPr lang="en-US" sz="1800" b="1" i="0" kern="1200" dirty="0" smtClean="0">
                          <a:solidFill>
                            <a:schemeClr val="tx1"/>
                          </a:solidFill>
                          <a:latin typeface="+mn-lt"/>
                          <a:ea typeface="+mn-ea"/>
                          <a:cs typeface="+mn-cs"/>
                        </a:rPr>
                        <a:t>women</a:t>
                      </a:r>
                      <a:endParaRPr lang="ru-RU" b="1" dirty="0">
                        <a:solidFill>
                          <a:schemeClr val="tx1"/>
                        </a:solidFill>
                      </a:endParaRPr>
                    </a:p>
                  </a:txBody>
                  <a:tcPr/>
                </a:tc>
              </a:tr>
              <a:tr h="1143008">
                <a:tc>
                  <a:txBody>
                    <a:bodyPr/>
                    <a:lstStyle/>
                    <a:p>
                      <a:pPr algn="ctr"/>
                      <a:r>
                        <a:rPr lang="en-US" sz="1800" b="1" i="0" kern="1200" dirty="0" smtClean="0">
                          <a:solidFill>
                            <a:schemeClr val="tx1"/>
                          </a:solidFill>
                          <a:latin typeface="+mn-lt"/>
                          <a:ea typeface="+mn-ea"/>
                          <a:cs typeface="+mn-cs"/>
                        </a:rPr>
                        <a:t>year</a:t>
                      </a:r>
                      <a:endParaRPr lang="ru-RU" b="1" dirty="0">
                        <a:solidFill>
                          <a:schemeClr val="tx1"/>
                        </a:solidFill>
                      </a:endParaRPr>
                    </a:p>
                  </a:txBody>
                  <a:tcPr/>
                </a:tc>
                <a:tc>
                  <a:txBody>
                    <a:bodyPr/>
                    <a:lstStyle/>
                    <a:p>
                      <a:pPr algn="ctr"/>
                      <a:r>
                        <a:rPr lang="en-US" sz="1800" b="1" i="0" kern="1200" dirty="0" smtClean="0">
                          <a:solidFill>
                            <a:schemeClr val="dk1"/>
                          </a:solidFill>
                          <a:latin typeface="+mn-lt"/>
                          <a:ea typeface="+mn-ea"/>
                          <a:cs typeface="+mn-cs"/>
                        </a:rPr>
                        <a:t>50 years (42%)</a:t>
                      </a:r>
                      <a:endParaRPr lang="ru-RU" b="1" dirty="0"/>
                    </a:p>
                  </a:txBody>
                  <a:tcPr/>
                </a:tc>
                <a:tc>
                  <a:txBody>
                    <a:bodyPr/>
                    <a:lstStyle/>
                    <a:p>
                      <a:pPr algn="ctr"/>
                      <a:r>
                        <a:rPr lang="ru-RU" b="1" dirty="0" smtClean="0"/>
                        <a:t>50 -</a:t>
                      </a:r>
                      <a:r>
                        <a:rPr lang="ru-RU" b="1" dirty="0" smtClean="0"/>
                        <a:t>73</a:t>
                      </a:r>
                      <a:r>
                        <a:rPr lang="en-US" b="1" dirty="0" smtClean="0"/>
                        <a:t> </a:t>
                      </a:r>
                      <a:r>
                        <a:rPr lang="en-US" sz="1800" b="1" i="0" kern="1200" dirty="0" smtClean="0">
                          <a:solidFill>
                            <a:schemeClr val="dk1"/>
                          </a:solidFill>
                          <a:latin typeface="+mn-lt"/>
                          <a:ea typeface="+mn-ea"/>
                          <a:cs typeface="+mn-cs"/>
                        </a:rPr>
                        <a:t>years </a:t>
                      </a:r>
                      <a:r>
                        <a:rPr lang="ru-RU" b="1" dirty="0" smtClean="0"/>
                        <a:t> </a:t>
                      </a:r>
                      <a:r>
                        <a:rPr lang="ru-RU" b="1" dirty="0" smtClean="0"/>
                        <a:t>(68%)</a:t>
                      </a:r>
                      <a:endParaRPr lang="ru-RU" b="1" dirty="0"/>
                    </a:p>
                  </a:txBody>
                  <a:tcPr/>
                </a:tc>
              </a:tr>
            </a:tbl>
          </a:graphicData>
        </a:graphic>
      </p:graphicFrame>
      <p:sp>
        <p:nvSpPr>
          <p:cNvPr id="5" name="Прямоугольник 4"/>
          <p:cNvSpPr/>
          <p:nvPr/>
        </p:nvSpPr>
        <p:spPr>
          <a:xfrm>
            <a:off x="1000100" y="4714885"/>
            <a:ext cx="7072362" cy="1631216"/>
          </a:xfrm>
          <a:prstGeom prst="rect">
            <a:avLst/>
          </a:prstGeom>
        </p:spPr>
        <p:txBody>
          <a:bodyPr wrap="square">
            <a:spAutoFit/>
          </a:bodyPr>
          <a:lstStyle/>
          <a:p>
            <a:r>
              <a:rPr lang="en-US" sz="2000" b="1" dirty="0" smtClean="0"/>
              <a:t>After 50 years, the risk of hypertension increases significantly, but not equally for all. In menopausal women, the level of estrogen decreases, their protective effect on the cardiovascular system disappears, the disease increases, which according to our data was 68% in women.</a:t>
            </a:r>
            <a:endParaRPr lang="ru-RU" sz="2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000132"/>
          </a:xfrm>
        </p:spPr>
        <p:txBody>
          <a:bodyPr>
            <a:normAutofit fontScale="90000"/>
          </a:bodyPr>
          <a:lstStyle/>
          <a:p>
            <a:r>
              <a:rPr lang="ru-RU" sz="5400" b="1" dirty="0" smtClean="0">
                <a:solidFill>
                  <a:srgbClr val="C00000"/>
                </a:solidFill>
              </a:rPr>
              <a:t/>
            </a:r>
            <a:br>
              <a:rPr lang="ru-RU" sz="5400" b="1" dirty="0" smtClean="0">
                <a:solidFill>
                  <a:srgbClr val="C00000"/>
                </a:solidFill>
              </a:rPr>
            </a:br>
            <a:r>
              <a:rPr lang="ru-RU" b="1" dirty="0" smtClean="0">
                <a:solidFill>
                  <a:srgbClr val="C00000"/>
                </a:solidFill>
              </a:rPr>
              <a:t> </a:t>
            </a:r>
            <a:r>
              <a:rPr lang="en-US" sz="3600" b="1" dirty="0" smtClean="0">
                <a:solidFill>
                  <a:srgbClr val="C00000"/>
                </a:solidFill>
              </a:rPr>
              <a:t>ENDOGENOUS RISK FACTORS Heredity </a:t>
            </a:r>
            <a:r>
              <a:rPr lang="ru-RU" b="1" dirty="0" smtClean="0"/>
              <a:t/>
            </a:r>
            <a:br>
              <a:rPr lang="ru-RU" b="1" dirty="0" smtClean="0"/>
            </a:br>
            <a:r>
              <a:rPr lang="ru-RU" b="1" dirty="0" smtClean="0"/>
              <a:t> </a:t>
            </a:r>
            <a:endParaRPr lang="ru-RU" b="1" dirty="0">
              <a:solidFill>
                <a:srgbClr val="FF0000"/>
              </a:solidFill>
            </a:endParaRPr>
          </a:p>
        </p:txBody>
      </p:sp>
      <p:pic>
        <p:nvPicPr>
          <p:cNvPr id="4" name="Содержимое 3" descr="0j5nL6V-lhs.jpg"/>
          <p:cNvPicPr>
            <a:picLocks noGrp="1" noChangeAspect="1"/>
          </p:cNvPicPr>
          <p:nvPr>
            <p:ph idx="1"/>
          </p:nvPr>
        </p:nvPicPr>
        <p:blipFill>
          <a:blip r:embed="rId2"/>
          <a:stretch>
            <a:fillRect/>
          </a:stretch>
        </p:blipFill>
        <p:spPr>
          <a:xfrm>
            <a:off x="1643042" y="1500174"/>
            <a:ext cx="5572164" cy="2500330"/>
          </a:xfrm>
        </p:spPr>
      </p:pic>
      <p:sp>
        <p:nvSpPr>
          <p:cNvPr id="6" name="Прямоугольник 5"/>
          <p:cNvSpPr/>
          <p:nvPr/>
        </p:nvSpPr>
        <p:spPr>
          <a:xfrm>
            <a:off x="857224" y="4286257"/>
            <a:ext cx="7643866" cy="2554545"/>
          </a:xfrm>
          <a:prstGeom prst="rect">
            <a:avLst/>
          </a:prstGeom>
        </p:spPr>
        <p:txBody>
          <a:bodyPr wrap="square">
            <a:spAutoFit/>
          </a:bodyPr>
          <a:lstStyle/>
          <a:p>
            <a:pPr algn="ctr">
              <a:buNone/>
            </a:pPr>
            <a:r>
              <a:rPr lang="ru-RU" sz="2400" b="1" dirty="0" smtClean="0"/>
              <a:t> </a:t>
            </a:r>
            <a:r>
              <a:rPr lang="en-US" sz="2400" b="1" dirty="0" smtClean="0"/>
              <a:t>American authors note that the genetic causes have not been fully studied, but if close relatives suffer from hypertension, the probability of transmission of the disease by inheritance was 40%.</a:t>
            </a:r>
            <a:endParaRPr lang="ru-RU" sz="2400" b="1" dirty="0" smtClean="0">
              <a:latin typeface="Times New Roman" pitchFamily="18" charset="0"/>
              <a:cs typeface="Times New Roman" pitchFamily="18" charset="0"/>
            </a:endParaRPr>
          </a:p>
          <a:p>
            <a:pPr>
              <a:buNone/>
            </a:pPr>
            <a:r>
              <a:rPr lang="ru-RU" sz="2400" b="1" dirty="0" smtClean="0"/>
              <a:t> </a:t>
            </a:r>
          </a:p>
          <a:p>
            <a:pPr>
              <a:buNone/>
            </a:pPr>
            <a:r>
              <a:rPr lang="ru-RU" sz="2000" dirty="0" smtClean="0"/>
              <a:t>  </a:t>
            </a:r>
          </a:p>
          <a:p>
            <a:pPr algn="ctr"/>
            <a:r>
              <a:rPr lang="ru-RU" sz="2000" b="1" dirty="0" smtClean="0"/>
              <a:t> </a:t>
            </a:r>
            <a:endParaRPr lang="ru-RU" sz="2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857256"/>
          </a:xfrm>
        </p:spPr>
        <p:txBody>
          <a:bodyPr>
            <a:normAutofit/>
          </a:bodyPr>
          <a:lstStyle/>
          <a:p>
            <a:pPr algn="ctr"/>
            <a:r>
              <a:rPr lang="en-US" sz="3200" b="1" dirty="0" smtClean="0">
                <a:solidFill>
                  <a:srgbClr val="C00000"/>
                </a:solidFill>
              </a:rPr>
              <a:t>DISPOSABLE RISK FACTORS (Exogenous)</a:t>
            </a:r>
            <a:endParaRPr lang="ru-RU" sz="3200" b="1" dirty="0">
              <a:solidFill>
                <a:srgbClr val="C00000"/>
              </a:solidFill>
            </a:endParaRPr>
          </a:p>
        </p:txBody>
      </p:sp>
      <p:pic>
        <p:nvPicPr>
          <p:cNvPr id="4" name="Содержимое 3" descr="faktory.png"/>
          <p:cNvPicPr>
            <a:picLocks noGrp="1" noChangeAspect="1"/>
          </p:cNvPicPr>
          <p:nvPr>
            <p:ph idx="1"/>
          </p:nvPr>
        </p:nvPicPr>
        <p:blipFill>
          <a:blip r:embed="rId2"/>
          <a:stretch>
            <a:fillRect/>
          </a:stretch>
        </p:blipFill>
        <p:spPr>
          <a:xfrm>
            <a:off x="1571604" y="1785926"/>
            <a:ext cx="6000792" cy="462598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2614602" cy="785818"/>
          </a:xfrm>
        </p:spPr>
        <p:txBody>
          <a:bodyPr>
            <a:normAutofit fontScale="90000"/>
          </a:bodyPr>
          <a:lstStyle/>
          <a:p>
            <a:r>
              <a:rPr lang="en-US" sz="4800" b="1" dirty="0" smtClean="0">
                <a:solidFill>
                  <a:srgbClr val="C00000"/>
                </a:solidFill>
              </a:rPr>
              <a:t>Smoking</a:t>
            </a:r>
            <a:endParaRPr lang="ru-RU" sz="9600" b="1" dirty="0">
              <a:solidFill>
                <a:srgbClr val="C00000"/>
              </a:solidFill>
            </a:endParaRPr>
          </a:p>
        </p:txBody>
      </p:sp>
      <p:pic>
        <p:nvPicPr>
          <p:cNvPr id="4" name="Содержимое 3" descr="YXh-xE11pgE.jpg"/>
          <p:cNvPicPr>
            <a:picLocks noGrp="1" noChangeAspect="1"/>
          </p:cNvPicPr>
          <p:nvPr>
            <p:ph idx="1"/>
          </p:nvPr>
        </p:nvPicPr>
        <p:blipFill>
          <a:blip r:embed="rId2"/>
          <a:stretch>
            <a:fillRect/>
          </a:stretch>
        </p:blipFill>
        <p:spPr>
          <a:xfrm>
            <a:off x="2214546" y="1543036"/>
            <a:ext cx="4500594" cy="2314591"/>
          </a:xfrm>
        </p:spPr>
      </p:pic>
      <p:sp>
        <p:nvSpPr>
          <p:cNvPr id="5" name="Прямоугольник 4"/>
          <p:cNvSpPr/>
          <p:nvPr/>
        </p:nvSpPr>
        <p:spPr>
          <a:xfrm>
            <a:off x="642910" y="4071942"/>
            <a:ext cx="8001056" cy="1938992"/>
          </a:xfrm>
          <a:prstGeom prst="rect">
            <a:avLst/>
          </a:prstGeom>
        </p:spPr>
        <p:txBody>
          <a:bodyPr wrap="square">
            <a:spAutoFit/>
          </a:bodyPr>
          <a:lstStyle/>
          <a:p>
            <a:r>
              <a:rPr lang="ru-RU" sz="2400" b="1" dirty="0" smtClean="0"/>
              <a:t>  </a:t>
            </a:r>
            <a:r>
              <a:rPr lang="en-US" sz="2400" b="1" dirty="0" smtClean="0"/>
              <a:t>Smoking is the most common among the working-age population, especially among men. Out of 120 examined patients smoke: men and women (60%) Smoking contributes to the temporary narrowing of blood vessels, reduces their capacity, which leads to increased blood PRESSURE</a:t>
            </a:r>
            <a:r>
              <a:rPr lang="en-US" sz="2000" dirty="0" smtClean="0"/>
              <a:t>.</a:t>
            </a:r>
            <a:endParaRPr lang="ru-RU" sz="2000" b="1" dirty="0"/>
          </a:p>
        </p:txBody>
      </p:sp>
      <p:pic>
        <p:nvPicPr>
          <p:cNvPr id="5122" name="Picture 2" descr="C:\Users\natalia\Documents\1522951.jpg"/>
          <p:cNvPicPr>
            <a:picLocks noChangeAspect="1" noChangeArrowheads="1"/>
          </p:cNvPicPr>
          <p:nvPr/>
        </p:nvPicPr>
        <p:blipFill>
          <a:blip r:embed="rId3"/>
          <a:srcRect/>
          <a:stretch>
            <a:fillRect/>
          </a:stretch>
        </p:blipFill>
        <p:spPr bwMode="auto">
          <a:xfrm>
            <a:off x="7072330" y="214290"/>
            <a:ext cx="1600189" cy="120014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4900618" cy="642942"/>
          </a:xfrm>
        </p:spPr>
        <p:txBody>
          <a:bodyPr>
            <a:normAutofit fontScale="90000"/>
          </a:bodyPr>
          <a:lstStyle/>
          <a:p>
            <a:r>
              <a:rPr lang="en-US" b="1" dirty="0" smtClean="0">
                <a:solidFill>
                  <a:srgbClr val="C00000"/>
                </a:solidFill>
              </a:rPr>
              <a:t>Use </a:t>
            </a:r>
            <a:r>
              <a:rPr lang="en-US" b="1" dirty="0" smtClean="0">
                <a:solidFill>
                  <a:srgbClr val="C00000"/>
                </a:solidFill>
              </a:rPr>
              <a:t>of alcohol</a:t>
            </a:r>
            <a:endParaRPr lang="ru-RU" b="1" dirty="0">
              <a:solidFill>
                <a:srgbClr val="C00000"/>
              </a:solidFill>
            </a:endParaRPr>
          </a:p>
        </p:txBody>
      </p:sp>
      <p:pic>
        <p:nvPicPr>
          <p:cNvPr id="4" name="Содержимое 3" descr="KzxAHRW_Z2o.jpg"/>
          <p:cNvPicPr>
            <a:picLocks noGrp="1" noChangeAspect="1"/>
          </p:cNvPicPr>
          <p:nvPr>
            <p:ph idx="1"/>
          </p:nvPr>
        </p:nvPicPr>
        <p:blipFill>
          <a:blip r:embed="rId2"/>
          <a:stretch>
            <a:fillRect/>
          </a:stretch>
        </p:blipFill>
        <p:spPr>
          <a:xfrm>
            <a:off x="1714480" y="1643051"/>
            <a:ext cx="5210769" cy="2214578"/>
          </a:xfrm>
        </p:spPr>
      </p:pic>
      <p:sp>
        <p:nvSpPr>
          <p:cNvPr id="5" name="Прямоугольник 4"/>
          <p:cNvSpPr/>
          <p:nvPr/>
        </p:nvSpPr>
        <p:spPr>
          <a:xfrm>
            <a:off x="1214414" y="4214818"/>
            <a:ext cx="6858048" cy="2308324"/>
          </a:xfrm>
          <a:prstGeom prst="rect">
            <a:avLst/>
          </a:prstGeom>
        </p:spPr>
        <p:txBody>
          <a:bodyPr wrap="square">
            <a:spAutoFit/>
          </a:bodyPr>
          <a:lstStyle/>
          <a:p>
            <a:pPr lvl="0" indent="450850" fontAlgn="base">
              <a:spcBef>
                <a:spcPct val="0"/>
              </a:spcBef>
              <a:spcAft>
                <a:spcPct val="0"/>
              </a:spcAft>
            </a:pPr>
            <a:r>
              <a:rPr lang="ru-RU" b="1" dirty="0" smtClean="0">
                <a:latin typeface="Times New Roman" pitchFamily="18" charset="0"/>
                <a:ea typeface="Calibri" pitchFamily="34" charset="0"/>
                <a:cs typeface="Times New Roman" pitchFamily="18" charset="0"/>
              </a:rPr>
              <a:t>  </a:t>
            </a:r>
            <a:r>
              <a:rPr lang="en-US" sz="2400" b="1" dirty="0" smtClean="0"/>
              <a:t>15 % of the surveyed, drink alcohol. Alcoholic beverages increase blood PRESSURE by 5-6 mm Hg. St. and removes magnesium from the body, which is so important for the activity of the heart muscle.</a:t>
            </a:r>
            <a:endParaRPr lang="ru-RU" sz="3200" b="1" dirty="0" smtClean="0">
              <a:latin typeface="Times New Roman" pitchFamily="18" charset="0"/>
              <a:cs typeface="Times New Roman" pitchFamily="18" charset="0"/>
            </a:endParaRPr>
          </a:p>
        </p:txBody>
      </p:sp>
      <p:pic>
        <p:nvPicPr>
          <p:cNvPr id="7171" name="Picture 3" descr="C:\Users\natalia\Documents\1076.jpg"/>
          <p:cNvPicPr>
            <a:picLocks noChangeAspect="1" noChangeArrowheads="1"/>
          </p:cNvPicPr>
          <p:nvPr/>
        </p:nvPicPr>
        <p:blipFill>
          <a:blip r:embed="rId3" cstate="print"/>
          <a:srcRect/>
          <a:stretch>
            <a:fillRect/>
          </a:stretch>
        </p:blipFill>
        <p:spPr bwMode="auto">
          <a:xfrm>
            <a:off x="7500958" y="857232"/>
            <a:ext cx="1357298" cy="135729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350</TotalTime>
  <Words>773</Words>
  <Application>Microsoft Office PowerPoint</Application>
  <PresentationFormat>Экран (4:3)</PresentationFormat>
  <Paragraphs>66</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Городская</vt:lpstr>
      <vt:lpstr> Risk factors for hypertension  </vt:lpstr>
      <vt:lpstr>Urgency</vt:lpstr>
      <vt:lpstr>Слайд 3</vt:lpstr>
      <vt:lpstr>Risk factor</vt:lpstr>
      <vt:lpstr>   ENDOGENOUS RISK FACTORS                         Age and gender   </vt:lpstr>
      <vt:lpstr>  ENDOGENOUS RISK FACTORS Heredity   </vt:lpstr>
      <vt:lpstr>DISPOSABLE RISK FACTORS (Exogenous)</vt:lpstr>
      <vt:lpstr>Smoking</vt:lpstr>
      <vt:lpstr>Use of alcohol</vt:lpstr>
      <vt:lpstr>Stress </vt:lpstr>
      <vt:lpstr> Excess body weight</vt:lpstr>
      <vt:lpstr>Unbalanced food and abuse of table salt</vt:lpstr>
      <vt:lpstr>   Hypodynamia  </vt:lpstr>
      <vt:lpstr>      Measurement of blood pressure and heart rate    </vt:lpstr>
      <vt:lpstr>Conclusion</vt:lpstr>
      <vt:lpstr>  Recommendation </vt:lpstr>
      <vt:lpstr>Слайд 17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Факторы риска гипертонической болезни</dc:title>
  <dc:creator>natalia</dc:creator>
  <cp:lastModifiedBy>natalia</cp:lastModifiedBy>
  <cp:revision>64</cp:revision>
  <dcterms:created xsi:type="dcterms:W3CDTF">2018-11-15T04:31:53Z</dcterms:created>
  <dcterms:modified xsi:type="dcterms:W3CDTF">2018-11-15T10:24:30Z</dcterms:modified>
</cp:coreProperties>
</file>