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0" r:id="rId1"/>
  </p:sldMasterIdLst>
  <p:sldIdLst>
    <p:sldId id="256" r:id="rId2"/>
    <p:sldId id="257" r:id="rId3"/>
    <p:sldId id="259" r:id="rId4"/>
    <p:sldId id="258" r:id="rId5"/>
    <p:sldId id="260" r:id="rId6"/>
    <p:sldId id="261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17" d="100"/>
          <a:sy n="117" d="100"/>
        </p:scale>
        <p:origin x="-354" y="-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1BDCE986-04D7-406E-8986-D1D53D0FFB5C}" type="datetimeFigureOut">
              <a:rPr lang="ru-RU" smtClean="0"/>
              <a:t>02.12.2018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B68E32C6-391E-4960-8415-C8B04BAADA5C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294695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DCE986-04D7-406E-8986-D1D53D0FFB5C}" type="datetimeFigureOut">
              <a:rPr lang="ru-RU" smtClean="0"/>
              <a:t>02.12.2018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8E32C6-391E-4960-8415-C8B04BAADA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98626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DCE986-04D7-406E-8986-D1D53D0FFB5C}" type="datetimeFigureOut">
              <a:rPr lang="ru-RU" smtClean="0"/>
              <a:t>02.12.2018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8E32C6-391E-4960-8415-C8B04BAADA5C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3364034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DCE986-04D7-406E-8986-D1D53D0FFB5C}" type="datetimeFigureOut">
              <a:rPr lang="ru-RU" smtClean="0"/>
              <a:t>02.12.2018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8E32C6-391E-4960-8415-C8B04BAADA5C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3007099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DCE986-04D7-406E-8986-D1D53D0FFB5C}" type="datetimeFigureOut">
              <a:rPr lang="ru-RU" smtClean="0"/>
              <a:t>02.12.2018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8E32C6-391E-4960-8415-C8B04BAADA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149038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DCE986-04D7-406E-8986-D1D53D0FFB5C}" type="datetimeFigureOut">
              <a:rPr lang="ru-RU" smtClean="0"/>
              <a:t>02.12.2018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8E32C6-391E-4960-8415-C8B04BAADA5C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1699428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DCE986-04D7-406E-8986-D1D53D0FFB5C}" type="datetimeFigureOut">
              <a:rPr lang="ru-RU" smtClean="0"/>
              <a:t>02.12.2018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8E32C6-391E-4960-8415-C8B04BAADA5C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3235572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DCE986-04D7-406E-8986-D1D53D0FFB5C}" type="datetimeFigureOut">
              <a:rPr lang="ru-RU" smtClean="0"/>
              <a:t>02.12.2018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8E32C6-391E-4960-8415-C8B04BAADA5C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3843759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DCE986-04D7-406E-8986-D1D53D0FFB5C}" type="datetimeFigureOut">
              <a:rPr lang="ru-RU" smtClean="0"/>
              <a:t>02.12.2018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8E32C6-391E-4960-8415-C8B04BAADA5C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504782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DCE986-04D7-406E-8986-D1D53D0FFB5C}" type="datetimeFigureOut">
              <a:rPr lang="ru-RU" smtClean="0"/>
              <a:t>02.12.2018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8E32C6-391E-4960-8415-C8B04BAADA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19668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DCE986-04D7-406E-8986-D1D53D0FFB5C}" type="datetimeFigureOut">
              <a:rPr lang="ru-RU" smtClean="0"/>
              <a:t>02.12.2018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8E32C6-391E-4960-8415-C8B04BAADA5C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033130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DCE986-04D7-406E-8986-D1D53D0FFB5C}" type="datetimeFigureOut">
              <a:rPr lang="ru-RU" smtClean="0"/>
              <a:t>02.12.2018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8E32C6-391E-4960-8415-C8B04BAADA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81771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DCE986-04D7-406E-8986-D1D53D0FFB5C}" type="datetimeFigureOut">
              <a:rPr lang="ru-RU" smtClean="0"/>
              <a:t>02.12.2018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8E32C6-391E-4960-8415-C8B04BAADA5C}" type="slidenum">
              <a:rPr lang="ru-RU" smtClean="0"/>
              <a:t>‹#›</a:t>
            </a:fld>
            <a:endParaRPr lang="ru-RU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793692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DCE986-04D7-406E-8986-D1D53D0FFB5C}" type="datetimeFigureOut">
              <a:rPr lang="ru-RU" smtClean="0"/>
              <a:t>02.12.2018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8E32C6-391E-4960-8415-C8B04BAADA5C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237111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DCE986-04D7-406E-8986-D1D53D0FFB5C}" type="datetimeFigureOut">
              <a:rPr lang="ru-RU" smtClean="0"/>
              <a:t>02.12.2018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8E32C6-391E-4960-8415-C8B04BAADA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00329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DCE986-04D7-406E-8986-D1D53D0FFB5C}" type="datetimeFigureOut">
              <a:rPr lang="ru-RU" smtClean="0"/>
              <a:t>02.12.2018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8E32C6-391E-4960-8415-C8B04BAADA5C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697039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DCE986-04D7-406E-8986-D1D53D0FFB5C}" type="datetimeFigureOut">
              <a:rPr lang="ru-RU" smtClean="0"/>
              <a:t>02.12.2018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8E32C6-391E-4960-8415-C8B04BAADA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17530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1BDCE986-04D7-406E-8986-D1D53D0FFB5C}" type="datetimeFigureOut">
              <a:rPr lang="ru-RU" smtClean="0"/>
              <a:t>02.12.2018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68E32C6-391E-4960-8415-C8B04BAADA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55837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1" r:id="rId1"/>
    <p:sldLayoutId id="2147483752" r:id="rId2"/>
    <p:sldLayoutId id="2147483753" r:id="rId3"/>
    <p:sldLayoutId id="2147483754" r:id="rId4"/>
    <p:sldLayoutId id="2147483755" r:id="rId5"/>
    <p:sldLayoutId id="2147483756" r:id="rId6"/>
    <p:sldLayoutId id="2147483757" r:id="rId7"/>
    <p:sldLayoutId id="2147483758" r:id="rId8"/>
    <p:sldLayoutId id="2147483759" r:id="rId9"/>
    <p:sldLayoutId id="2147483760" r:id="rId10"/>
    <p:sldLayoutId id="2147483761" r:id="rId11"/>
    <p:sldLayoutId id="2147483762" r:id="rId12"/>
    <p:sldLayoutId id="2147483763" r:id="rId13"/>
    <p:sldLayoutId id="2147483764" r:id="rId14"/>
    <p:sldLayoutId id="2147483765" r:id="rId15"/>
    <p:sldLayoutId id="2147483766" r:id="rId16"/>
    <p:sldLayoutId id="2147483767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AACAB930-0DAA-4E48-A8B4-1640CF0DB31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«Математика </a:t>
            </a:r>
            <a:br>
              <a:rPr lang="ru-RU" dirty="0" smtClean="0"/>
            </a:br>
            <a:r>
              <a:rPr lang="ru-RU" dirty="0" smtClean="0"/>
              <a:t>в нашей жизни»</a:t>
            </a:r>
            <a:endParaRPr lang="ru-RU" dirty="0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889D00B0-2F82-4DA4-BB1E-8408CC38938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7063923" cy="1730832"/>
          </a:xfrm>
        </p:spPr>
        <p:txBody>
          <a:bodyPr>
            <a:normAutofit fontScale="62500" lnSpcReduction="20000"/>
          </a:bodyPr>
          <a:lstStyle/>
          <a:p>
            <a:pPr algn="r"/>
            <a:r>
              <a:rPr lang="ru-RU" dirty="0" smtClean="0"/>
              <a:t>МБОУ Щедровская ООШ</a:t>
            </a:r>
          </a:p>
          <a:p>
            <a:pPr algn="r"/>
            <a:r>
              <a:rPr lang="ru-RU" dirty="0" smtClean="0"/>
              <a:t>Выполнил: </a:t>
            </a:r>
          </a:p>
          <a:p>
            <a:pPr algn="r"/>
            <a:r>
              <a:rPr lang="ru-RU" dirty="0" smtClean="0"/>
              <a:t>Ученик 9 класса</a:t>
            </a:r>
          </a:p>
          <a:p>
            <a:pPr algn="r"/>
            <a:r>
              <a:rPr lang="ru-RU" dirty="0" smtClean="0"/>
              <a:t>Колесников Иван</a:t>
            </a:r>
          </a:p>
          <a:p>
            <a:pPr algn="r"/>
            <a:r>
              <a:rPr lang="ru-RU" dirty="0" smtClean="0"/>
              <a:t>Учитель математики:</a:t>
            </a:r>
          </a:p>
          <a:p>
            <a:pPr algn="r"/>
            <a:r>
              <a:rPr lang="ru-RU" dirty="0" smtClean="0"/>
              <a:t>Деточкина А.А.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478785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extLst/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1" name="Rectangle 70">
            <a:extLst>
              <a:ext uri="{FF2B5EF4-FFF2-40B4-BE49-F238E27FC236}">
                <a16:creationId xmlns:a16="http://schemas.microsoft.com/office/drawing/2014/main" xmlns="" id="{22AC0F86-9A78-4E84-A4B4-ADB8B2629A0C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3" name="Group 72">
            <a:extLst>
              <a:ext uri="{FF2B5EF4-FFF2-40B4-BE49-F238E27FC236}">
                <a16:creationId xmlns:a16="http://schemas.microsoft.com/office/drawing/2014/main" xmlns="" id="{4AF78B9E-8BE2-4706-9377-A05FA25ABABF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74" name="Picture 73">
              <a:extLst>
                <a:ext uri="{FF2B5EF4-FFF2-40B4-BE49-F238E27FC236}">
                  <a16:creationId xmlns:a16="http://schemas.microsoft.com/office/drawing/2014/main" xmlns="" id="{32CDFDE2-4DB3-4623-BA21-187D1B710FB9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75" name="Rectangle 74">
              <a:extLst>
                <a:ext uri="{FF2B5EF4-FFF2-40B4-BE49-F238E27FC236}">
                  <a16:creationId xmlns:a16="http://schemas.microsoft.com/office/drawing/2014/main" xmlns="" id="{ED74B2AA-1443-4E9B-8462-F7F5B8525908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76" name="Picture 75">
              <a:extLst>
                <a:ext uri="{FF2B5EF4-FFF2-40B4-BE49-F238E27FC236}">
                  <a16:creationId xmlns:a16="http://schemas.microsoft.com/office/drawing/2014/main" xmlns="" id="{9BB652B6-7300-49EC-9422-EF5342492AF1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77" name="Picture 76">
              <a:extLst>
                <a:ext uri="{FF2B5EF4-FFF2-40B4-BE49-F238E27FC236}">
                  <a16:creationId xmlns:a16="http://schemas.microsoft.com/office/drawing/2014/main" xmlns="" id="{D0909587-01DE-424D-A15F-DAA28CF2CD38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C80A74F3-8087-4F95-9FC6-7C529FCABD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35825" y="982132"/>
            <a:ext cx="3360772" cy="1303867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ru-RU" sz="4100"/>
              <a:t>Заработная плата</a:t>
            </a:r>
          </a:p>
        </p:txBody>
      </p:sp>
      <p:sp>
        <p:nvSpPr>
          <p:cNvPr id="79" name="Rectangle 78">
            <a:extLst>
              <a:ext uri="{FF2B5EF4-FFF2-40B4-BE49-F238E27FC236}">
                <a16:creationId xmlns:a16="http://schemas.microsoft.com/office/drawing/2014/main" xmlns="" id="{69A54E25-1C05-48E5-A5CC-3778C1D3632D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1092643" y="1092200"/>
            <a:ext cx="5942687" cy="4515104"/>
          </a:xfrm>
          <a:prstGeom prst="rect">
            <a:avLst/>
          </a:prstGeom>
          <a:solidFill>
            <a:schemeClr val="bg1"/>
          </a:solidFill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074" name="Picture 2" descr="ÐÐ°ÑÑÐ¸Ð½ÐºÐ¸ Ð¿Ð¾ Ð·Ð°Ð¿ÑÐ¾ÑÑ Ð·Ð°ÑÐ¿Ð»Ð°ÑÐ° Ð¸ ÑÐ°Ð±Ð¾ÑÐ°">
            <a:extLst>
              <a:ext uri="{FF2B5EF4-FFF2-40B4-BE49-F238E27FC236}">
                <a16:creationId xmlns:a16="http://schemas.microsoft.com/office/drawing/2014/main" xmlns="" id="{BBE66F98-91CC-4151-842D-9E12F776EBC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84" r="2682" b="-1"/>
          <a:stretch/>
        </p:blipFill>
        <p:spPr bwMode="auto">
          <a:xfrm>
            <a:off x="1412683" y="1410208"/>
            <a:ext cx="5278777" cy="38587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81" name="Straight Connector 80">
            <a:extLst>
              <a:ext uri="{FF2B5EF4-FFF2-40B4-BE49-F238E27FC236}">
                <a16:creationId xmlns:a16="http://schemas.microsoft.com/office/drawing/2014/main" xmlns="" id="{0E5D0023-B23E-4823-8D72-B07FFF8CAE96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CxnSpPr>
        <p:spPr>
          <a:xfrm>
            <a:off x="7520089" y="2400639"/>
            <a:ext cx="337650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9FA23D2E-7A24-40B4-8791-1FEFC57913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35824" y="2556932"/>
            <a:ext cx="3360771" cy="3318936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ru-RU" sz="2200"/>
              <a:t>В нашей жизни большая часть работы связанно именно с математикой. Так работая на любой работе ты обязан  получить заработную плату, а вот какую сумму ты получишь нам поможет найти математика.</a:t>
            </a:r>
          </a:p>
        </p:txBody>
      </p:sp>
    </p:spTree>
    <p:extLst>
      <p:ext uri="{BB962C8B-B14F-4D97-AF65-F5344CB8AC3E}">
        <p14:creationId xmlns:p14="http://schemas.microsoft.com/office/powerpoint/2010/main" val="2842204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extLst/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E9857608-54EA-4CCA-BCB2-AE9CD117BA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</p:spPr>
        <p:txBody>
          <a:bodyPr>
            <a:normAutofit/>
          </a:bodyPr>
          <a:lstStyle/>
          <a:p>
            <a:r>
              <a:rPr lang="ru-RU" sz="3600" dirty="0" smtClean="0"/>
              <a:t>Заработная плата продавца</a:t>
            </a:r>
            <a:endParaRPr lang="ru-RU" sz="3600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EBB1B01C-AB54-4B99-886B-D5C96E204A6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95402" y="2556932"/>
            <a:ext cx="6256866" cy="3318936"/>
          </a:xfrm>
        </p:spPr>
        <p:txBody>
          <a:bodyPr>
            <a:normAutofit/>
          </a:bodyPr>
          <a:lstStyle/>
          <a:p>
            <a:pPr lvl="0">
              <a:lnSpc>
                <a:spcPct val="90000"/>
              </a:lnSpc>
            </a:pPr>
            <a:r>
              <a:rPr lang="ru-RU" sz="2000" dirty="0"/>
              <a:t>Допустим продавец-консультант электроники по договору получает 500 рублей в день за полный рабочий день + 5% от суммы проданной им техники. За 20 рабочих дней он продал 2 телевизора стоимостью 17000 каждый, 2 компьютера стоимостью 25000 каждый и 5 пар наушников по 1500.</a:t>
            </a:r>
          </a:p>
          <a:p>
            <a:pPr lvl="0">
              <a:lnSpc>
                <a:spcPct val="90000"/>
              </a:lnSpc>
            </a:pPr>
            <a:r>
              <a:rPr lang="ru-RU" sz="2000" dirty="0"/>
              <a:t>20*500+(2*17000+2*25000+5*1500)*5%=10000+4575=14575 рублей это и будет зарплатой продавца за это время.</a:t>
            </a:r>
          </a:p>
          <a:p>
            <a:pPr>
              <a:lnSpc>
                <a:spcPct val="90000"/>
              </a:lnSpc>
            </a:pPr>
            <a:endParaRPr lang="ru-RU" sz="2000" dirty="0"/>
          </a:p>
        </p:txBody>
      </p:sp>
      <p:pic>
        <p:nvPicPr>
          <p:cNvPr id="2050" name="Picture 2" descr="ÐÐ°ÑÑÐ¸Ð½ÐºÐ¸ Ð¿Ð¾ Ð·Ð°Ð¿ÑÐ¾ÑÑ ÑÐ¾ÑÐ³Ð°Ñ">
            <a:extLst>
              <a:ext uri="{FF2B5EF4-FFF2-40B4-BE49-F238E27FC236}">
                <a16:creationId xmlns:a16="http://schemas.microsoft.com/office/drawing/2014/main" xmlns="" id="{11881320-FE74-4964-9EA5-8BB7331196C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957" b="-1"/>
          <a:stretch/>
        </p:blipFill>
        <p:spPr bwMode="auto">
          <a:xfrm>
            <a:off x="8085026" y="2701180"/>
            <a:ext cx="2739728" cy="2852640"/>
          </a:xfrm>
          <a:prstGeom prst="rect">
            <a:avLst/>
          </a:prstGeom>
          <a:noFill/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870243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extLst/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3" name="Rectangle 72">
            <a:extLst>
              <a:ext uri="{FF2B5EF4-FFF2-40B4-BE49-F238E27FC236}">
                <a16:creationId xmlns:a16="http://schemas.microsoft.com/office/drawing/2014/main" xmlns="" id="{4A2AAA7B-DD5A-486B-B28F-F19588315309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5" name="Group 74">
            <a:extLst>
              <a:ext uri="{FF2B5EF4-FFF2-40B4-BE49-F238E27FC236}">
                <a16:creationId xmlns:a16="http://schemas.microsoft.com/office/drawing/2014/main" xmlns="" id="{3DB99B21-A649-42D2-BB86-486C2E73A089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76" name="Picture 75">
              <a:extLst>
                <a:ext uri="{FF2B5EF4-FFF2-40B4-BE49-F238E27FC236}">
                  <a16:creationId xmlns:a16="http://schemas.microsoft.com/office/drawing/2014/main" xmlns="" id="{4A631EEB-EF96-4032-8B47-62220C1316EB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77" name="Rectangle 76">
              <a:extLst>
                <a:ext uri="{FF2B5EF4-FFF2-40B4-BE49-F238E27FC236}">
                  <a16:creationId xmlns:a16="http://schemas.microsoft.com/office/drawing/2014/main" xmlns="" id="{90B37569-6E3D-4B34-AD3E-0FC79D7CB98D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78" name="Picture 77">
              <a:extLst>
                <a:ext uri="{FF2B5EF4-FFF2-40B4-BE49-F238E27FC236}">
                  <a16:creationId xmlns:a16="http://schemas.microsoft.com/office/drawing/2014/main" xmlns="" id="{A3A0A741-DE46-43B7-A732-2C6D71E7B115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79" name="Picture 78">
              <a:extLst>
                <a:ext uri="{FF2B5EF4-FFF2-40B4-BE49-F238E27FC236}">
                  <a16:creationId xmlns:a16="http://schemas.microsoft.com/office/drawing/2014/main" xmlns="" id="{3FB4AD13-112F-436E-9596-F7557110C0DC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F05E2480-08FE-4D8B-8D0B-42B80F12A4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80101" y="982132"/>
            <a:ext cx="6354633" cy="1303867"/>
          </a:xfrm>
        </p:spPr>
        <p:txBody>
          <a:bodyPr>
            <a:normAutofit/>
          </a:bodyPr>
          <a:lstStyle/>
          <a:p>
            <a:r>
              <a:rPr lang="ru-RU" dirty="0"/>
              <a:t>П</a:t>
            </a:r>
            <a:r>
              <a:rPr lang="ru-RU" dirty="0" smtClean="0"/>
              <a:t>оход </a:t>
            </a:r>
            <a:r>
              <a:rPr lang="ru-RU" dirty="0"/>
              <a:t>в магазин</a:t>
            </a:r>
            <a:endParaRPr lang="ru-RU" dirty="0"/>
          </a:p>
        </p:txBody>
      </p:sp>
      <p:cxnSp>
        <p:nvCxnSpPr>
          <p:cNvPr id="81" name="Straight Connector 80">
            <a:extLst>
              <a:ext uri="{FF2B5EF4-FFF2-40B4-BE49-F238E27FC236}">
                <a16:creationId xmlns:a16="http://schemas.microsoft.com/office/drawing/2014/main" xmlns="" id="{496D98D9-A8AD-432E-BD4E-FF80012442F0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CxnSpPr>
        <p:spPr>
          <a:xfrm>
            <a:off x="1477057" y="2400639"/>
            <a:ext cx="576072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533DC170-96A4-40B7-93E7-FD676895577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67385" y="2556932"/>
            <a:ext cx="6380065" cy="3318936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ru-RU" sz="2200" dirty="0"/>
              <a:t>Даже перед походом в магазин нужно посчитать сколько денег нам понадобится для покупки, чтобы не </a:t>
            </a:r>
            <a:r>
              <a:rPr lang="ru-RU" sz="2200" dirty="0" smtClean="0"/>
              <a:t>переживать, </a:t>
            </a:r>
            <a:r>
              <a:rPr lang="ru-RU" sz="2200" dirty="0"/>
              <a:t>что их не хватит. </a:t>
            </a:r>
          </a:p>
          <a:p>
            <a:pPr>
              <a:lnSpc>
                <a:spcPct val="90000"/>
              </a:lnSpc>
            </a:pPr>
            <a:r>
              <a:rPr lang="ru-RU" sz="2200" dirty="0"/>
              <a:t>И </a:t>
            </a:r>
            <a:r>
              <a:rPr lang="ru-RU" sz="2200" dirty="0" smtClean="0"/>
              <a:t>так, </a:t>
            </a:r>
            <a:r>
              <a:rPr lang="ru-RU" sz="2200" dirty="0"/>
              <a:t>бабушка дает нам 300 рублей и </a:t>
            </a:r>
            <a:r>
              <a:rPr lang="ru-RU" sz="2200" dirty="0" smtClean="0"/>
              <a:t>говорит, </a:t>
            </a:r>
            <a:r>
              <a:rPr lang="ru-RU" sz="2200" dirty="0"/>
              <a:t>что нужно купить 3 бутылки кефира, 2 булки </a:t>
            </a:r>
            <a:r>
              <a:rPr lang="ru-RU" sz="2200" dirty="0" smtClean="0"/>
              <a:t>хлеба, </a:t>
            </a:r>
            <a:r>
              <a:rPr lang="ru-RU" sz="2200" dirty="0"/>
              <a:t>0.5 кг карамельных конфет.</a:t>
            </a:r>
          </a:p>
          <a:p>
            <a:pPr>
              <a:lnSpc>
                <a:spcPct val="90000"/>
              </a:lnSpc>
            </a:pPr>
            <a:r>
              <a:rPr lang="ru-RU" sz="2200" dirty="0"/>
              <a:t> Быстро подсчитав сумму покупки: 3*50+2*25+0.5*240=320 рублей мы </a:t>
            </a:r>
            <a:r>
              <a:rPr lang="ru-RU" sz="2200" dirty="0" smtClean="0"/>
              <a:t>понимаем,  </a:t>
            </a:r>
            <a:r>
              <a:rPr lang="ru-RU" sz="2200" dirty="0"/>
              <a:t>что нам не хватает 320-300=20 рублей.</a:t>
            </a:r>
          </a:p>
        </p:txBody>
      </p:sp>
      <p:pic>
        <p:nvPicPr>
          <p:cNvPr id="1026" name="Picture 2" descr="ÐÐ°ÑÑÐ¸Ð½ÐºÐ¸ Ð¿Ð¾ Ð·Ð°Ð¿ÑÐ¾ÑÑ Ð±Ð°Ð±ÑÑÐºÐ°">
            <a:extLst>
              <a:ext uri="{FF2B5EF4-FFF2-40B4-BE49-F238E27FC236}">
                <a16:creationId xmlns:a16="http://schemas.microsoft.com/office/drawing/2014/main" xmlns="" id="{C76FC5DE-BD00-457F-9DDF-8E1295BF091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312" r="-3" b="21921"/>
          <a:stretch/>
        </p:blipFill>
        <p:spPr bwMode="auto">
          <a:xfrm>
            <a:off x="8137325" y="1158024"/>
            <a:ext cx="2839277" cy="2066544"/>
          </a:xfrm>
          <a:prstGeom prst="rect">
            <a:avLst/>
          </a:prstGeom>
          <a:noFill/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ÐÐ°ÑÑÐ¸Ð½ÐºÐ¸ Ð¿Ð¾ Ð·Ð°Ð¿ÑÐ¾ÑÑ 20 ÑÑÐ±Ð»ÐµÐ¹">
            <a:extLst>
              <a:ext uri="{FF2B5EF4-FFF2-40B4-BE49-F238E27FC236}">
                <a16:creationId xmlns:a16="http://schemas.microsoft.com/office/drawing/2014/main" xmlns="" id="{5A0D474E-633A-4937-8BD2-398EEDC608A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82" r="6482" b="1"/>
          <a:stretch/>
        </p:blipFill>
        <p:spPr bwMode="auto">
          <a:xfrm>
            <a:off x="8135453" y="3631646"/>
            <a:ext cx="2843021" cy="2066544"/>
          </a:xfrm>
          <a:prstGeom prst="rect">
            <a:avLst/>
          </a:prstGeom>
          <a:noFill/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91000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8581BF73-38A1-4D7D-8E22-29719588B0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5401" y="218653"/>
            <a:ext cx="9601196" cy="1303867"/>
          </a:xfrm>
        </p:spPr>
        <p:txBody>
          <a:bodyPr/>
          <a:lstStyle/>
          <a:p>
            <a:r>
              <a:rPr lang="ru-RU" dirty="0"/>
              <a:t>Стоимость поездки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EAA248C7-FAE7-4A9D-BF41-C518D041BEA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31417" y="1769532"/>
            <a:ext cx="9601196" cy="3318936"/>
          </a:xfrm>
        </p:spPr>
        <p:txBody>
          <a:bodyPr>
            <a:normAutofit lnSpcReduction="10000"/>
          </a:bodyPr>
          <a:lstStyle/>
          <a:p>
            <a:r>
              <a:rPr lang="ru-RU" dirty="0"/>
              <a:t>Каждый день многие из нас совершают поездки на транспорте, из которых самый </a:t>
            </a:r>
            <a:r>
              <a:rPr lang="ru-RU" dirty="0" smtClean="0"/>
              <a:t>популярный - это </a:t>
            </a:r>
            <a:r>
              <a:rPr lang="ru-RU" dirty="0"/>
              <a:t>автомобили с двигателем внутреннего сгорания.</a:t>
            </a:r>
          </a:p>
          <a:p>
            <a:r>
              <a:rPr lang="ru-RU" dirty="0"/>
              <a:t>Чтобы съездить в другой </a:t>
            </a:r>
            <a:r>
              <a:rPr lang="ru-RU" dirty="0" smtClean="0"/>
              <a:t>город, </a:t>
            </a:r>
            <a:r>
              <a:rPr lang="ru-RU" dirty="0"/>
              <a:t>нам нужно проехать 350 км в одну сторону, при </a:t>
            </a:r>
            <a:r>
              <a:rPr lang="ru-RU" dirty="0" smtClean="0"/>
              <a:t>этом </a:t>
            </a:r>
            <a:r>
              <a:rPr lang="ru-RU" dirty="0"/>
              <a:t>расход топлива составляет 12л/100км или же 12:100=0.12 л/км. Теперь легко подсчитать сколько бензина и денег мы потратим на </a:t>
            </a:r>
            <a:r>
              <a:rPr lang="ru-RU" dirty="0" smtClean="0"/>
              <a:t>эту поездку: </a:t>
            </a:r>
            <a:r>
              <a:rPr lang="ru-RU" dirty="0"/>
              <a:t>350*2*0.12л=84л. Мы знаем, что литр бензина стоит 42 </a:t>
            </a:r>
            <a:r>
              <a:rPr lang="ru-RU" dirty="0" smtClean="0"/>
              <a:t>рубля, </a:t>
            </a:r>
            <a:r>
              <a:rPr lang="ru-RU" dirty="0"/>
              <a:t>следовательно мы можем подсчитать стоимость поездки: 84*42=3528 рублей. 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3401614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extLst/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5353E1D6-8F08-4259-8A04-7627369156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</p:spPr>
        <p:txBody>
          <a:bodyPr>
            <a:normAutofit/>
          </a:bodyPr>
          <a:lstStyle/>
          <a:p>
            <a:r>
              <a:rPr lang="ru-RU" dirty="0"/>
              <a:t>Как </a:t>
            </a:r>
            <a:r>
              <a:rPr lang="ru-RU" dirty="0" smtClean="0"/>
              <a:t>узнать,  </a:t>
            </a:r>
            <a:r>
              <a:rPr lang="ru-RU" dirty="0"/>
              <a:t>на какую сумму кушает </a:t>
            </a:r>
            <a:r>
              <a:rPr lang="ru-RU" dirty="0" smtClean="0"/>
              <a:t>кот?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463395AC-C78D-4629-9AB9-10B2CF1AC99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95402" y="2556932"/>
            <a:ext cx="6256866" cy="3318936"/>
          </a:xfrm>
        </p:spPr>
        <p:txBody>
          <a:bodyPr>
            <a:normAutofit/>
          </a:bodyPr>
          <a:lstStyle/>
          <a:p>
            <a:r>
              <a:rPr lang="ru-RU" dirty="0"/>
              <a:t>Кот в день ест 5 порций по 60 грамм. На сколько дней хватит упаковки корма весом 3кг? </a:t>
            </a:r>
          </a:p>
          <a:p>
            <a:r>
              <a:rPr lang="ru-RU" dirty="0"/>
              <a:t>В день кот ест 5*60=300 грамм=0.3кг, следовательно 3кг:0.3кг=10 дней. 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354AD1A2-19D2-4D0F-9B26-E604F2916DF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1585" r="536" b="-1"/>
          <a:stretch/>
        </p:blipFill>
        <p:spPr>
          <a:xfrm>
            <a:off x="8085026" y="2701180"/>
            <a:ext cx="2739728" cy="2852640"/>
          </a:xfrm>
          <a:prstGeom prst="rect">
            <a:avLst/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</p:spPr>
      </p:pic>
    </p:spTree>
    <p:extLst>
      <p:ext uri="{BB962C8B-B14F-4D97-AF65-F5344CB8AC3E}">
        <p14:creationId xmlns:p14="http://schemas.microsoft.com/office/powerpoint/2010/main" val="160671208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extLst/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5" name="Rectangle 74">
            <a:extLst>
              <a:ext uri="{FF2B5EF4-FFF2-40B4-BE49-F238E27FC236}">
                <a16:creationId xmlns:a16="http://schemas.microsoft.com/office/drawing/2014/main" xmlns="" id="{4A2AAA7B-DD5A-486B-B28F-F19588315309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7" name="Group 76">
            <a:extLst>
              <a:ext uri="{FF2B5EF4-FFF2-40B4-BE49-F238E27FC236}">
                <a16:creationId xmlns:a16="http://schemas.microsoft.com/office/drawing/2014/main" xmlns="" id="{3DB99B21-A649-42D2-BB86-486C2E73A089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78" name="Picture 77">
              <a:extLst>
                <a:ext uri="{FF2B5EF4-FFF2-40B4-BE49-F238E27FC236}">
                  <a16:creationId xmlns:a16="http://schemas.microsoft.com/office/drawing/2014/main" xmlns="" id="{4A631EEB-EF96-4032-8B47-62220C1316EB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79" name="Rectangle 78">
              <a:extLst>
                <a:ext uri="{FF2B5EF4-FFF2-40B4-BE49-F238E27FC236}">
                  <a16:creationId xmlns:a16="http://schemas.microsoft.com/office/drawing/2014/main" xmlns="" id="{90B37569-6E3D-4B34-AD3E-0FC79D7CB98D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80" name="Picture 79">
              <a:extLst>
                <a:ext uri="{FF2B5EF4-FFF2-40B4-BE49-F238E27FC236}">
                  <a16:creationId xmlns:a16="http://schemas.microsoft.com/office/drawing/2014/main" xmlns="" id="{A3A0A741-DE46-43B7-A732-2C6D71E7B115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81" name="Picture 80">
              <a:extLst>
                <a:ext uri="{FF2B5EF4-FFF2-40B4-BE49-F238E27FC236}">
                  <a16:creationId xmlns:a16="http://schemas.microsoft.com/office/drawing/2014/main" xmlns="" id="{3FB4AD13-112F-436E-9596-F7557110C0DC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B0BB5940-3529-4007-8D57-91D5677526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80101" y="982132"/>
            <a:ext cx="6354633" cy="1303867"/>
          </a:xfrm>
        </p:spPr>
        <p:txBody>
          <a:bodyPr>
            <a:normAutofit/>
          </a:bodyPr>
          <a:lstStyle/>
          <a:p>
            <a:r>
              <a:rPr lang="ru-RU"/>
              <a:t>Измерение площади дома</a:t>
            </a:r>
          </a:p>
        </p:txBody>
      </p:sp>
      <p:cxnSp>
        <p:nvCxnSpPr>
          <p:cNvPr id="83" name="Straight Connector 82">
            <a:extLst>
              <a:ext uri="{FF2B5EF4-FFF2-40B4-BE49-F238E27FC236}">
                <a16:creationId xmlns:a16="http://schemas.microsoft.com/office/drawing/2014/main" xmlns="" id="{496D98D9-A8AD-432E-BD4E-FF80012442F0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CxnSpPr>
        <p:spPr>
          <a:xfrm>
            <a:off x="1477057" y="2400639"/>
            <a:ext cx="576072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DBA7C0D3-C411-4A48-BD5A-21EEF6F04EE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67385" y="2556932"/>
            <a:ext cx="6380065" cy="3318936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ru-RU" sz="2200" dirty="0"/>
              <a:t>Для оформления жилого дома нам нужно знать общую площадь его комнат. Это сделать нам поможет математика.</a:t>
            </a:r>
          </a:p>
          <a:p>
            <a:pPr>
              <a:lnSpc>
                <a:spcPct val="90000"/>
              </a:lnSpc>
            </a:pPr>
            <a:r>
              <a:rPr lang="ru-RU" sz="2200" dirty="0"/>
              <a:t>Так у нас есть небольшой дом с 5 комнатами стороны которых 6м и 4м, 3м и 4м, 3м и 3м, 3м и 1.5м 2.5м и 4.2.</a:t>
            </a:r>
          </a:p>
          <a:p>
            <a:pPr>
              <a:lnSpc>
                <a:spcPct val="90000"/>
              </a:lnSpc>
            </a:pPr>
            <a:r>
              <a:rPr lang="ru-RU" sz="2200" dirty="0"/>
              <a:t>Для того чтобы решить эту </a:t>
            </a:r>
            <a:r>
              <a:rPr lang="ru-RU" sz="2200" dirty="0" smtClean="0"/>
              <a:t>задачу, </a:t>
            </a:r>
            <a:r>
              <a:rPr lang="ru-RU" sz="2200" dirty="0"/>
              <a:t>нам потребуется сложить площади всех комнат.</a:t>
            </a:r>
          </a:p>
          <a:p>
            <a:pPr>
              <a:lnSpc>
                <a:spcPct val="90000"/>
              </a:lnSpc>
            </a:pPr>
            <a:r>
              <a:rPr lang="ru-RU" sz="2200" dirty="0"/>
              <a:t>6*4+3*4+3*3+3*1.5+2.5*4.2=60 </a:t>
            </a:r>
            <a:r>
              <a:rPr lang="ru-RU" sz="2200" dirty="0" err="1"/>
              <a:t>кв.м</a:t>
            </a:r>
            <a:r>
              <a:rPr lang="ru-RU" sz="2200" dirty="0"/>
              <a:t> </a:t>
            </a:r>
          </a:p>
          <a:p>
            <a:pPr>
              <a:lnSpc>
                <a:spcPct val="90000"/>
              </a:lnSpc>
            </a:pPr>
            <a:endParaRPr lang="ru-RU" sz="2200" dirty="0"/>
          </a:p>
        </p:txBody>
      </p:sp>
      <p:pic>
        <p:nvPicPr>
          <p:cNvPr id="1030" name="Picture 6" descr="ÐÐ°ÑÑÐ¸Ð½ÐºÐ¸ Ð¿Ð¾ Ð·Ð°Ð¿ÑÐ¾ÑÑ Ð¿Ð»Ð¾ÑÐ°Ð´Ñ Ð´Ð¾Ð¼Ð°">
            <a:extLst>
              <a:ext uri="{FF2B5EF4-FFF2-40B4-BE49-F238E27FC236}">
                <a16:creationId xmlns:a16="http://schemas.microsoft.com/office/drawing/2014/main" xmlns="" id="{00F9A287-AA61-48DC-9B60-A20DED871AC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3" b="6983"/>
          <a:stretch/>
        </p:blipFill>
        <p:spPr bwMode="auto">
          <a:xfrm>
            <a:off x="8137325" y="1158024"/>
            <a:ext cx="2839277" cy="2066544"/>
          </a:xfrm>
          <a:prstGeom prst="rect">
            <a:avLst/>
          </a:prstGeom>
          <a:noFill/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ÐÐ°ÑÑÐ¸Ð½ÐºÐ¸ Ð¿Ð¾ Ð·Ð°Ð¿ÑÐ¾ÑÑ Ð´Ð¾Ð¼">
            <a:extLst>
              <a:ext uri="{FF2B5EF4-FFF2-40B4-BE49-F238E27FC236}">
                <a16:creationId xmlns:a16="http://schemas.microsoft.com/office/drawing/2014/main" xmlns="" id="{9C0EE0D0-DA41-421A-A1C2-8B4B1602D67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82" r="6" b="6"/>
          <a:stretch/>
        </p:blipFill>
        <p:spPr bwMode="auto">
          <a:xfrm>
            <a:off x="8135453" y="3631646"/>
            <a:ext cx="2843021" cy="2066544"/>
          </a:xfrm>
          <a:prstGeom prst="rect">
            <a:avLst/>
          </a:prstGeom>
          <a:noFill/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160694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extLst/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3" name="Rectangle 72">
            <a:extLst>
              <a:ext uri="{FF2B5EF4-FFF2-40B4-BE49-F238E27FC236}">
                <a16:creationId xmlns:a16="http://schemas.microsoft.com/office/drawing/2014/main" xmlns="" id="{4A2AAA7B-DD5A-486B-B28F-F19588315309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5" name="Group 74">
            <a:extLst>
              <a:ext uri="{FF2B5EF4-FFF2-40B4-BE49-F238E27FC236}">
                <a16:creationId xmlns:a16="http://schemas.microsoft.com/office/drawing/2014/main" xmlns="" id="{3DB99B21-A649-42D2-BB86-486C2E73A089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76" name="Picture 75">
              <a:extLst>
                <a:ext uri="{FF2B5EF4-FFF2-40B4-BE49-F238E27FC236}">
                  <a16:creationId xmlns:a16="http://schemas.microsoft.com/office/drawing/2014/main" xmlns="" id="{4A631EEB-EF96-4032-8B47-62220C1316EB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77" name="Rectangle 76">
              <a:extLst>
                <a:ext uri="{FF2B5EF4-FFF2-40B4-BE49-F238E27FC236}">
                  <a16:creationId xmlns:a16="http://schemas.microsoft.com/office/drawing/2014/main" xmlns="" id="{90B37569-6E3D-4B34-AD3E-0FC79D7CB98D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78" name="Picture 77">
              <a:extLst>
                <a:ext uri="{FF2B5EF4-FFF2-40B4-BE49-F238E27FC236}">
                  <a16:creationId xmlns:a16="http://schemas.microsoft.com/office/drawing/2014/main" xmlns="" id="{A3A0A741-DE46-43B7-A732-2C6D71E7B115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79" name="Picture 78">
              <a:extLst>
                <a:ext uri="{FF2B5EF4-FFF2-40B4-BE49-F238E27FC236}">
                  <a16:creationId xmlns:a16="http://schemas.microsoft.com/office/drawing/2014/main" xmlns="" id="{3FB4AD13-112F-436E-9596-F7557110C0DC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3D273119-A66B-464F-85FF-D98E27D245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80101" y="982132"/>
            <a:ext cx="6354633" cy="1303867"/>
          </a:xfrm>
        </p:spPr>
        <p:txBody>
          <a:bodyPr>
            <a:normAutofit/>
          </a:bodyPr>
          <a:lstStyle/>
          <a:p>
            <a:r>
              <a:rPr lang="ru-RU"/>
              <a:t>Медицина</a:t>
            </a:r>
          </a:p>
        </p:txBody>
      </p:sp>
      <p:cxnSp>
        <p:nvCxnSpPr>
          <p:cNvPr id="81" name="Straight Connector 80">
            <a:extLst>
              <a:ext uri="{FF2B5EF4-FFF2-40B4-BE49-F238E27FC236}">
                <a16:creationId xmlns:a16="http://schemas.microsoft.com/office/drawing/2014/main" xmlns="" id="{496D98D9-A8AD-432E-BD4E-FF80012442F0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CxnSpPr>
        <p:spPr>
          <a:xfrm>
            <a:off x="1477057" y="2400639"/>
            <a:ext cx="576072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28A9A9F7-F675-455B-8328-72EC6099A52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67385" y="2556932"/>
            <a:ext cx="6380065" cy="3318936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ru-RU" sz="1900" dirty="0"/>
              <a:t>Медицина очень часто прибегает к математике, потому как при лечении важны точные дозировки. Рассмотрим пример:</a:t>
            </a:r>
          </a:p>
          <a:p>
            <a:pPr>
              <a:lnSpc>
                <a:spcPct val="90000"/>
              </a:lnSpc>
            </a:pPr>
            <a:r>
              <a:rPr lang="ru-RU" sz="1900" dirty="0"/>
              <a:t>Врач прописал пациенту курс лечения 14 дней по 3 раза в день препаратом с 20 мг активного вещества. В аптеке был этот же препарат с 10 мг активного вещества и по 20 таблеток в пачке. Сколько пачек таблеток нужно купить?</a:t>
            </a:r>
          </a:p>
          <a:p>
            <a:pPr>
              <a:lnSpc>
                <a:spcPct val="90000"/>
              </a:lnSpc>
            </a:pPr>
            <a:r>
              <a:rPr lang="ru-RU" sz="1900" dirty="0"/>
              <a:t>За 14 дней всего нужно будет употребить 14*3*20=840 мг вещества. В одной пачке таблеток из аптеки 10*20=200 мг вещества, следовательно 840:200=4.2 пачки, то есть нужно купить 5 пачек. </a:t>
            </a:r>
          </a:p>
          <a:p>
            <a:pPr>
              <a:lnSpc>
                <a:spcPct val="90000"/>
              </a:lnSpc>
            </a:pPr>
            <a:endParaRPr lang="ru-RU" sz="1900" dirty="0"/>
          </a:p>
        </p:txBody>
      </p:sp>
      <p:pic>
        <p:nvPicPr>
          <p:cNvPr id="2050" name="Picture 2" descr="ÐÐ°ÑÑÐ¸Ð½ÐºÐ¸ Ð¿Ð¾ Ð·Ð°Ð¿ÑÐ¾ÑÑ Ð¼ÐµÐ´Ð¸ÑÐ¸Ð½Ð°">
            <a:extLst>
              <a:ext uri="{FF2B5EF4-FFF2-40B4-BE49-F238E27FC236}">
                <a16:creationId xmlns:a16="http://schemas.microsoft.com/office/drawing/2014/main" xmlns="" id="{46062877-AA49-4B36-BC53-2227F6899C9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90" r="2" b="2"/>
          <a:stretch/>
        </p:blipFill>
        <p:spPr bwMode="auto">
          <a:xfrm>
            <a:off x="8137325" y="1158024"/>
            <a:ext cx="2839277" cy="2066544"/>
          </a:xfrm>
          <a:prstGeom prst="rect">
            <a:avLst/>
          </a:prstGeom>
          <a:noFill/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ÐÐ°ÑÑÐ¸Ð½ÐºÐ¸ Ð¿Ð¾ Ð·Ð°Ð¿ÑÐ¾ÑÑ Ð°Ð¼ÑÐµÑÐ°Ð¼Ð¸Ð½ ÑÐ°Ð±Ð»ÐµÑÐºÐ¸">
            <a:extLst>
              <a:ext uri="{FF2B5EF4-FFF2-40B4-BE49-F238E27FC236}">
                <a16:creationId xmlns:a16="http://schemas.microsoft.com/office/drawing/2014/main" xmlns="" id="{AC750D4D-05C6-490B-AB6C-A99FC26724D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047" r="5" b="5"/>
          <a:stretch/>
        </p:blipFill>
        <p:spPr bwMode="auto">
          <a:xfrm>
            <a:off x="8135453" y="3631646"/>
            <a:ext cx="2843021" cy="2066544"/>
          </a:xfrm>
          <a:prstGeom prst="rect">
            <a:avLst/>
          </a:prstGeom>
          <a:noFill/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9795136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3B80E213-72F1-4AFC-BDCA-ADAD3DE2C6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24226" y="1178979"/>
            <a:ext cx="5543548" cy="1275293"/>
          </a:xfrm>
        </p:spPr>
        <p:txBody>
          <a:bodyPr/>
          <a:lstStyle/>
          <a:p>
            <a:r>
              <a:rPr lang="ru-RU" dirty="0"/>
              <a:t>Аграрная отрасль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8A313114-27FC-4C65-B8FD-634A0936F68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95401" y="2556932"/>
            <a:ext cx="6038849" cy="3318936"/>
          </a:xfrm>
        </p:spPr>
        <p:txBody>
          <a:bodyPr/>
          <a:lstStyle/>
          <a:p>
            <a:r>
              <a:rPr lang="ru-RU" dirty="0"/>
              <a:t>В аграрной отрасли математика применяется повсеместно. Это подсчеты земли, удобрений, урожая, топлива и т.п. Рассмотрим пример:</a:t>
            </a:r>
          </a:p>
          <a:p>
            <a:r>
              <a:rPr lang="ru-RU" dirty="0"/>
              <a:t>Сколько пшеницы </a:t>
            </a:r>
            <a:r>
              <a:rPr lang="ru-RU" dirty="0" smtClean="0"/>
              <a:t>нужно, </a:t>
            </a:r>
            <a:r>
              <a:rPr lang="ru-RU" dirty="0"/>
              <a:t>чтобы засеять поле площадью </a:t>
            </a:r>
            <a:r>
              <a:rPr lang="ru-RU" dirty="0" smtClean="0"/>
              <a:t>150га, </a:t>
            </a:r>
            <a:r>
              <a:rPr lang="ru-RU" dirty="0"/>
              <a:t>если на 1га расходуется 2.2ц </a:t>
            </a:r>
          </a:p>
          <a:p>
            <a:r>
              <a:rPr lang="ru-RU" dirty="0"/>
              <a:t>150*2.2=330ц пшеницы или 33.3т </a:t>
            </a:r>
          </a:p>
        </p:txBody>
      </p:sp>
      <p:pic>
        <p:nvPicPr>
          <p:cNvPr id="3074" name="Picture 2" descr="ÐÐ°ÑÑÐ¸Ð½ÐºÐ¸ Ð¿Ð¾ Ð·Ð°Ð¿ÑÐ¾ÑÑ Ð°Ð³ÑÐ¾Ð½Ð¾Ð¼">
            <a:extLst>
              <a:ext uri="{FF2B5EF4-FFF2-40B4-BE49-F238E27FC236}">
                <a16:creationId xmlns:a16="http://schemas.microsoft.com/office/drawing/2014/main" xmlns="" id="{F8811443-38A2-4BC2-8911-5C4E322F46A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77075" y="2762251"/>
            <a:ext cx="4100510" cy="27336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5760285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туральные материалы">
  <a:themeElements>
    <a:clrScheme name="Натуральные материалы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Натуральные материалы">
      <a:majorFont>
        <a:latin typeface="Garamond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Натуральные материалы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</TotalTime>
  <Words>519</Words>
  <Application>Microsoft Office PowerPoint</Application>
  <PresentationFormat>Произвольный</PresentationFormat>
  <Paragraphs>35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Натуральные материалы</vt:lpstr>
      <vt:lpstr>«Математика  в нашей жизни»</vt:lpstr>
      <vt:lpstr>Заработная плата</vt:lpstr>
      <vt:lpstr>Заработная плата продавца</vt:lpstr>
      <vt:lpstr>Поход в магазин</vt:lpstr>
      <vt:lpstr>Стоимость поездки</vt:lpstr>
      <vt:lpstr>Как узнать,  на какую сумму кушает кот?</vt:lpstr>
      <vt:lpstr>Измерение площади дома</vt:lpstr>
      <vt:lpstr>Медицина</vt:lpstr>
      <vt:lpstr>Аграрная отрасль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Пользователь Windows</cp:lastModifiedBy>
  <cp:revision>3</cp:revision>
  <dcterms:created xsi:type="dcterms:W3CDTF">2018-12-01T15:56:53Z</dcterms:created>
  <dcterms:modified xsi:type="dcterms:W3CDTF">2018-12-02T11:56:58Z</dcterms:modified>
</cp:coreProperties>
</file>