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notesMasterIdLst>
    <p:notesMasterId r:id="rId14"/>
  </p:notesMasterIdLst>
  <p:sldIdLst>
    <p:sldId id="339" r:id="rId2"/>
    <p:sldId id="340" r:id="rId3"/>
    <p:sldId id="341" r:id="rId4"/>
    <p:sldId id="342" r:id="rId5"/>
    <p:sldId id="343" r:id="rId6"/>
    <p:sldId id="334" r:id="rId7"/>
    <p:sldId id="336" r:id="rId8"/>
    <p:sldId id="338" r:id="rId9"/>
    <p:sldId id="344" r:id="rId10"/>
    <p:sldId id="345" r:id="rId11"/>
    <p:sldId id="346" r:id="rId12"/>
    <p:sldId id="34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4660"/>
  </p:normalViewPr>
  <p:slideViewPr>
    <p:cSldViewPr>
      <p:cViewPr varScale="1">
        <p:scale>
          <a:sx n="109" d="100"/>
          <a:sy n="109" d="100"/>
        </p:scale>
        <p:origin x="1716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E28650-EA77-4FD6-B075-8F4BC2556833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9C0A2C5-2F32-4255-8D68-C740828BF598}">
      <dgm:prSet phldrT="[Текст]" custT="1"/>
      <dgm:spPr/>
      <dgm:t>
        <a:bodyPr/>
        <a:lstStyle/>
        <a:p>
          <a:r>
            <a:rPr lang="ru-RU" sz="3600" b="1" i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Активные формы обучения:</a:t>
          </a:r>
          <a:endParaRPr lang="ru-RU" sz="3600" b="1" i="1" dirty="0">
            <a:solidFill>
              <a:srgbClr val="FFFF00"/>
            </a:solidFill>
          </a:endParaRPr>
        </a:p>
      </dgm:t>
    </dgm:pt>
    <dgm:pt modelId="{9A82F41B-41B2-45A0-94F2-4F38968E739C}" type="parTrans" cxnId="{55D1BDB9-C918-4045-90C2-B8AB4B76EF43}">
      <dgm:prSet/>
      <dgm:spPr/>
      <dgm:t>
        <a:bodyPr/>
        <a:lstStyle/>
        <a:p>
          <a:endParaRPr lang="ru-RU"/>
        </a:p>
      </dgm:t>
    </dgm:pt>
    <dgm:pt modelId="{4572F8C3-6FAB-4AAE-AF31-E2292025B5A2}" type="sibTrans" cxnId="{55D1BDB9-C918-4045-90C2-B8AB4B76EF43}">
      <dgm:prSet/>
      <dgm:spPr/>
      <dgm:t>
        <a:bodyPr/>
        <a:lstStyle/>
        <a:p>
          <a:endParaRPr lang="ru-RU"/>
        </a:p>
      </dgm:t>
    </dgm:pt>
    <dgm:pt modelId="{41A53484-D71B-4FAC-BE63-82F848E922C4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работа в парах и группах</a:t>
          </a:r>
          <a:endParaRPr lang="ru-RU" sz="1800" b="1" dirty="0">
            <a:solidFill>
              <a:srgbClr val="FFFF00"/>
            </a:solidFill>
          </a:endParaRPr>
        </a:p>
      </dgm:t>
    </dgm:pt>
    <dgm:pt modelId="{537C0B3D-814C-4CAB-B52D-99F9F4B78093}" type="parTrans" cxnId="{C2A22187-4FB1-416E-A6D4-E9542B17ECEC}">
      <dgm:prSet/>
      <dgm:spPr/>
      <dgm:t>
        <a:bodyPr/>
        <a:lstStyle/>
        <a:p>
          <a:endParaRPr lang="ru-RU"/>
        </a:p>
      </dgm:t>
    </dgm:pt>
    <dgm:pt modelId="{C20E25EA-13B6-451C-A66F-89CE937655A1}" type="sibTrans" cxnId="{C2A22187-4FB1-416E-A6D4-E9542B17ECEC}">
      <dgm:prSet/>
      <dgm:spPr/>
      <dgm:t>
        <a:bodyPr/>
        <a:lstStyle/>
        <a:p>
          <a:endParaRPr lang="ru-RU"/>
        </a:p>
      </dgm:t>
    </dgm:pt>
    <dgm:pt modelId="{22C8AD31-93D5-4CF4-AE17-CC0BFB36BE0E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активный выбор</a:t>
          </a:r>
          <a:endParaRPr lang="ru-RU" sz="1800" b="1" dirty="0">
            <a:solidFill>
              <a:srgbClr val="FFFF00"/>
            </a:solidFill>
          </a:endParaRPr>
        </a:p>
      </dgm:t>
    </dgm:pt>
    <dgm:pt modelId="{85284369-4A46-4DF1-A791-15227E48C269}" type="parTrans" cxnId="{BE2CC8B4-780F-4A95-9CB5-A80BEAB64F55}">
      <dgm:prSet/>
      <dgm:spPr/>
      <dgm:t>
        <a:bodyPr/>
        <a:lstStyle/>
        <a:p>
          <a:endParaRPr lang="ru-RU"/>
        </a:p>
      </dgm:t>
    </dgm:pt>
    <dgm:pt modelId="{69322BE8-8076-4242-9E0A-EFF2397F1A0E}" type="sibTrans" cxnId="{BE2CC8B4-780F-4A95-9CB5-A80BEAB64F55}">
      <dgm:prSet/>
      <dgm:spPr/>
      <dgm:t>
        <a:bodyPr/>
        <a:lstStyle/>
        <a:p>
          <a:endParaRPr lang="ru-RU"/>
        </a:p>
      </dgm:t>
    </dgm:pt>
    <dgm:pt modelId="{AD8980C5-42F8-47FF-8CA6-979DB4B0B6E5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активный экзамен</a:t>
          </a:r>
          <a:endParaRPr lang="ru-RU" sz="1800" b="1" dirty="0">
            <a:solidFill>
              <a:srgbClr val="FFFF00"/>
            </a:solidFill>
          </a:endParaRPr>
        </a:p>
      </dgm:t>
    </dgm:pt>
    <dgm:pt modelId="{F46881C4-8F74-49A2-982D-F56E17AAAB27}" type="parTrans" cxnId="{B5686638-FFF7-4684-86C0-47B950BEAB6F}">
      <dgm:prSet/>
      <dgm:spPr/>
      <dgm:t>
        <a:bodyPr/>
        <a:lstStyle/>
        <a:p>
          <a:endParaRPr lang="ru-RU"/>
        </a:p>
      </dgm:t>
    </dgm:pt>
    <dgm:pt modelId="{28F30572-A435-441C-B8DF-F6C20967F192}" type="sibTrans" cxnId="{B5686638-FFF7-4684-86C0-47B950BEAB6F}">
      <dgm:prSet/>
      <dgm:spPr/>
      <dgm:t>
        <a:bodyPr/>
        <a:lstStyle/>
        <a:p>
          <a:endParaRPr lang="ru-RU"/>
        </a:p>
      </dgm:t>
    </dgm:pt>
    <dgm:pt modelId="{73BB2151-FEA3-43C7-BC0C-C8495B4B0D3B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ресурсный круг</a:t>
          </a:r>
          <a:endParaRPr lang="ru-RU" sz="1800" b="1" dirty="0">
            <a:solidFill>
              <a:srgbClr val="FFFF00"/>
            </a:solidFill>
          </a:endParaRPr>
        </a:p>
      </dgm:t>
    </dgm:pt>
    <dgm:pt modelId="{525D3261-7FD2-45F7-A108-7DBFF410656B}" type="parTrans" cxnId="{951EA615-AAB6-4A4B-B9F5-5A82FED8B927}">
      <dgm:prSet/>
      <dgm:spPr/>
      <dgm:t>
        <a:bodyPr/>
        <a:lstStyle/>
        <a:p>
          <a:endParaRPr lang="ru-RU"/>
        </a:p>
      </dgm:t>
    </dgm:pt>
    <dgm:pt modelId="{36ABF832-FF65-4792-9CD9-95A13373682E}" type="sibTrans" cxnId="{951EA615-AAB6-4A4B-B9F5-5A82FED8B927}">
      <dgm:prSet/>
      <dgm:spPr/>
      <dgm:t>
        <a:bodyPr/>
        <a:lstStyle/>
        <a:p>
          <a:endParaRPr lang="ru-RU"/>
        </a:p>
      </dgm:t>
    </dgm:pt>
    <dgm:pt modelId="{668D4A30-66BD-4AD9-90A8-719D96E95A0F}">
      <dgm:prSet custT="1"/>
      <dgm:spPr/>
      <dgm:t>
        <a:bodyPr/>
        <a:lstStyle/>
        <a:p>
          <a:r>
            <a:rPr lang="ru-RU" sz="18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мнемотехника</a:t>
          </a:r>
          <a:endParaRPr lang="ru-RU" sz="1800" b="1" dirty="0">
            <a:solidFill>
              <a:srgbClr val="FFFF00"/>
            </a:solidFill>
          </a:endParaRPr>
        </a:p>
      </dgm:t>
    </dgm:pt>
    <dgm:pt modelId="{6B57E940-628E-42AA-9AD5-062560E25D9F}" type="parTrans" cxnId="{6F33748D-725F-45DB-8C86-F8BEEF99C323}">
      <dgm:prSet/>
      <dgm:spPr/>
      <dgm:t>
        <a:bodyPr/>
        <a:lstStyle/>
        <a:p>
          <a:endParaRPr lang="ru-RU"/>
        </a:p>
      </dgm:t>
    </dgm:pt>
    <dgm:pt modelId="{5B3A72F0-D40D-4F80-9CED-59F92D73FAA0}" type="sibTrans" cxnId="{6F33748D-725F-45DB-8C86-F8BEEF99C323}">
      <dgm:prSet/>
      <dgm:spPr/>
      <dgm:t>
        <a:bodyPr/>
        <a:lstStyle/>
        <a:p>
          <a:endParaRPr lang="ru-RU"/>
        </a:p>
      </dgm:t>
    </dgm:pt>
    <dgm:pt modelId="{9A1F5DF0-AC1F-4ACC-8CE1-83AA59CD3468}">
      <dgm:prSet custT="1"/>
      <dgm:spPr/>
      <dgm:t>
        <a:bodyPr/>
        <a:lstStyle/>
        <a:p>
          <a:r>
            <a:rPr lang="ru-RU" sz="18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метод номинальной группы</a:t>
          </a:r>
          <a:endParaRPr lang="ru-RU" sz="1800" b="1" dirty="0">
            <a:solidFill>
              <a:srgbClr val="FFFF00"/>
            </a:solidFill>
          </a:endParaRPr>
        </a:p>
      </dgm:t>
    </dgm:pt>
    <dgm:pt modelId="{43CB468B-4A61-49AE-BF17-7AE22BA04F68}" type="parTrans" cxnId="{D82FA9A7-0411-4E54-81FC-598127DBC017}">
      <dgm:prSet/>
      <dgm:spPr/>
      <dgm:t>
        <a:bodyPr/>
        <a:lstStyle/>
        <a:p>
          <a:endParaRPr lang="ru-RU"/>
        </a:p>
      </dgm:t>
    </dgm:pt>
    <dgm:pt modelId="{B7CF1DA9-1C81-45BD-AEE2-DE60CFC4B85B}" type="sibTrans" cxnId="{D82FA9A7-0411-4E54-81FC-598127DBC017}">
      <dgm:prSet/>
      <dgm:spPr/>
      <dgm:t>
        <a:bodyPr/>
        <a:lstStyle/>
        <a:p>
          <a:endParaRPr lang="ru-RU"/>
        </a:p>
      </dgm:t>
    </dgm:pt>
    <dgm:pt modelId="{48700B04-0987-4312-AF8F-26C6126BC04F}" type="pres">
      <dgm:prSet presAssocID="{18E28650-EA77-4FD6-B075-8F4BC255683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3ADBB5-A752-4ED3-8632-7B64EBBC55C0}" type="pres">
      <dgm:prSet presAssocID="{89C0A2C5-2F32-4255-8D68-C740828BF598}" presName="centerShape" presStyleLbl="node0" presStyleIdx="0" presStyleCnt="1" custScaleX="196012" custScaleY="129915"/>
      <dgm:spPr/>
      <dgm:t>
        <a:bodyPr/>
        <a:lstStyle/>
        <a:p>
          <a:endParaRPr lang="ru-RU"/>
        </a:p>
      </dgm:t>
    </dgm:pt>
    <dgm:pt modelId="{0B0C1497-0B01-4156-AE24-E5DC955151AB}" type="pres">
      <dgm:prSet presAssocID="{537C0B3D-814C-4CAB-B52D-99F9F4B78093}" presName="Name9" presStyleLbl="parChTrans1D2" presStyleIdx="0" presStyleCnt="6"/>
      <dgm:spPr/>
      <dgm:t>
        <a:bodyPr/>
        <a:lstStyle/>
        <a:p>
          <a:endParaRPr lang="ru-RU"/>
        </a:p>
      </dgm:t>
    </dgm:pt>
    <dgm:pt modelId="{3991141C-67F6-44F6-9BC5-1C8DEFADD03D}" type="pres">
      <dgm:prSet presAssocID="{537C0B3D-814C-4CAB-B52D-99F9F4B78093}" presName="connTx" presStyleLbl="parChTrans1D2" presStyleIdx="0" presStyleCnt="6"/>
      <dgm:spPr/>
      <dgm:t>
        <a:bodyPr/>
        <a:lstStyle/>
        <a:p>
          <a:endParaRPr lang="ru-RU"/>
        </a:p>
      </dgm:t>
    </dgm:pt>
    <dgm:pt modelId="{5B1864E7-67A9-4FF1-AD65-5A9433A0C439}" type="pres">
      <dgm:prSet presAssocID="{41A53484-D71B-4FAC-BE63-82F848E922C4}" presName="node" presStyleLbl="node1" presStyleIdx="0" presStyleCnt="6" custScaleX="121948" custScaleY="1111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C89B15-8ADE-46E7-AC28-9121C9C52BE9}" type="pres">
      <dgm:prSet presAssocID="{85284369-4A46-4DF1-A791-15227E48C269}" presName="Name9" presStyleLbl="parChTrans1D2" presStyleIdx="1" presStyleCnt="6"/>
      <dgm:spPr/>
      <dgm:t>
        <a:bodyPr/>
        <a:lstStyle/>
        <a:p>
          <a:endParaRPr lang="ru-RU"/>
        </a:p>
      </dgm:t>
    </dgm:pt>
    <dgm:pt modelId="{A5E1351D-FA81-4FAD-8C72-D88B1A173BF1}" type="pres">
      <dgm:prSet presAssocID="{85284369-4A46-4DF1-A791-15227E48C269}" presName="connTx" presStyleLbl="parChTrans1D2" presStyleIdx="1" presStyleCnt="6"/>
      <dgm:spPr/>
      <dgm:t>
        <a:bodyPr/>
        <a:lstStyle/>
        <a:p>
          <a:endParaRPr lang="ru-RU"/>
        </a:p>
      </dgm:t>
    </dgm:pt>
    <dgm:pt modelId="{4A549AA8-232E-4B11-821A-C37031A5FF6B}" type="pres">
      <dgm:prSet presAssocID="{22C8AD31-93D5-4CF4-AE17-CC0BFB36BE0E}" presName="node" presStyleLbl="node1" presStyleIdx="1" presStyleCnt="6" custScaleX="121948" custScaleY="129915" custRadScaleRad="160503" custRadScaleInc="126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1F7B14-0E1F-477F-BC7C-03BCEC352B74}" type="pres">
      <dgm:prSet presAssocID="{F46881C4-8F74-49A2-982D-F56E17AAAB27}" presName="Name9" presStyleLbl="parChTrans1D2" presStyleIdx="2" presStyleCnt="6"/>
      <dgm:spPr/>
      <dgm:t>
        <a:bodyPr/>
        <a:lstStyle/>
        <a:p>
          <a:endParaRPr lang="ru-RU"/>
        </a:p>
      </dgm:t>
    </dgm:pt>
    <dgm:pt modelId="{74C76E7F-416C-4634-A569-CFD78CB16308}" type="pres">
      <dgm:prSet presAssocID="{F46881C4-8F74-49A2-982D-F56E17AAAB27}" presName="connTx" presStyleLbl="parChTrans1D2" presStyleIdx="2" presStyleCnt="6"/>
      <dgm:spPr/>
      <dgm:t>
        <a:bodyPr/>
        <a:lstStyle/>
        <a:p>
          <a:endParaRPr lang="ru-RU"/>
        </a:p>
      </dgm:t>
    </dgm:pt>
    <dgm:pt modelId="{31745CC5-A497-4667-8CA8-D4376A65B892}" type="pres">
      <dgm:prSet presAssocID="{AD8980C5-42F8-47FF-8CA6-979DB4B0B6E5}" presName="node" presStyleLbl="node1" presStyleIdx="2" presStyleCnt="6" custScaleX="131234" custScaleY="132044" custRadScaleRad="158798" custRadScaleInc="-235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AD8D81-1532-428E-82C0-BEE4C1097B20}" type="pres">
      <dgm:prSet presAssocID="{43CB468B-4A61-49AE-BF17-7AE22BA04F68}" presName="Name9" presStyleLbl="parChTrans1D2" presStyleIdx="3" presStyleCnt="6"/>
      <dgm:spPr/>
      <dgm:t>
        <a:bodyPr/>
        <a:lstStyle/>
        <a:p>
          <a:endParaRPr lang="ru-RU"/>
        </a:p>
      </dgm:t>
    </dgm:pt>
    <dgm:pt modelId="{85226A08-973E-4495-9D96-D67EFC9F4ECF}" type="pres">
      <dgm:prSet presAssocID="{43CB468B-4A61-49AE-BF17-7AE22BA04F68}" presName="connTx" presStyleLbl="parChTrans1D2" presStyleIdx="3" presStyleCnt="6"/>
      <dgm:spPr/>
      <dgm:t>
        <a:bodyPr/>
        <a:lstStyle/>
        <a:p>
          <a:endParaRPr lang="ru-RU"/>
        </a:p>
      </dgm:t>
    </dgm:pt>
    <dgm:pt modelId="{8EDAA599-8816-4120-A363-327D65E1DC85}" type="pres">
      <dgm:prSet presAssocID="{9A1F5DF0-AC1F-4ACC-8CE1-83AA59CD3468}" presName="node" presStyleLbl="node1" presStyleIdx="3" presStyleCnt="6" custScaleX="121948" custScaleY="112360" custRadScaleRad="104322" custRadScaleInc="119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5BC967-06BE-4060-853A-5402D8A7E1A3}" type="pres">
      <dgm:prSet presAssocID="{6B57E940-628E-42AA-9AD5-062560E25D9F}" presName="Name9" presStyleLbl="parChTrans1D2" presStyleIdx="4" presStyleCnt="6"/>
      <dgm:spPr/>
      <dgm:t>
        <a:bodyPr/>
        <a:lstStyle/>
        <a:p>
          <a:endParaRPr lang="ru-RU"/>
        </a:p>
      </dgm:t>
    </dgm:pt>
    <dgm:pt modelId="{E83A6230-5D0C-4EC2-82EB-CFF3054BEC5F}" type="pres">
      <dgm:prSet presAssocID="{6B57E940-628E-42AA-9AD5-062560E25D9F}" presName="connTx" presStyleLbl="parChTrans1D2" presStyleIdx="4" presStyleCnt="6"/>
      <dgm:spPr/>
      <dgm:t>
        <a:bodyPr/>
        <a:lstStyle/>
        <a:p>
          <a:endParaRPr lang="ru-RU"/>
        </a:p>
      </dgm:t>
    </dgm:pt>
    <dgm:pt modelId="{DF6E0676-E08B-4AEF-B206-601167D63451}" type="pres">
      <dgm:prSet presAssocID="{668D4A30-66BD-4AD9-90A8-719D96E95A0F}" presName="node" presStyleLbl="node1" presStyleIdx="4" presStyleCnt="6" custScaleX="121948" custScaleY="129915" custRadScaleRad="149750" custRadScaleInc="244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41915C-120F-4FC3-8910-EBD3ABB4A5AF}" type="pres">
      <dgm:prSet presAssocID="{525D3261-7FD2-45F7-A108-7DBFF410656B}" presName="Name9" presStyleLbl="parChTrans1D2" presStyleIdx="5" presStyleCnt="6"/>
      <dgm:spPr/>
      <dgm:t>
        <a:bodyPr/>
        <a:lstStyle/>
        <a:p>
          <a:endParaRPr lang="ru-RU"/>
        </a:p>
      </dgm:t>
    </dgm:pt>
    <dgm:pt modelId="{425446CB-5BA2-4424-AA9A-633A57B96EF3}" type="pres">
      <dgm:prSet presAssocID="{525D3261-7FD2-45F7-A108-7DBFF410656B}" presName="connTx" presStyleLbl="parChTrans1D2" presStyleIdx="5" presStyleCnt="6"/>
      <dgm:spPr/>
      <dgm:t>
        <a:bodyPr/>
        <a:lstStyle/>
        <a:p>
          <a:endParaRPr lang="ru-RU"/>
        </a:p>
      </dgm:t>
    </dgm:pt>
    <dgm:pt modelId="{49A35B75-5007-4A7F-BB93-A715511E982B}" type="pres">
      <dgm:prSet presAssocID="{73BB2151-FEA3-43C7-BC0C-C8495B4B0D3B}" presName="node" presStyleLbl="node1" presStyleIdx="5" presStyleCnt="6" custScaleX="121948" custScaleY="129915" custRadScaleRad="158079" custRadScaleInc="-112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6421BE2-8488-4980-A1F4-E5F87476F165}" type="presOf" srcId="{537C0B3D-814C-4CAB-B52D-99F9F4B78093}" destId="{3991141C-67F6-44F6-9BC5-1C8DEFADD03D}" srcOrd="1" destOrd="0" presId="urn:microsoft.com/office/officeart/2005/8/layout/radial1"/>
    <dgm:cxn modelId="{6F33748D-725F-45DB-8C86-F8BEEF99C323}" srcId="{89C0A2C5-2F32-4255-8D68-C740828BF598}" destId="{668D4A30-66BD-4AD9-90A8-719D96E95A0F}" srcOrd="4" destOrd="0" parTransId="{6B57E940-628E-42AA-9AD5-062560E25D9F}" sibTransId="{5B3A72F0-D40D-4F80-9CED-59F92D73FAA0}"/>
    <dgm:cxn modelId="{42E5D06B-1542-44A5-8EF3-DD0FB6E58258}" type="presOf" srcId="{F46881C4-8F74-49A2-982D-F56E17AAAB27}" destId="{74C76E7F-416C-4634-A569-CFD78CB16308}" srcOrd="1" destOrd="0" presId="urn:microsoft.com/office/officeart/2005/8/layout/radial1"/>
    <dgm:cxn modelId="{D82FA9A7-0411-4E54-81FC-598127DBC017}" srcId="{89C0A2C5-2F32-4255-8D68-C740828BF598}" destId="{9A1F5DF0-AC1F-4ACC-8CE1-83AA59CD3468}" srcOrd="3" destOrd="0" parTransId="{43CB468B-4A61-49AE-BF17-7AE22BA04F68}" sibTransId="{B7CF1DA9-1C81-45BD-AEE2-DE60CFC4B85B}"/>
    <dgm:cxn modelId="{7B29249B-A6BC-4707-8161-48C5E6A4E7CD}" type="presOf" srcId="{43CB468B-4A61-49AE-BF17-7AE22BA04F68}" destId="{85226A08-973E-4495-9D96-D67EFC9F4ECF}" srcOrd="1" destOrd="0" presId="urn:microsoft.com/office/officeart/2005/8/layout/radial1"/>
    <dgm:cxn modelId="{C2A22187-4FB1-416E-A6D4-E9542B17ECEC}" srcId="{89C0A2C5-2F32-4255-8D68-C740828BF598}" destId="{41A53484-D71B-4FAC-BE63-82F848E922C4}" srcOrd="0" destOrd="0" parTransId="{537C0B3D-814C-4CAB-B52D-99F9F4B78093}" sibTransId="{C20E25EA-13B6-451C-A66F-89CE937655A1}"/>
    <dgm:cxn modelId="{41675019-A5B0-4391-9075-F6100A6244B1}" type="presOf" srcId="{525D3261-7FD2-45F7-A108-7DBFF410656B}" destId="{E041915C-120F-4FC3-8910-EBD3ABB4A5AF}" srcOrd="0" destOrd="0" presId="urn:microsoft.com/office/officeart/2005/8/layout/radial1"/>
    <dgm:cxn modelId="{98666648-2DFC-4165-BDD4-A13E96F40398}" type="presOf" srcId="{537C0B3D-814C-4CAB-B52D-99F9F4B78093}" destId="{0B0C1497-0B01-4156-AE24-E5DC955151AB}" srcOrd="0" destOrd="0" presId="urn:microsoft.com/office/officeart/2005/8/layout/radial1"/>
    <dgm:cxn modelId="{817E3FF2-4556-436B-BE7E-CE2C1F1BA484}" type="presOf" srcId="{85284369-4A46-4DF1-A791-15227E48C269}" destId="{A5E1351D-FA81-4FAD-8C72-D88B1A173BF1}" srcOrd="1" destOrd="0" presId="urn:microsoft.com/office/officeart/2005/8/layout/radial1"/>
    <dgm:cxn modelId="{82290750-829B-46AE-A610-0780580DCAD7}" type="presOf" srcId="{9A1F5DF0-AC1F-4ACC-8CE1-83AA59CD3468}" destId="{8EDAA599-8816-4120-A363-327D65E1DC85}" srcOrd="0" destOrd="0" presId="urn:microsoft.com/office/officeart/2005/8/layout/radial1"/>
    <dgm:cxn modelId="{D34E32EE-2BE4-4554-B803-C6EE109C2DD1}" type="presOf" srcId="{85284369-4A46-4DF1-A791-15227E48C269}" destId="{BFC89B15-8ADE-46E7-AC28-9121C9C52BE9}" srcOrd="0" destOrd="0" presId="urn:microsoft.com/office/officeart/2005/8/layout/radial1"/>
    <dgm:cxn modelId="{55D1BDB9-C918-4045-90C2-B8AB4B76EF43}" srcId="{18E28650-EA77-4FD6-B075-8F4BC2556833}" destId="{89C0A2C5-2F32-4255-8D68-C740828BF598}" srcOrd="0" destOrd="0" parTransId="{9A82F41B-41B2-45A0-94F2-4F38968E739C}" sibTransId="{4572F8C3-6FAB-4AAE-AF31-E2292025B5A2}"/>
    <dgm:cxn modelId="{31CFD457-358C-4B38-99A5-F499561D26AF}" type="presOf" srcId="{6B57E940-628E-42AA-9AD5-062560E25D9F}" destId="{E83A6230-5D0C-4EC2-82EB-CFF3054BEC5F}" srcOrd="1" destOrd="0" presId="urn:microsoft.com/office/officeart/2005/8/layout/radial1"/>
    <dgm:cxn modelId="{A6017D03-B3CC-43A6-9396-0E0F3E953052}" type="presOf" srcId="{89C0A2C5-2F32-4255-8D68-C740828BF598}" destId="{8F3ADBB5-A752-4ED3-8632-7B64EBBC55C0}" srcOrd="0" destOrd="0" presId="urn:microsoft.com/office/officeart/2005/8/layout/radial1"/>
    <dgm:cxn modelId="{AB80AD6D-5A8D-40EE-9F81-8DB1FE18B545}" type="presOf" srcId="{668D4A30-66BD-4AD9-90A8-719D96E95A0F}" destId="{DF6E0676-E08B-4AEF-B206-601167D63451}" srcOrd="0" destOrd="0" presId="urn:microsoft.com/office/officeart/2005/8/layout/radial1"/>
    <dgm:cxn modelId="{82420DFE-0E0D-4296-BC02-E57942B9BCA3}" type="presOf" srcId="{F46881C4-8F74-49A2-982D-F56E17AAAB27}" destId="{2A1F7B14-0E1F-477F-BC7C-03BCEC352B74}" srcOrd="0" destOrd="0" presId="urn:microsoft.com/office/officeart/2005/8/layout/radial1"/>
    <dgm:cxn modelId="{5B65FB3D-C828-4B10-B2FC-DAF71B9BAFD3}" type="presOf" srcId="{18E28650-EA77-4FD6-B075-8F4BC2556833}" destId="{48700B04-0987-4312-AF8F-26C6126BC04F}" srcOrd="0" destOrd="0" presId="urn:microsoft.com/office/officeart/2005/8/layout/radial1"/>
    <dgm:cxn modelId="{237CA6DE-1786-4ADD-B055-E40C3E912A04}" type="presOf" srcId="{AD8980C5-42F8-47FF-8CA6-979DB4B0B6E5}" destId="{31745CC5-A497-4667-8CA8-D4376A65B892}" srcOrd="0" destOrd="0" presId="urn:microsoft.com/office/officeart/2005/8/layout/radial1"/>
    <dgm:cxn modelId="{8FBD1AD1-7C15-47BD-988C-2631D1E2D691}" type="presOf" srcId="{525D3261-7FD2-45F7-A108-7DBFF410656B}" destId="{425446CB-5BA2-4424-AA9A-633A57B96EF3}" srcOrd="1" destOrd="0" presId="urn:microsoft.com/office/officeart/2005/8/layout/radial1"/>
    <dgm:cxn modelId="{7DE40271-3A60-4BD1-88DA-A22D7C0F9EC8}" type="presOf" srcId="{41A53484-D71B-4FAC-BE63-82F848E922C4}" destId="{5B1864E7-67A9-4FF1-AD65-5A9433A0C439}" srcOrd="0" destOrd="0" presId="urn:microsoft.com/office/officeart/2005/8/layout/radial1"/>
    <dgm:cxn modelId="{21AC834F-791B-42FD-9C66-FCD90A5D8B0E}" type="presOf" srcId="{6B57E940-628E-42AA-9AD5-062560E25D9F}" destId="{295BC967-06BE-4060-853A-5402D8A7E1A3}" srcOrd="0" destOrd="0" presId="urn:microsoft.com/office/officeart/2005/8/layout/radial1"/>
    <dgm:cxn modelId="{8A15CAC3-5E1C-4468-B0AA-43F1717C7B70}" type="presOf" srcId="{73BB2151-FEA3-43C7-BC0C-C8495B4B0D3B}" destId="{49A35B75-5007-4A7F-BB93-A715511E982B}" srcOrd="0" destOrd="0" presId="urn:microsoft.com/office/officeart/2005/8/layout/radial1"/>
    <dgm:cxn modelId="{BE2CC8B4-780F-4A95-9CB5-A80BEAB64F55}" srcId="{89C0A2C5-2F32-4255-8D68-C740828BF598}" destId="{22C8AD31-93D5-4CF4-AE17-CC0BFB36BE0E}" srcOrd="1" destOrd="0" parTransId="{85284369-4A46-4DF1-A791-15227E48C269}" sibTransId="{69322BE8-8076-4242-9E0A-EFF2397F1A0E}"/>
    <dgm:cxn modelId="{B5686638-FFF7-4684-86C0-47B950BEAB6F}" srcId="{89C0A2C5-2F32-4255-8D68-C740828BF598}" destId="{AD8980C5-42F8-47FF-8CA6-979DB4B0B6E5}" srcOrd="2" destOrd="0" parTransId="{F46881C4-8F74-49A2-982D-F56E17AAAB27}" sibTransId="{28F30572-A435-441C-B8DF-F6C20967F192}"/>
    <dgm:cxn modelId="{951EA615-AAB6-4A4B-B9F5-5A82FED8B927}" srcId="{89C0A2C5-2F32-4255-8D68-C740828BF598}" destId="{73BB2151-FEA3-43C7-BC0C-C8495B4B0D3B}" srcOrd="5" destOrd="0" parTransId="{525D3261-7FD2-45F7-A108-7DBFF410656B}" sibTransId="{36ABF832-FF65-4792-9CD9-95A13373682E}"/>
    <dgm:cxn modelId="{D2E71659-0565-4B29-BA57-E2570FA23372}" type="presOf" srcId="{43CB468B-4A61-49AE-BF17-7AE22BA04F68}" destId="{26AD8D81-1532-428E-82C0-BEE4C1097B20}" srcOrd="0" destOrd="0" presId="urn:microsoft.com/office/officeart/2005/8/layout/radial1"/>
    <dgm:cxn modelId="{75699C20-6A94-483E-8E49-712D27287D4D}" type="presOf" srcId="{22C8AD31-93D5-4CF4-AE17-CC0BFB36BE0E}" destId="{4A549AA8-232E-4B11-821A-C37031A5FF6B}" srcOrd="0" destOrd="0" presId="urn:microsoft.com/office/officeart/2005/8/layout/radial1"/>
    <dgm:cxn modelId="{13D0401F-3CCE-46D2-ACB0-CABADD29A7AA}" type="presParOf" srcId="{48700B04-0987-4312-AF8F-26C6126BC04F}" destId="{8F3ADBB5-A752-4ED3-8632-7B64EBBC55C0}" srcOrd="0" destOrd="0" presId="urn:microsoft.com/office/officeart/2005/8/layout/radial1"/>
    <dgm:cxn modelId="{26D6B441-478E-4017-B3DF-432CA039CD58}" type="presParOf" srcId="{48700B04-0987-4312-AF8F-26C6126BC04F}" destId="{0B0C1497-0B01-4156-AE24-E5DC955151AB}" srcOrd="1" destOrd="0" presId="urn:microsoft.com/office/officeart/2005/8/layout/radial1"/>
    <dgm:cxn modelId="{D2FD690D-CE3D-4915-B82B-45708F63DAA8}" type="presParOf" srcId="{0B0C1497-0B01-4156-AE24-E5DC955151AB}" destId="{3991141C-67F6-44F6-9BC5-1C8DEFADD03D}" srcOrd="0" destOrd="0" presId="urn:microsoft.com/office/officeart/2005/8/layout/radial1"/>
    <dgm:cxn modelId="{8DA37FE4-DA89-4FF0-BA1F-9C919B47F44B}" type="presParOf" srcId="{48700B04-0987-4312-AF8F-26C6126BC04F}" destId="{5B1864E7-67A9-4FF1-AD65-5A9433A0C439}" srcOrd="2" destOrd="0" presId="urn:microsoft.com/office/officeart/2005/8/layout/radial1"/>
    <dgm:cxn modelId="{1E5A7595-0E0A-43A9-B864-94A77B03FD0F}" type="presParOf" srcId="{48700B04-0987-4312-AF8F-26C6126BC04F}" destId="{BFC89B15-8ADE-46E7-AC28-9121C9C52BE9}" srcOrd="3" destOrd="0" presId="urn:microsoft.com/office/officeart/2005/8/layout/radial1"/>
    <dgm:cxn modelId="{950D5462-590B-4BA3-835D-0AEF84092F5C}" type="presParOf" srcId="{BFC89B15-8ADE-46E7-AC28-9121C9C52BE9}" destId="{A5E1351D-FA81-4FAD-8C72-D88B1A173BF1}" srcOrd="0" destOrd="0" presId="urn:microsoft.com/office/officeart/2005/8/layout/radial1"/>
    <dgm:cxn modelId="{77E828CB-5314-4632-A4FD-8931A31C4511}" type="presParOf" srcId="{48700B04-0987-4312-AF8F-26C6126BC04F}" destId="{4A549AA8-232E-4B11-821A-C37031A5FF6B}" srcOrd="4" destOrd="0" presId="urn:microsoft.com/office/officeart/2005/8/layout/radial1"/>
    <dgm:cxn modelId="{951DF79A-C6DB-42B3-81CA-D44C3C59D3EE}" type="presParOf" srcId="{48700B04-0987-4312-AF8F-26C6126BC04F}" destId="{2A1F7B14-0E1F-477F-BC7C-03BCEC352B74}" srcOrd="5" destOrd="0" presId="urn:microsoft.com/office/officeart/2005/8/layout/radial1"/>
    <dgm:cxn modelId="{3079FEAA-4E5C-4929-A15D-1240695B0D12}" type="presParOf" srcId="{2A1F7B14-0E1F-477F-BC7C-03BCEC352B74}" destId="{74C76E7F-416C-4634-A569-CFD78CB16308}" srcOrd="0" destOrd="0" presId="urn:microsoft.com/office/officeart/2005/8/layout/radial1"/>
    <dgm:cxn modelId="{66B4D6AA-385E-4FC8-9A2A-FBE969709225}" type="presParOf" srcId="{48700B04-0987-4312-AF8F-26C6126BC04F}" destId="{31745CC5-A497-4667-8CA8-D4376A65B892}" srcOrd="6" destOrd="0" presId="urn:microsoft.com/office/officeart/2005/8/layout/radial1"/>
    <dgm:cxn modelId="{9DF7AA89-4250-4564-A720-FCB76909A0F1}" type="presParOf" srcId="{48700B04-0987-4312-AF8F-26C6126BC04F}" destId="{26AD8D81-1532-428E-82C0-BEE4C1097B20}" srcOrd="7" destOrd="0" presId="urn:microsoft.com/office/officeart/2005/8/layout/radial1"/>
    <dgm:cxn modelId="{44F6D263-89DD-489B-8B10-5A18EDB80920}" type="presParOf" srcId="{26AD8D81-1532-428E-82C0-BEE4C1097B20}" destId="{85226A08-973E-4495-9D96-D67EFC9F4ECF}" srcOrd="0" destOrd="0" presId="urn:microsoft.com/office/officeart/2005/8/layout/radial1"/>
    <dgm:cxn modelId="{04D47357-AB8D-4F74-9D66-38FB2C92338E}" type="presParOf" srcId="{48700B04-0987-4312-AF8F-26C6126BC04F}" destId="{8EDAA599-8816-4120-A363-327D65E1DC85}" srcOrd="8" destOrd="0" presId="urn:microsoft.com/office/officeart/2005/8/layout/radial1"/>
    <dgm:cxn modelId="{90858199-06E0-46FD-AC45-A30C1B153EB9}" type="presParOf" srcId="{48700B04-0987-4312-AF8F-26C6126BC04F}" destId="{295BC967-06BE-4060-853A-5402D8A7E1A3}" srcOrd="9" destOrd="0" presId="urn:microsoft.com/office/officeart/2005/8/layout/radial1"/>
    <dgm:cxn modelId="{561B3E86-800F-4064-8C19-76E46EC81844}" type="presParOf" srcId="{295BC967-06BE-4060-853A-5402D8A7E1A3}" destId="{E83A6230-5D0C-4EC2-82EB-CFF3054BEC5F}" srcOrd="0" destOrd="0" presId="urn:microsoft.com/office/officeart/2005/8/layout/radial1"/>
    <dgm:cxn modelId="{EE684FCB-7621-4E4C-8670-DBB2D276ECC7}" type="presParOf" srcId="{48700B04-0987-4312-AF8F-26C6126BC04F}" destId="{DF6E0676-E08B-4AEF-B206-601167D63451}" srcOrd="10" destOrd="0" presId="urn:microsoft.com/office/officeart/2005/8/layout/radial1"/>
    <dgm:cxn modelId="{B85BCA73-95FC-4D26-9AF9-6F62747AEF63}" type="presParOf" srcId="{48700B04-0987-4312-AF8F-26C6126BC04F}" destId="{E041915C-120F-4FC3-8910-EBD3ABB4A5AF}" srcOrd="11" destOrd="0" presId="urn:microsoft.com/office/officeart/2005/8/layout/radial1"/>
    <dgm:cxn modelId="{D5B7DE40-D1DC-4079-BD19-0C736E180E6A}" type="presParOf" srcId="{E041915C-120F-4FC3-8910-EBD3ABB4A5AF}" destId="{425446CB-5BA2-4424-AA9A-633A57B96EF3}" srcOrd="0" destOrd="0" presId="urn:microsoft.com/office/officeart/2005/8/layout/radial1"/>
    <dgm:cxn modelId="{4BC1CAFA-18DA-40AF-9646-F2CD9C5BF9F7}" type="presParOf" srcId="{48700B04-0987-4312-AF8F-26C6126BC04F}" destId="{49A35B75-5007-4A7F-BB93-A715511E982B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3ADBB5-A752-4ED3-8632-7B64EBBC55C0}">
      <dsp:nvSpPr>
        <dsp:cNvPr id="0" name=""/>
        <dsp:cNvSpPr/>
      </dsp:nvSpPr>
      <dsp:spPr>
        <a:xfrm>
          <a:off x="4207533" y="2053541"/>
          <a:ext cx="3456388" cy="22908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i="1" kern="12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Активные формы обучения:</a:t>
          </a:r>
          <a:endParaRPr lang="ru-RU" sz="3600" b="1" i="1" kern="1200" dirty="0">
            <a:solidFill>
              <a:srgbClr val="FFFF00"/>
            </a:solidFill>
          </a:endParaRPr>
        </a:p>
      </dsp:txBody>
      <dsp:txXfrm>
        <a:off x="4713709" y="2389030"/>
        <a:ext cx="2444036" cy="1619885"/>
      </dsp:txXfrm>
    </dsp:sp>
    <dsp:sp modelId="{0B0C1497-0B01-4156-AE24-E5DC955151AB}">
      <dsp:nvSpPr>
        <dsp:cNvPr id="0" name=""/>
        <dsp:cNvSpPr/>
      </dsp:nvSpPr>
      <dsp:spPr>
        <a:xfrm rot="16200000">
          <a:off x="5850150" y="1954687"/>
          <a:ext cx="171154" cy="26553"/>
        </a:xfrm>
        <a:custGeom>
          <a:avLst/>
          <a:gdLst/>
          <a:ahLst/>
          <a:cxnLst/>
          <a:rect l="0" t="0" r="0" b="0"/>
          <a:pathLst>
            <a:path>
              <a:moveTo>
                <a:pt x="0" y="13276"/>
              </a:moveTo>
              <a:lnTo>
                <a:pt x="171154" y="132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931448" y="1963685"/>
        <a:ext cx="8557" cy="8557"/>
      </dsp:txXfrm>
    </dsp:sp>
    <dsp:sp modelId="{5B1864E7-67A9-4FF1-AD65-5A9433A0C439}">
      <dsp:nvSpPr>
        <dsp:cNvPr id="0" name=""/>
        <dsp:cNvSpPr/>
      </dsp:nvSpPr>
      <dsp:spPr>
        <a:xfrm>
          <a:off x="4860539" y="-77388"/>
          <a:ext cx="2150377" cy="19597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работа в парах и группах</a:t>
          </a:r>
          <a:endParaRPr lang="ru-RU" sz="1800" b="1" kern="1200" dirty="0">
            <a:solidFill>
              <a:srgbClr val="FFFF00"/>
            </a:solidFill>
          </a:endParaRPr>
        </a:p>
      </dsp:txBody>
      <dsp:txXfrm>
        <a:off x="5175454" y="209614"/>
        <a:ext cx="1520547" cy="1385771"/>
      </dsp:txXfrm>
    </dsp:sp>
    <dsp:sp modelId="{BFC89B15-8ADE-46E7-AC28-9121C9C52BE9}">
      <dsp:nvSpPr>
        <dsp:cNvPr id="0" name=""/>
        <dsp:cNvSpPr/>
      </dsp:nvSpPr>
      <dsp:spPr>
        <a:xfrm rot="20028492">
          <a:off x="7269519" y="2271024"/>
          <a:ext cx="1051475" cy="26553"/>
        </a:xfrm>
        <a:custGeom>
          <a:avLst/>
          <a:gdLst/>
          <a:ahLst/>
          <a:cxnLst/>
          <a:rect l="0" t="0" r="0" b="0"/>
          <a:pathLst>
            <a:path>
              <a:moveTo>
                <a:pt x="0" y="13276"/>
              </a:moveTo>
              <a:lnTo>
                <a:pt x="1051475" y="132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7768970" y="2258014"/>
        <a:ext cx="52573" cy="52573"/>
      </dsp:txXfrm>
    </dsp:sp>
    <dsp:sp modelId="{4A549AA8-232E-4B11-821A-C37031A5FF6B}">
      <dsp:nvSpPr>
        <dsp:cNvPr id="0" name=""/>
        <dsp:cNvSpPr/>
      </dsp:nvSpPr>
      <dsp:spPr>
        <a:xfrm>
          <a:off x="8167985" y="426664"/>
          <a:ext cx="2150377" cy="22908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активный выбор</a:t>
          </a:r>
          <a:endParaRPr lang="ru-RU" sz="1800" b="1" kern="1200" dirty="0">
            <a:solidFill>
              <a:srgbClr val="FFFF00"/>
            </a:solidFill>
          </a:endParaRPr>
        </a:p>
      </dsp:txBody>
      <dsp:txXfrm>
        <a:off x="8482900" y="762153"/>
        <a:ext cx="1520547" cy="1619885"/>
      </dsp:txXfrm>
    </dsp:sp>
    <dsp:sp modelId="{2A1F7B14-0E1F-477F-BC7C-03BCEC352B74}">
      <dsp:nvSpPr>
        <dsp:cNvPr id="0" name=""/>
        <dsp:cNvSpPr/>
      </dsp:nvSpPr>
      <dsp:spPr>
        <a:xfrm rot="1376640">
          <a:off x="7356319" y="3979044"/>
          <a:ext cx="907020" cy="26553"/>
        </a:xfrm>
        <a:custGeom>
          <a:avLst/>
          <a:gdLst/>
          <a:ahLst/>
          <a:cxnLst/>
          <a:rect l="0" t="0" r="0" b="0"/>
          <a:pathLst>
            <a:path>
              <a:moveTo>
                <a:pt x="0" y="13276"/>
              </a:moveTo>
              <a:lnTo>
                <a:pt x="907020" y="132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7787154" y="3969646"/>
        <a:ext cx="45351" cy="45351"/>
      </dsp:txXfrm>
    </dsp:sp>
    <dsp:sp modelId="{31745CC5-A497-4667-8CA8-D4376A65B892}">
      <dsp:nvSpPr>
        <dsp:cNvPr id="0" name=""/>
        <dsp:cNvSpPr/>
      </dsp:nvSpPr>
      <dsp:spPr>
        <a:xfrm>
          <a:off x="8136913" y="3456389"/>
          <a:ext cx="2314122" cy="23284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активный экзамен</a:t>
          </a:r>
          <a:endParaRPr lang="ru-RU" sz="1800" b="1" kern="1200" dirty="0">
            <a:solidFill>
              <a:srgbClr val="FFFF00"/>
            </a:solidFill>
          </a:endParaRPr>
        </a:p>
      </dsp:txBody>
      <dsp:txXfrm>
        <a:off x="8475808" y="3797376"/>
        <a:ext cx="1636332" cy="1646431"/>
      </dsp:txXfrm>
    </dsp:sp>
    <dsp:sp modelId="{26AD8D81-1532-428E-82C0-BEE4C1097B20}">
      <dsp:nvSpPr>
        <dsp:cNvPr id="0" name=""/>
        <dsp:cNvSpPr/>
      </dsp:nvSpPr>
      <dsp:spPr>
        <a:xfrm rot="5624679">
          <a:off x="5773681" y="4411683"/>
          <a:ext cx="163611" cy="26553"/>
        </a:xfrm>
        <a:custGeom>
          <a:avLst/>
          <a:gdLst/>
          <a:ahLst/>
          <a:cxnLst/>
          <a:rect l="0" t="0" r="0" b="0"/>
          <a:pathLst>
            <a:path>
              <a:moveTo>
                <a:pt x="0" y="13276"/>
              </a:moveTo>
              <a:lnTo>
                <a:pt x="163611" y="132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5851396" y="4420869"/>
        <a:ext cx="8180" cy="8180"/>
      </dsp:txXfrm>
    </dsp:sp>
    <dsp:sp modelId="{8EDAA599-8816-4120-A363-327D65E1DC85}">
      <dsp:nvSpPr>
        <dsp:cNvPr id="0" name=""/>
        <dsp:cNvSpPr/>
      </dsp:nvSpPr>
      <dsp:spPr>
        <a:xfrm>
          <a:off x="4710235" y="4504794"/>
          <a:ext cx="2150377" cy="19813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метод номинальной группы</a:t>
          </a:r>
          <a:endParaRPr lang="ru-RU" sz="1800" b="1" kern="1200" dirty="0">
            <a:solidFill>
              <a:srgbClr val="FFFF00"/>
            </a:solidFill>
          </a:endParaRPr>
        </a:p>
      </dsp:txBody>
      <dsp:txXfrm>
        <a:off x="5025150" y="4794950"/>
        <a:ext cx="1520547" cy="1400994"/>
      </dsp:txXfrm>
    </dsp:sp>
    <dsp:sp modelId="{295BC967-06BE-4060-853A-5402D8A7E1A3}">
      <dsp:nvSpPr>
        <dsp:cNvPr id="0" name=""/>
        <dsp:cNvSpPr/>
      </dsp:nvSpPr>
      <dsp:spPr>
        <a:xfrm rot="9439812">
          <a:off x="3733715" y="3944714"/>
          <a:ext cx="769663" cy="26553"/>
        </a:xfrm>
        <a:custGeom>
          <a:avLst/>
          <a:gdLst/>
          <a:ahLst/>
          <a:cxnLst/>
          <a:rect l="0" t="0" r="0" b="0"/>
          <a:pathLst>
            <a:path>
              <a:moveTo>
                <a:pt x="0" y="13276"/>
              </a:moveTo>
              <a:lnTo>
                <a:pt x="769663" y="132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4099305" y="3938749"/>
        <a:ext cx="38483" cy="38483"/>
      </dsp:txXfrm>
    </dsp:sp>
    <dsp:sp modelId="{DF6E0676-E08B-4AEF-B206-601167D63451}">
      <dsp:nvSpPr>
        <dsp:cNvPr id="0" name=""/>
        <dsp:cNvSpPr/>
      </dsp:nvSpPr>
      <dsp:spPr>
        <a:xfrm>
          <a:off x="1687259" y="3378988"/>
          <a:ext cx="2150377" cy="22908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мнемотехника</a:t>
          </a:r>
          <a:endParaRPr lang="ru-RU" sz="1800" b="1" kern="1200" dirty="0">
            <a:solidFill>
              <a:srgbClr val="FFFF00"/>
            </a:solidFill>
          </a:endParaRPr>
        </a:p>
      </dsp:txBody>
      <dsp:txXfrm>
        <a:off x="2002174" y="3714477"/>
        <a:ext cx="1520547" cy="1619885"/>
      </dsp:txXfrm>
    </dsp:sp>
    <dsp:sp modelId="{E041915C-120F-4FC3-8910-EBD3ABB4A5AF}">
      <dsp:nvSpPr>
        <dsp:cNvPr id="0" name=""/>
        <dsp:cNvSpPr/>
      </dsp:nvSpPr>
      <dsp:spPr>
        <a:xfrm rot="12397482">
          <a:off x="3610265" y="2270625"/>
          <a:ext cx="1000146" cy="26553"/>
        </a:xfrm>
        <a:custGeom>
          <a:avLst/>
          <a:gdLst/>
          <a:ahLst/>
          <a:cxnLst/>
          <a:rect l="0" t="0" r="0" b="0"/>
          <a:pathLst>
            <a:path>
              <a:moveTo>
                <a:pt x="0" y="13276"/>
              </a:moveTo>
              <a:lnTo>
                <a:pt x="1000146" y="132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4085334" y="2258898"/>
        <a:ext cx="50007" cy="50007"/>
      </dsp:txXfrm>
    </dsp:sp>
    <dsp:sp modelId="{49A35B75-5007-4A7F-BB93-A715511E982B}">
      <dsp:nvSpPr>
        <dsp:cNvPr id="0" name=""/>
        <dsp:cNvSpPr/>
      </dsp:nvSpPr>
      <dsp:spPr>
        <a:xfrm>
          <a:off x="1615242" y="426667"/>
          <a:ext cx="2150377" cy="22908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ресурсный круг</a:t>
          </a:r>
          <a:endParaRPr lang="ru-RU" sz="1800" b="1" kern="1200" dirty="0">
            <a:solidFill>
              <a:srgbClr val="FFFF00"/>
            </a:solidFill>
          </a:endParaRPr>
        </a:p>
      </dsp:txBody>
      <dsp:txXfrm>
        <a:off x="1930157" y="762156"/>
        <a:ext cx="1520547" cy="16198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FBC674-BB0F-48E0-92B3-FF53EDFDC87B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F1046D-B0EA-4D82-9C19-29B7EF94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12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1046D-B0EA-4D82-9C19-29B7EF94B73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690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19.11.2018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19.11.2018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19.11.2018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EE38815-315C-45AF-875E-991841DD966D}" type="datetimeFigureOut">
              <a:rPr lang="ru-RU" smtClean="0"/>
              <a:pPr/>
              <a:t>19.11.2018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4392488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Духовно-нравственное воспитание школьников через занятия внеурочной деятельности по курсу «Истоки».</a:t>
            </a:r>
          </a:p>
        </p:txBody>
      </p:sp>
    </p:spTree>
    <p:extLst>
      <p:ext uri="{BB962C8B-B14F-4D97-AF65-F5344CB8AC3E}">
        <p14:creationId xmlns:p14="http://schemas.microsoft.com/office/powerpoint/2010/main" val="194815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26751"/>
            <a:ext cx="9036496" cy="135803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на занятия внеурочной деятельности по курсу «Истоки» приобретают важные качества:</a:t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9252520" cy="439248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чувство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собственной ценности,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доверие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оценке, отношениям, чувствам (ребенок готов высказывать свое мнение по разным вопросам), 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чувство защищенности, уверенности в поддержке,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-позитивный опыт бесконфликтных взаимодействий,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способность к сопереживанию,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способность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совершенствованию,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опыт в различных эмоциональных состояниях,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моральная установка на отзывчивость,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способность к сотрудничеству, социальному взаимодействию.</a:t>
            </a:r>
          </a:p>
          <a:p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623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76672"/>
            <a:ext cx="8784976" cy="5700291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образом: с помощью курса «Истоки» ребёнок получает целостное развитие, наполненное социокультурным содержанием и духовно – нравственными ценностями. Это даёт ему возможность находиться в гармонии с окружающим миром.</a:t>
            </a:r>
          </a:p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492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5517232"/>
            <a:ext cx="4608512" cy="54864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954" y="692696"/>
            <a:ext cx="6932172" cy="389934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1455168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28092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случайно природа страдает — </a:t>
            </a:r>
          </a:p>
          <a:p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 дорог догорают кусты.</a:t>
            </a:r>
          </a:p>
          <a:p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О, земля! Что тебе не хватает? </a:t>
            </a:r>
          </a:p>
          <a:p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Чистоты… чистоты… чистоты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endParaRPr lang="ru-RU" sz="40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/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Иеромонах Роман</a:t>
            </a: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/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1 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сентября 2002 г. скит </a:t>
            </a:r>
            <a:r>
              <a:rPr lang="ru-RU" sz="2800" b="1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Ветрово</a:t>
            </a: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602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4504034"/>
          </a:xfrm>
        </p:spPr>
        <p:txBody>
          <a:bodyPr>
            <a:noAutofit/>
          </a:bodyPr>
          <a:lstStyle/>
          <a:p>
            <a:pPr algn="ctr"/>
            <a:r>
              <a:rPr lang="ru-RU" sz="35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Важнейшей целью</a:t>
            </a:r>
            <a:r>
              <a:rPr lang="ru-RU" sz="3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современного </a:t>
            </a:r>
            <a:r>
              <a:rPr lang="ru-RU" sz="3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и одной из приоритетных задач общества и государства является воспитание нравственного, ответственного, инициативного и компетентного гражданина России</a:t>
            </a:r>
          </a:p>
        </p:txBody>
      </p:sp>
    </p:spTree>
    <p:extLst>
      <p:ext uri="{BB962C8B-B14F-4D97-AF65-F5344CB8AC3E}">
        <p14:creationId xmlns:p14="http://schemas.microsoft.com/office/powerpoint/2010/main" val="3401886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628800"/>
            <a:ext cx="8964488" cy="2160239"/>
          </a:xfrm>
        </p:spPr>
        <p:txBody>
          <a:bodyPr>
            <a:normAutofit fontScale="90000"/>
          </a:bodyPr>
          <a:lstStyle/>
          <a:p>
            <a:pPr marL="0" algn="ctr">
              <a:spcBef>
                <a:spcPts val="0"/>
              </a:spcBef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«Необходимо у  обучающихся наполнять весь уклад жизни примерами  нравственного поведения, используя при этом отечественную и мировую историю, духовно-нравственную российскую культуру, опыт культур традиционных религий России». </a:t>
            </a:r>
            <a:b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6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4441480"/>
            <a:ext cx="4545360" cy="2416520"/>
          </a:xfrm>
        </p:spPr>
      </p:pic>
    </p:spTree>
    <p:extLst>
      <p:ext uri="{BB962C8B-B14F-4D97-AF65-F5344CB8AC3E}">
        <p14:creationId xmlns:p14="http://schemas.microsoft.com/office/powerpoint/2010/main" val="3352220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596436" cy="5486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детей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трудный процесс, который нужно начинать с духовно-нравственного просвещения.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80528" y="1361319"/>
            <a:ext cx="9324528" cy="3579849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3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</a:t>
            </a:r>
            <a:r>
              <a:rPr lang="ru-RU" sz="3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 красоту человеческой </a:t>
            </a:r>
            <a:r>
              <a:rPr lang="ru-RU" sz="3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души, величие </a:t>
            </a:r>
            <a:r>
              <a:rPr lang="ru-RU" sz="3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нравственного подвига помогают занятия </a:t>
            </a:r>
            <a:r>
              <a:rPr lang="ru-RU" sz="3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sz="3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внеурочной деятельности. Они рассматривают вопросы нравственного выбора, помогают обучающимся формировать в себе нравственные категории: доброту, любовь, умение понимать и прощать, терпимо относиться друг к другу. Все эти требования реализуются в «</a:t>
            </a:r>
            <a:r>
              <a:rPr lang="ru-RU" sz="3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Истоковедении</a:t>
            </a:r>
            <a:r>
              <a:rPr lang="ru-RU" sz="3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3778940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2160240"/>
          </a:xfrm>
        </p:spPr>
        <p:txBody>
          <a:bodyPr>
            <a:normAutofit/>
          </a:bodyPr>
          <a:lstStyle/>
          <a:p>
            <a:r>
              <a:rPr lang="ru-RU" sz="1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/>
            </a:r>
            <a:br>
              <a:rPr lang="ru-RU" sz="1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</a:br>
            <a:r>
              <a:rPr lang="ru-RU" sz="6600" b="1" dirty="0" smtClean="0">
                <a:solidFill>
                  <a:srgbClr val="002060"/>
                </a:solidFill>
              </a:rPr>
              <a:t/>
            </a:r>
            <a:br>
              <a:rPr lang="ru-RU" sz="6600" b="1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79512" y="25121"/>
            <a:ext cx="8928992" cy="640871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6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Социокультурные</a:t>
            </a:r>
            <a:r>
              <a:rPr lang="ru-RU" sz="2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истоки» как система духовно-нравственных ценностей Отечества</a:t>
            </a:r>
          </a:p>
          <a:p>
            <a:pPr marL="0" indent="0" algn="ctr">
              <a:buNone/>
            </a:pPr>
            <a:r>
              <a:rPr lang="ru-RU" sz="17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АВТОРЫ ПРОГРАММЫ: </a:t>
            </a:r>
          </a:p>
          <a:p>
            <a:pPr marL="0" indent="0" algn="ctr">
              <a:buNone/>
            </a:pPr>
            <a:r>
              <a:rPr lang="ru-RU" sz="17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sz="17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Кузьмин Игорь Алексеевич,  доктор естественных наук, профессор, </a:t>
            </a:r>
            <a:r>
              <a:rPr lang="ru-RU" sz="17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</a:t>
            </a:r>
            <a:r>
              <a:rPr lang="ru-RU" sz="17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</a:p>
          <a:p>
            <a:pPr marL="0" indent="0" algn="ctr">
              <a:buNone/>
            </a:pPr>
            <a:r>
              <a:rPr lang="ru-RU" sz="17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тельный член Императорского Православного Палестинского Общества, </a:t>
            </a:r>
          </a:p>
          <a:p>
            <a:pPr marL="0" indent="0" algn="ctr">
              <a:buNone/>
            </a:pPr>
            <a:r>
              <a:rPr lang="ru-RU" sz="17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член-корреспондент РАЕН</a:t>
            </a:r>
          </a:p>
          <a:p>
            <a:pPr marL="0" indent="0" algn="just">
              <a:buNone/>
            </a:pPr>
            <a:endParaRPr lang="ru-RU" sz="17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7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7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Камкин Александр Васильевич, доктор исторических наук, </a:t>
            </a:r>
          </a:p>
          <a:p>
            <a:pPr marL="0" indent="0" algn="just">
              <a:buNone/>
            </a:pPr>
            <a:r>
              <a:rPr lang="ru-RU" sz="17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профессор, член-корреспондент РАЕН.</a:t>
            </a: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НАПРАВЛЕННОСТЬ ПРОГРАММЫ:  </a:t>
            </a:r>
          </a:p>
          <a:p>
            <a:pPr marL="0" indent="0" algn="just">
              <a:buNone/>
            </a:pPr>
            <a:r>
              <a:rPr lang="ru-RU" sz="19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возрождение 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первоначального контекста </a:t>
            </a:r>
            <a:r>
              <a:rPr lang="ru-RU" sz="19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категорий и ценностей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сложились в нашем Отечестве. </a:t>
            </a:r>
          </a:p>
          <a:p>
            <a:pPr algn="just">
              <a:buClr>
                <a:srgbClr val="002060"/>
              </a:buClr>
              <a:buSzPct val="100000"/>
              <a:buFont typeface="Wingdings" pitchFamily="2" charset="2"/>
              <a:buChar char="q"/>
            </a:pP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является базисной, служащей для формирования духовной основы; </a:t>
            </a:r>
          </a:p>
          <a:p>
            <a:pPr algn="just">
              <a:buClr>
                <a:srgbClr val="002060"/>
              </a:buClr>
              <a:buSzPct val="100000"/>
              <a:buFont typeface="Wingdings" pitchFamily="2" charset="2"/>
              <a:buChar char="q"/>
            </a:pP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не </a:t>
            </a:r>
            <a:r>
              <a:rPr lang="ru-RU" sz="19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навязывет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Веру, она создает условия для свободного, осознанного выбора;</a:t>
            </a:r>
          </a:p>
          <a:p>
            <a:pPr algn="just">
              <a:buClr>
                <a:srgbClr val="002060"/>
              </a:buClr>
              <a:buSzPct val="100000"/>
              <a:buFont typeface="Wingdings" pitchFamily="2" charset="2"/>
              <a:buChar char="q"/>
            </a:pP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не является конкурирующей для курса </a:t>
            </a:r>
            <a:r>
              <a:rPr lang="ru-RU" sz="19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ОРКиСЭ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но может быть </a:t>
            </a:r>
          </a:p>
          <a:p>
            <a:pPr algn="just">
              <a:buClr>
                <a:srgbClr val="002060"/>
              </a:buClr>
              <a:buSzPct val="100000"/>
              <a:buNone/>
            </a:pP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9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со-трудником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со-партнером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fontAlgn="t">
              <a:lnSpc>
                <a:spcPct val="120000"/>
              </a:lnSpc>
              <a:spcBef>
                <a:spcPts val="0"/>
              </a:spcBef>
              <a:buNone/>
            </a:pPr>
            <a:endParaRPr lang="ru-RU" sz="2000" dirty="0" smtClean="0">
              <a:solidFill>
                <a:srgbClr val="002060"/>
              </a:solidFill>
            </a:endParaRPr>
          </a:p>
          <a:p>
            <a:pPr marL="0" indent="-180000" algn="just">
              <a:lnSpc>
                <a:spcPct val="120000"/>
              </a:lnSpc>
              <a:spcBef>
                <a:spcPts val="0"/>
              </a:spcBef>
              <a:buClr>
                <a:srgbClr val="002060"/>
              </a:buClr>
              <a:buSzPct val="100000"/>
              <a:buFont typeface="+mj-lt"/>
              <a:buAutoNum type="arabicPeriod"/>
            </a:pPr>
            <a:endParaRPr lang="ru-RU" sz="20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Light"/>
            </a:endParaRPr>
          </a:p>
          <a:p>
            <a:pPr marL="514350" indent="-514350">
              <a:buNone/>
            </a:pP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Light"/>
            </a:endParaRPr>
          </a:p>
        </p:txBody>
      </p:sp>
      <p:pic>
        <p:nvPicPr>
          <p:cNvPr id="4" name="Picture 3" descr="C:\Users\istominaip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24744"/>
            <a:ext cx="1428750" cy="1428750"/>
          </a:xfrm>
          <a:prstGeom prst="rect">
            <a:avLst/>
          </a:prstGeom>
          <a:noFill/>
        </p:spPr>
      </p:pic>
      <p:pic>
        <p:nvPicPr>
          <p:cNvPr id="7" name="Picture 2" descr="C:\Documents and Settings\istominaip\Рабочий стол\деканат\iCAGEIVK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2132856"/>
            <a:ext cx="1584176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flipV="1">
            <a:off x="0" y="2276871"/>
            <a:ext cx="9144000" cy="64115"/>
          </a:xfrm>
        </p:spPr>
        <p:txBody>
          <a:bodyPr>
            <a:normAutofit fontScale="90000"/>
          </a:bodyPr>
          <a:lstStyle/>
          <a:p>
            <a:r>
              <a:rPr lang="ru-RU" sz="1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/>
            </a:r>
            <a:br>
              <a:rPr lang="ru-RU" sz="1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</a:br>
            <a:r>
              <a:rPr lang="ru-RU" sz="6600" b="1" dirty="0" smtClean="0">
                <a:solidFill>
                  <a:srgbClr val="002060"/>
                </a:solidFill>
              </a:rPr>
              <a:t/>
            </a:r>
            <a:br>
              <a:rPr lang="ru-RU" sz="6600" b="1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07504" y="260648"/>
            <a:ext cx="8928992" cy="586551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Социокультурные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истоки» как система духовно-нравственных ценностей Отечества</a:t>
            </a:r>
          </a:p>
          <a:p>
            <a:pPr marL="0" indent="180000">
              <a:spcBef>
                <a:spcPts val="0"/>
              </a:spcBef>
              <a:buNone/>
            </a:pPr>
            <a:endParaRPr lang="ru-RU" sz="36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  <a:p>
            <a:pPr marL="0" indent="180000" algn="ctr">
              <a:spcBef>
                <a:spcPts val="0"/>
              </a:spcBef>
              <a:buClr>
                <a:srgbClr val="002060"/>
              </a:buClr>
              <a:buSzPct val="100000"/>
              <a:buNone/>
            </a:pPr>
            <a:r>
              <a:rPr lang="ru-RU" sz="28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СТРАТЕГИЧЕСКАЯ ЦЕЛЬ:</a:t>
            </a:r>
            <a:endParaRPr lang="ru-RU" sz="2800" i="1" dirty="0" smtClean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Picture 9" descr="P:\Планы и отчеты ЦИПР\ПРЕЗЕНТАЦИИ ДЛЯ ВСЕХ!!!\Обложки стандартов 2009\ST_Daniluk.jpg"/>
          <p:cNvPicPr>
            <a:picLocks noChangeArrowheads="1"/>
          </p:cNvPicPr>
          <p:nvPr/>
        </p:nvPicPr>
        <p:blipFill>
          <a:blip r:embed="rId3" cstate="print">
            <a:lum bright="-66000" contrast="82000"/>
          </a:blip>
          <a:srcRect/>
          <a:stretch>
            <a:fillRect/>
          </a:stretch>
        </p:blipFill>
        <p:spPr bwMode="auto">
          <a:xfrm>
            <a:off x="251520" y="908720"/>
            <a:ext cx="1512168" cy="20162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Picture 8" descr="Рисунок1"/>
          <p:cNvPicPr>
            <a:picLocks noChangeAspect="1" noChangeArrowheads="1"/>
          </p:cNvPicPr>
          <p:nvPr/>
        </p:nvPicPr>
        <p:blipFill>
          <a:blip r:embed="rId4" cstate="print">
            <a:lum bright="-18000" contrast="42000"/>
          </a:blip>
          <a:srcRect/>
          <a:stretch>
            <a:fillRect/>
          </a:stretch>
        </p:blipFill>
        <p:spPr bwMode="auto">
          <a:xfrm>
            <a:off x="7236296" y="813819"/>
            <a:ext cx="1655887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07504" y="2924944"/>
            <a:ext cx="396044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Новая российская общеобразовательная школа должна стать важнейшим фактором, обеспечивающим социокультурную  модернизацию российского общества</a:t>
            </a:r>
          </a:p>
          <a:p>
            <a:endParaRPr lang="ru-RU" altLang="ru-RU" dirty="0" smtClean="0">
              <a:solidFill>
                <a:srgbClr val="660033"/>
              </a:solidFill>
            </a:endParaRPr>
          </a:p>
          <a:p>
            <a:endParaRPr lang="ru-RU" altLang="ru-RU" dirty="0" smtClean="0">
              <a:solidFill>
                <a:srgbClr val="660033"/>
              </a:solidFill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4211960" y="2852936"/>
            <a:ext cx="4752528" cy="2808312"/>
          </a:xfrm>
          <a:prstGeom prst="rect">
            <a:avLst/>
          </a:prstGeom>
          <a:noFill/>
        </p:spPr>
        <p:txBody>
          <a:bodyPr/>
          <a:lstStyle/>
          <a:p>
            <a:pPr marL="180000" marR="0" lvl="0" indent="-18000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rgbClr val="002060"/>
              </a:buClr>
              <a:buSzPct val="70000"/>
              <a:buFont typeface="Wingdings" pitchFamily="2" charset="2"/>
              <a:buChar char="ü"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преобразование школы в социальный институт, для которого важнейшей функцией становится гармоничное развитие и воспитание гражданина России, способного сохранять и преумножать духовный и социокультурный опыт Отечества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499661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spcBef>
                <a:spcPts val="0"/>
              </a:spcBef>
              <a:buNone/>
            </a:pPr>
            <a:endParaRPr lang="ru-RU" altLang="ru-RU" sz="26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altLang="ru-RU" sz="26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altLang="ru-RU" sz="26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altLang="ru-RU" sz="26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altLang="ru-RU" sz="26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altLang="ru-RU" sz="26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altLang="ru-RU" sz="26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altLang="ru-RU" sz="2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altLang="ru-RU" sz="3200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КЛАСС </a:t>
            </a:r>
            <a:r>
              <a:rPr lang="ru-RU" alt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приводит к пониманию категорий </a:t>
            </a: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Слово, Образ, Книга</a:t>
            </a:r>
            <a:r>
              <a:rPr lang="ru-RU" alt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дает знания о мире внешнем (социокультурная среда развития) и мире внутреннем (духовно-нравственном)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altLang="ru-RU" sz="3200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КЛАСС </a:t>
            </a:r>
            <a:r>
              <a:rPr lang="ru-RU" alt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вводит круг основных социокультурных ценностей: </a:t>
            </a:r>
            <a:r>
              <a:rPr lang="ru-RU" alt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Родной очаг,</a:t>
            </a:r>
            <a:r>
              <a:rPr lang="en-US" alt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Родные просторы</a:t>
            </a:r>
            <a:r>
              <a:rPr lang="en-US" alt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 земной</a:t>
            </a:r>
            <a:r>
              <a:rPr lang="en-US" alt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 души</a:t>
            </a:r>
            <a:r>
              <a:rPr lang="en-US" alt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3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altLang="ru-RU" sz="3200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КЛАСС </a:t>
            </a:r>
            <a:r>
              <a:rPr lang="ru-RU" alt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приводит к истокам, традиционно присущим российской цивилизации: духовность, мораль, нравственность, этика.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altLang="ru-RU" sz="3200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КЛАСС </a:t>
            </a:r>
            <a:r>
              <a:rPr lang="ru-RU" alt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 мир отечественных традиций, сберегающих социокультурные ценности для новых поколений: </a:t>
            </a:r>
            <a:r>
              <a:rPr lang="ru-RU" alt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Традиции Образа, Традиции Слова, Традиции дела, Традиции праздника.</a:t>
            </a:r>
          </a:p>
          <a:p>
            <a:pPr marL="0" indent="180000">
              <a:spcBef>
                <a:spcPts val="0"/>
              </a:spcBef>
              <a:buNone/>
            </a:pPr>
            <a:endParaRPr lang="ru-RU" sz="33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4" name="Содержимое 4"/>
          <p:cNvSpPr txBox="1">
            <a:spLocks/>
          </p:cNvSpPr>
          <p:nvPr/>
        </p:nvSpPr>
        <p:spPr>
          <a:xfrm>
            <a:off x="179512" y="476672"/>
            <a:ext cx="8784976" cy="6381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1800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Arial" pitchFamily="34" charset="0"/>
              <a:buNone/>
              <a:tabLst/>
              <a:defRPr/>
            </a:pPr>
            <a:endParaRPr kumimoji="0" lang="ru-RU" sz="2000" b="0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6" name="Picture 20" descr="UP 1 kla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01942"/>
            <a:ext cx="1440160" cy="180020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  <p:pic>
        <p:nvPicPr>
          <p:cNvPr id="8" name="Picture 18" descr="UP 2 kla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96084"/>
            <a:ext cx="1440160" cy="180020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  <p:pic>
        <p:nvPicPr>
          <p:cNvPr id="9" name="Picture 17" descr="UP 3 klas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93526" y="101942"/>
            <a:ext cx="1440160" cy="180020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  <p:pic>
        <p:nvPicPr>
          <p:cNvPr id="10" name="Picture 16" descr="UP 4 klas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34472" y="117935"/>
            <a:ext cx="1440160" cy="180020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116632"/>
            <a:ext cx="7520940" cy="54864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553031822"/>
              </p:ext>
            </p:extLst>
          </p:nvPr>
        </p:nvGraphicFramePr>
        <p:xfrm>
          <a:off x="-1548680" y="188640"/>
          <a:ext cx="11953328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683492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1399</TotalTime>
  <Words>537</Words>
  <Application>Microsoft Office PowerPoint</Application>
  <PresentationFormat>Экран (4:3)</PresentationFormat>
  <Paragraphs>69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Calibri</vt:lpstr>
      <vt:lpstr>Franklin Gothic Book</vt:lpstr>
      <vt:lpstr>Franklin Gothic Medium</vt:lpstr>
      <vt:lpstr>Roboto Light</vt:lpstr>
      <vt:lpstr>Times New Roman</vt:lpstr>
      <vt:lpstr>Tunga</vt:lpstr>
      <vt:lpstr>Wingdings</vt:lpstr>
      <vt:lpstr>Углы</vt:lpstr>
      <vt:lpstr>Духовно-нравственное воспитание школьников через занятия внеурочной деятельности по курсу «Истоки».</vt:lpstr>
      <vt:lpstr>Презентация PowerPoint</vt:lpstr>
      <vt:lpstr>Важнейшей целью  современного образования и одной из приоритетных задач общества и государства является воспитание нравственного, ответственного, инициативного и компетентного гражданина России</vt:lpstr>
      <vt:lpstr>«Необходимо у  обучающихся наполнять весь уклад жизни примерами  нравственного поведения, используя при этом отечественную и мировую историю, духовно-нравственную российскую культуру, опыт культур традиционных религий России».                                                                       </vt:lpstr>
      <vt:lpstr>Воспитание детей – трудный процесс, который нужно начинать с духовно-нравственного просвещения. </vt:lpstr>
      <vt:lpstr>  </vt:lpstr>
      <vt:lpstr>  </vt:lpstr>
      <vt:lpstr>Презентация PowerPoint</vt:lpstr>
      <vt:lpstr> </vt:lpstr>
      <vt:lpstr>Учащиеся на занятия внеурочной деятельности по курсу «Истоки» приобретают важные качества: </vt:lpstr>
      <vt:lpstr>Презентация PowerPoint</vt:lpstr>
      <vt:lpstr>СПАСИБО ЗА ВНИМАНИЕ </vt:lpstr>
    </vt:vector>
  </TitlesOfParts>
  <Company>RePack by SPecialiST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olya</dc:creator>
  <cp:lastModifiedBy>Ciborg</cp:lastModifiedBy>
  <cp:revision>143</cp:revision>
  <dcterms:created xsi:type="dcterms:W3CDTF">2017-06-19T16:10:24Z</dcterms:created>
  <dcterms:modified xsi:type="dcterms:W3CDTF">2018-11-19T10:52:43Z</dcterms:modified>
</cp:coreProperties>
</file>