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283" r:id="rId5"/>
    <p:sldId id="264" r:id="rId6"/>
    <p:sldId id="281" r:id="rId7"/>
    <p:sldId id="285" r:id="rId8"/>
    <p:sldId id="286" r:id="rId9"/>
    <p:sldId id="287" r:id="rId10"/>
    <p:sldId id="290" r:id="rId11"/>
    <p:sldId id="288" r:id="rId12"/>
    <p:sldId id="269" r:id="rId13"/>
    <p:sldId id="266" r:id="rId14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howGuides="1">
      <p:cViewPr varScale="1">
        <p:scale>
          <a:sx n="72" d="100"/>
          <a:sy n="72" d="100"/>
        </p:scale>
        <p:origin x="660" y="66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377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484CA07-C5E7-423F-8A89-CDEFB98BBBBD}" type="datetime1">
              <a:rPr lang="ru-RU" smtClean="0">
                <a:solidFill>
                  <a:schemeClr val="tx2"/>
                </a:solidFill>
              </a:rPr>
              <a:pPr algn="r" rtl="0"/>
              <a:t>04.01.2019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ru-RU" smtClean="0">
                <a:solidFill>
                  <a:schemeClr val="tx2"/>
                </a:solidFill>
              </a:rPr>
              <a:pPr algn="r" rtl="0"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398E138F-070A-4ABE-8680-EE3B75046655}" type="datetime1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cap="none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5A54A38-064E-4FD3-ADDA-813D070CCDEC}" type="datetime1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E96D35B-A72A-47CE-BC7F-8E47A98042F7}" type="datetime1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6F05FC7-2B8E-409D-848C-109CED0920CB}" type="datetime1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rtlCol="0" anchor="t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54A55CC-0A00-4078-B471-E82144E029E5}" type="datetime1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929E139-3DCD-45B3-A256-BC4A45460039}" type="datetime1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0E3CC68-AEAE-47A6-9F44-4FA6ECD045F6}" type="datetime1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AF61297-96D5-47D9-A057-97E3A0064DBB}" type="datetime1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3A3AD06-A2F7-42F2-8394-5FE48A31B1CA}" type="datetime1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E9F9B5-42A6-4D3C-A117-7204DD0BD50D}" type="datetime1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0EAA6FA-49D8-40F0-9874-72AAFBF9C152}" type="datetime1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A3A968-58C1-4718-98E9-A4E363BD0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9E80CD9-3F06-4659-8180-DDBA62079E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" y="0"/>
            <a:ext cx="6455821" cy="44704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F845397-CEC3-41C2-9E40-6057E4DE73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254" y="0"/>
            <a:ext cx="5723571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B7A2CA1-EC4C-4295-A954-08085D270B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49080"/>
            <a:ext cx="3858111" cy="270892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B359B54-45EA-4D4C-A507-66725D520B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675" y="3793232"/>
            <a:ext cx="3647576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24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1844" y="3429000"/>
            <a:ext cx="7008574" cy="1930400"/>
          </a:xfrm>
        </p:spPr>
        <p:txBody>
          <a:bodyPr rtlCol="0">
            <a:normAutofit/>
          </a:bodyPr>
          <a:lstStyle/>
          <a:p>
            <a:pPr rtl="0"/>
            <a:r>
              <a:rPr lang="en-US" sz="6000" dirty="0"/>
              <a:t>Ex. 13, 14 p. 37-38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128" y="1844824"/>
            <a:ext cx="7008574" cy="1296987"/>
          </a:xfrm>
        </p:spPr>
        <p:txBody>
          <a:bodyPr rtlCol="0">
            <a:normAutofit/>
          </a:bodyPr>
          <a:lstStyle/>
          <a:p>
            <a:pPr algn="ctr" rtl="0"/>
            <a:r>
              <a:rPr lang="en-US" sz="7200" b="1" dirty="0"/>
              <a:t>HOMEWORK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19976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BF12E7B-7BEC-49EE-8C6E-63FF6F4CC742}"/>
              </a:ext>
            </a:extLst>
          </p:cNvPr>
          <p:cNvSpPr txBox="1"/>
          <p:nvPr/>
        </p:nvSpPr>
        <p:spPr>
          <a:xfrm>
            <a:off x="3646140" y="620688"/>
            <a:ext cx="84249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Arial" panose="020B0604020202020204" pitchFamily="34" charset="0"/>
                <a:cs typeface="Arial" panose="020B0604020202020204" pitchFamily="34" charset="0"/>
              </a:rPr>
              <a:t>PRESENT PERFECT</a:t>
            </a: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F936F4-A8F1-4810-97FC-B28A60BE4C16}"/>
              </a:ext>
            </a:extLst>
          </p:cNvPr>
          <p:cNvSpPr txBox="1"/>
          <p:nvPr/>
        </p:nvSpPr>
        <p:spPr>
          <a:xfrm>
            <a:off x="3358108" y="3212976"/>
            <a:ext cx="900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Negative and Interrogative Sentences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547093-A6CB-46A9-B55A-6986C35AC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  <a:endParaRPr lang="ru-RU" sz="7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A2671E-B06B-41E9-A09B-1676C37959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To learn how to form negative and interrogative sentences in Present Perfect</a:t>
            </a:r>
          </a:p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To learn how to use them in oral and written speech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2ECFBA8-A4B7-428B-8CAC-EEBF173ACF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828" y="0"/>
            <a:ext cx="2349997" cy="234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43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956132-E0AF-45DD-8E95-CCDE4FFBE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/>
              <a:t>PRESENT PERFECT</a:t>
            </a:r>
            <a:endParaRPr lang="ru-RU" sz="60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FB658B-3EFB-4829-B9DE-0F4B8E609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701800"/>
            <a:ext cx="10157354" cy="4895552"/>
          </a:xfrm>
        </p:spPr>
        <p:txBody>
          <a:bodyPr>
            <a:normAutofit/>
          </a:bodyPr>
          <a:lstStyle/>
          <a:p>
            <a:r>
              <a:rPr lang="en-US" b="1" dirty="0"/>
              <a:t>I</a:t>
            </a:r>
          </a:p>
          <a:p>
            <a:r>
              <a:rPr lang="en-US" b="1" dirty="0"/>
              <a:t>You</a:t>
            </a:r>
          </a:p>
          <a:p>
            <a:r>
              <a:rPr lang="en-US" b="1" dirty="0"/>
              <a:t>We</a:t>
            </a:r>
          </a:p>
          <a:p>
            <a:r>
              <a:rPr lang="en-US" b="1" dirty="0"/>
              <a:t>They</a:t>
            </a:r>
          </a:p>
          <a:p>
            <a:endParaRPr lang="en-US" dirty="0"/>
          </a:p>
          <a:p>
            <a:r>
              <a:rPr lang="en-US" b="1" dirty="0"/>
              <a:t>He</a:t>
            </a:r>
          </a:p>
          <a:p>
            <a:r>
              <a:rPr lang="en-US" b="1" dirty="0"/>
              <a:t>She</a:t>
            </a:r>
          </a:p>
          <a:p>
            <a:r>
              <a:rPr lang="en-US" b="1" dirty="0"/>
              <a:t>It</a:t>
            </a:r>
            <a:endParaRPr lang="ru-RU" b="1" dirty="0"/>
          </a:p>
        </p:txBody>
      </p:sp>
      <p:sp>
        <p:nvSpPr>
          <p:cNvPr id="4" name="Правая фигурная скобка 3">
            <a:extLst>
              <a:ext uri="{FF2B5EF4-FFF2-40B4-BE49-F238E27FC236}">
                <a16:creationId xmlns:a16="http://schemas.microsoft.com/office/drawing/2014/main" id="{56A7DDB8-475B-4F32-84D6-C01796A936D8}"/>
              </a:ext>
            </a:extLst>
          </p:cNvPr>
          <p:cNvSpPr/>
          <p:nvPr/>
        </p:nvSpPr>
        <p:spPr>
          <a:xfrm>
            <a:off x="2710036" y="1701800"/>
            <a:ext cx="576064" cy="230326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фигурная скобка 4">
            <a:extLst>
              <a:ext uri="{FF2B5EF4-FFF2-40B4-BE49-F238E27FC236}">
                <a16:creationId xmlns:a16="http://schemas.microsoft.com/office/drawing/2014/main" id="{058BF671-1BF3-4C17-87D0-9539F59AA97D}"/>
              </a:ext>
            </a:extLst>
          </p:cNvPr>
          <p:cNvSpPr/>
          <p:nvPr/>
        </p:nvSpPr>
        <p:spPr>
          <a:xfrm>
            <a:off x="2710036" y="4725144"/>
            <a:ext cx="576064" cy="172819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574AB3-D757-4ABE-8B3A-A056153D9D92}"/>
              </a:ext>
            </a:extLst>
          </p:cNvPr>
          <p:cNvSpPr txBox="1"/>
          <p:nvPr/>
        </p:nvSpPr>
        <p:spPr>
          <a:xfrm>
            <a:off x="4040022" y="2345600"/>
            <a:ext cx="5438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have + </a:t>
            </a:r>
            <a:r>
              <a:rPr lang="en-US" sz="6000" dirty="0" err="1"/>
              <a:t>V</a:t>
            </a:r>
            <a:r>
              <a:rPr lang="en-US" sz="3200" dirty="0" err="1"/>
              <a:t>ed</a:t>
            </a:r>
            <a:r>
              <a:rPr lang="en-US" sz="6000" dirty="0"/>
              <a:t>/V</a:t>
            </a:r>
            <a:r>
              <a:rPr lang="en-US" sz="3200" dirty="0"/>
              <a:t>III</a:t>
            </a:r>
            <a:endParaRPr lang="ru-RU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594142-4C99-4100-B25B-8894FB2355F5}"/>
              </a:ext>
            </a:extLst>
          </p:cNvPr>
          <p:cNvSpPr txBox="1"/>
          <p:nvPr/>
        </p:nvSpPr>
        <p:spPr>
          <a:xfrm flipH="1">
            <a:off x="4726260" y="5081408"/>
            <a:ext cx="6014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has + </a:t>
            </a:r>
            <a:r>
              <a:rPr lang="en-US" sz="6000" dirty="0" err="1"/>
              <a:t>V</a:t>
            </a:r>
            <a:r>
              <a:rPr lang="en-US" sz="3200" dirty="0" err="1"/>
              <a:t>ed</a:t>
            </a:r>
            <a:r>
              <a:rPr lang="en-US" sz="6000" dirty="0"/>
              <a:t>/V</a:t>
            </a:r>
            <a:r>
              <a:rPr lang="en-US" sz="3200" dirty="0"/>
              <a:t>III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2055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3C84E8-00D8-46F3-9121-631A6D1DE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976536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/>
              <a:t>Irregular Verbs</a:t>
            </a:r>
            <a:endParaRPr lang="ru-RU" sz="60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ED9608-5BDD-4366-9D65-95BEE916B6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052736"/>
            <a:ext cx="10157354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b="1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AD21532-7816-40DB-8239-B30791F2CC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040388"/>
              </p:ext>
            </p:extLst>
          </p:nvPr>
        </p:nvGraphicFramePr>
        <p:xfrm>
          <a:off x="2133044" y="1885987"/>
          <a:ext cx="8125884" cy="37490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062942">
                  <a:extLst>
                    <a:ext uri="{9D8B030D-6E8A-4147-A177-3AD203B41FA5}">
                      <a16:colId xmlns:a16="http://schemas.microsoft.com/office/drawing/2014/main" val="3892624870"/>
                    </a:ext>
                  </a:extLst>
                </a:gridCol>
                <a:gridCol w="4062942">
                  <a:extLst>
                    <a:ext uri="{9D8B030D-6E8A-4147-A177-3AD203B41FA5}">
                      <a16:colId xmlns:a16="http://schemas.microsoft.com/office/drawing/2014/main" val="837634619"/>
                    </a:ext>
                  </a:extLst>
                </a:gridCol>
              </a:tblGrid>
              <a:tr h="902752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4800" dirty="0"/>
                        <a:t>Be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4800" dirty="0"/>
                        <a:t>See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4800" dirty="0"/>
                        <a:t>Have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4800" dirty="0"/>
                        <a:t>Do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4800" dirty="0"/>
                        <a:t>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/>
                        <a:t>Swim</a:t>
                      </a:r>
                    </a:p>
                    <a:p>
                      <a:r>
                        <a:rPr lang="en-US" sz="4800" dirty="0"/>
                        <a:t>Begin</a:t>
                      </a:r>
                    </a:p>
                    <a:p>
                      <a:r>
                        <a:rPr lang="en-US" sz="4800" dirty="0"/>
                        <a:t>Come</a:t>
                      </a:r>
                    </a:p>
                    <a:p>
                      <a:r>
                        <a:rPr lang="en-US" sz="4800" dirty="0"/>
                        <a:t>Become</a:t>
                      </a:r>
                    </a:p>
                    <a:p>
                      <a:r>
                        <a:rPr lang="en-US" sz="4800" dirty="0"/>
                        <a:t>Ring</a:t>
                      </a:r>
                      <a:endParaRPr lang="ru-RU" sz="4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070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600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E9C7881-66EA-45DE-AE83-07C6947CD3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332656"/>
            <a:ext cx="10157354" cy="5839544"/>
          </a:xfrm>
        </p:spPr>
        <p:txBody>
          <a:bodyPr>
            <a:noAutofit/>
          </a:bodyPr>
          <a:lstStyle/>
          <a:p>
            <a:r>
              <a:rPr lang="en-US" sz="2800" b="1" dirty="0"/>
              <a:t>Be- was/were – been</a:t>
            </a:r>
          </a:p>
          <a:p>
            <a:r>
              <a:rPr lang="en-US" sz="2800" b="1" dirty="0"/>
              <a:t>See – saw – seen</a:t>
            </a:r>
          </a:p>
          <a:p>
            <a:r>
              <a:rPr lang="en-US" sz="2800" b="1" dirty="0"/>
              <a:t>Have – had – had</a:t>
            </a:r>
          </a:p>
          <a:p>
            <a:r>
              <a:rPr lang="en-US" sz="2800" b="1" dirty="0"/>
              <a:t>Do – did – done</a:t>
            </a:r>
          </a:p>
          <a:p>
            <a:r>
              <a:rPr lang="en-US" sz="2800" b="1" dirty="0"/>
              <a:t>Run – ran – run</a:t>
            </a:r>
          </a:p>
          <a:p>
            <a:r>
              <a:rPr lang="en-US" sz="2800" b="1" dirty="0"/>
              <a:t>Swim – swam – swum</a:t>
            </a:r>
          </a:p>
          <a:p>
            <a:r>
              <a:rPr lang="en-US" sz="2800" b="1" dirty="0"/>
              <a:t>Begin – began – begun</a:t>
            </a:r>
          </a:p>
          <a:p>
            <a:r>
              <a:rPr lang="en-US" sz="2800" b="1" dirty="0"/>
              <a:t>Come – came – come</a:t>
            </a:r>
          </a:p>
          <a:p>
            <a:r>
              <a:rPr lang="en-US" sz="2800" b="1" dirty="0"/>
              <a:t>Become – became - become</a:t>
            </a:r>
          </a:p>
          <a:p>
            <a:r>
              <a:rPr lang="en-US" sz="2800" b="1" dirty="0"/>
              <a:t>Ring – rang - rung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08091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7F606E8-BDED-4BE5-BD66-50FFD4498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5735" y="476672"/>
            <a:ext cx="10157354" cy="4470400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en-US" sz="4800" dirty="0"/>
              <a:t> </a:t>
            </a:r>
            <a:r>
              <a:rPr lang="en-US" sz="4800" dirty="0" err="1"/>
              <a:t>Mr</a:t>
            </a:r>
            <a:r>
              <a:rPr lang="en-US" sz="4800" dirty="0"/>
              <a:t> Porter </a:t>
            </a:r>
            <a:r>
              <a:rPr lang="en-US" sz="4800" b="1" dirty="0"/>
              <a:t>hasn’t finished </a:t>
            </a:r>
            <a:r>
              <a:rPr lang="en-US" sz="4800" dirty="0"/>
              <a:t>his work.</a:t>
            </a:r>
          </a:p>
          <a:p>
            <a:pPr marL="457200" indent="-457200">
              <a:buAutoNum type="arabicPeriod"/>
            </a:pPr>
            <a:r>
              <a:rPr lang="en-US" sz="4800" dirty="0"/>
              <a:t> Julia </a:t>
            </a:r>
            <a:r>
              <a:rPr lang="en-US" sz="4800" b="1" dirty="0"/>
              <a:t>hasn’t been </a:t>
            </a:r>
            <a:r>
              <a:rPr lang="en-US" sz="4800" dirty="0"/>
              <a:t>to New York.</a:t>
            </a:r>
          </a:p>
          <a:p>
            <a:pPr marL="457200" indent="-457200">
              <a:buAutoNum type="arabicPeriod"/>
            </a:pPr>
            <a:r>
              <a:rPr lang="en-US" sz="4800" dirty="0"/>
              <a:t> </a:t>
            </a:r>
            <a:r>
              <a:rPr lang="en-US" sz="4800" dirty="0" err="1"/>
              <a:t>Mrs</a:t>
            </a:r>
            <a:r>
              <a:rPr lang="en-US" sz="4800" dirty="0"/>
              <a:t> Johnson </a:t>
            </a:r>
            <a:r>
              <a:rPr lang="en-US" sz="4800" b="1" dirty="0"/>
              <a:t>hasn’t watered </a:t>
            </a:r>
            <a:r>
              <a:rPr lang="en-US" sz="4800" dirty="0"/>
              <a:t>her plants.</a:t>
            </a:r>
          </a:p>
          <a:p>
            <a:pPr marL="457200" indent="-457200">
              <a:buAutoNum type="arabicPeriod"/>
            </a:pPr>
            <a:r>
              <a:rPr lang="en-US" sz="4800" dirty="0"/>
              <a:t> I </a:t>
            </a:r>
            <a:r>
              <a:rPr lang="en-US" sz="4800" b="1" dirty="0"/>
              <a:t>haven’t seen </a:t>
            </a:r>
            <a:r>
              <a:rPr lang="en-US" sz="4800" dirty="0"/>
              <a:t>Peter.</a:t>
            </a:r>
          </a:p>
          <a:p>
            <a:pPr marL="457200" indent="-457200">
              <a:buAutoNum type="arabicPeriod"/>
            </a:pPr>
            <a:r>
              <a:rPr lang="en-US" sz="4800" dirty="0"/>
              <a:t> Paul </a:t>
            </a:r>
            <a:r>
              <a:rPr lang="en-US" sz="4800" b="1" dirty="0"/>
              <a:t>hasn’t painted </a:t>
            </a:r>
            <a:r>
              <a:rPr lang="en-US" sz="4800" dirty="0"/>
              <a:t>the walls.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9763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394194-C537-482D-9773-E55CD75F6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>
                <a:latin typeface="Arial" pitchFamily="34" charset="0"/>
                <a:cs typeface="Arial" pitchFamily="34" charset="0"/>
              </a:rPr>
              <a:t>Rules of Pair Work</a:t>
            </a:r>
            <a:endParaRPr lang="ru-RU" sz="60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DB13A9-7440-4901-B4DB-46233814F02B}"/>
              </a:ext>
            </a:extLst>
          </p:cNvPr>
          <p:cNvSpPr txBox="1"/>
          <p:nvPr/>
        </p:nvSpPr>
        <p:spPr>
          <a:xfrm>
            <a:off x="1269876" y="2492896"/>
            <a:ext cx="97930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>
                <a:latin typeface="Arial" pitchFamily="34" charset="0"/>
                <a:cs typeface="Arial" pitchFamily="34" charset="0"/>
              </a:rPr>
              <a:t>Listen to each other.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>
                <a:latin typeface="Arial" pitchFamily="34" charset="0"/>
                <a:cs typeface="Arial" pitchFamily="34" charset="0"/>
              </a:rPr>
              <a:t>Be polite.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>
                <a:latin typeface="Arial" pitchFamily="34" charset="0"/>
                <a:cs typeface="Arial" pitchFamily="34" charset="0"/>
              </a:rPr>
              <a:t>Don’t interrupt your partner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82455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/>
            <a:r>
              <a:rPr lang="en-US" sz="6000" b="1" dirty="0">
                <a:latin typeface="Arial" pitchFamily="34" charset="0"/>
                <a:cs typeface="Arial" pitchFamily="34" charset="0"/>
              </a:rPr>
              <a:t>Rules of Group Work</a:t>
            </a:r>
            <a:endParaRPr lang="ru-RU" sz="60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2801CD-897D-4B84-B286-87B770D71361}"/>
              </a:ext>
            </a:extLst>
          </p:cNvPr>
          <p:cNvSpPr txBox="1"/>
          <p:nvPr/>
        </p:nvSpPr>
        <p:spPr>
          <a:xfrm>
            <a:off x="837828" y="2060848"/>
            <a:ext cx="105131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>
                <a:latin typeface="Arial" pitchFamily="34" charset="0"/>
                <a:cs typeface="Arial" pitchFamily="34" charset="0"/>
              </a:rPr>
              <a:t>Be polite. Don’t interrupt each other.</a:t>
            </a:r>
            <a:endParaRPr lang="ru-RU" sz="4800" dirty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>
                <a:latin typeface="Arial" pitchFamily="34" charset="0"/>
                <a:cs typeface="Arial" pitchFamily="34" charset="0"/>
              </a:rPr>
              <a:t>Choose the person to note down your ideas.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>
                <a:latin typeface="Arial" pitchFamily="34" charset="0"/>
                <a:cs typeface="Arial" pitchFamily="34" charset="0"/>
              </a:rPr>
              <a:t>Choose the person to present your ideas.</a:t>
            </a:r>
          </a:p>
        </p:txBody>
      </p:sp>
    </p:spTree>
    <p:extLst>
      <p:ext uri="{BB962C8B-B14F-4D97-AF65-F5344CB8AC3E}">
        <p14:creationId xmlns:p14="http://schemas.microsoft.com/office/powerpoint/2010/main" val="165394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Книги в формате 16 x 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2013_TF02787940_TF02787940.potx" id="{BDCEC835-C025-45C0-8AD5-9D778732CF6A}" vid="{4E9A813A-BC9F-4772-8185-0F17D630CF68}"/>
    </a:ext>
  </a:extLst>
</a:theme>
</file>

<file path=ppt/theme/theme2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01D382-32B0-43EE-932C-28906AF37617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4873beb7-5857-4685-be1f-d57550cc96cc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стопкой книг на голубом фоне (широкоэкранный формат)</Template>
  <TotalTime>0</TotalTime>
  <Words>203</Words>
  <Application>Microsoft Office PowerPoint</Application>
  <PresentationFormat>Произвольный</PresentationFormat>
  <Paragraphs>52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Книги в формате 16 x 9</vt:lpstr>
      <vt:lpstr>Презентация PowerPoint</vt:lpstr>
      <vt:lpstr>Презентация PowerPoint</vt:lpstr>
      <vt:lpstr>AIM</vt:lpstr>
      <vt:lpstr>PRESENT PERFECT</vt:lpstr>
      <vt:lpstr>Irregular Verbs</vt:lpstr>
      <vt:lpstr>Презентация PowerPoint</vt:lpstr>
      <vt:lpstr>Презентация PowerPoint</vt:lpstr>
      <vt:lpstr>Rules of Pair Work</vt:lpstr>
      <vt:lpstr>Rules of Group Work</vt:lpstr>
      <vt:lpstr>Ex. 13, 14 p. 37-38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2018-09-25T16:44:45Z</dcterms:created>
  <dcterms:modified xsi:type="dcterms:W3CDTF">2019-01-04T15:16:59Z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