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6"/>
  </p:notesMasterIdLst>
  <p:sldIdLst>
    <p:sldId id="256" r:id="rId2"/>
    <p:sldId id="257" r:id="rId3"/>
    <p:sldId id="258" r:id="rId4"/>
    <p:sldId id="260" r:id="rId5"/>
    <p:sldId id="261" r:id="rId6"/>
    <p:sldId id="272" r:id="rId7"/>
    <p:sldId id="264" r:id="rId8"/>
    <p:sldId id="265" r:id="rId9"/>
    <p:sldId id="259" r:id="rId10"/>
    <p:sldId id="262" r:id="rId11"/>
    <p:sldId id="266" r:id="rId12"/>
    <p:sldId id="267" r:id="rId13"/>
    <p:sldId id="268" r:id="rId14"/>
    <p:sldId id="269" r:id="rId15"/>
    <p:sldId id="270" r:id="rId16"/>
    <p:sldId id="271" r:id="rId17"/>
    <p:sldId id="263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7" r:id="rId32"/>
    <p:sldId id="289" r:id="rId33"/>
    <p:sldId id="285" r:id="rId34"/>
    <p:sldId id="288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3" autoAdjust="0"/>
    <p:restoredTop sz="94660"/>
  </p:normalViewPr>
  <p:slideViewPr>
    <p:cSldViewPr>
      <p:cViewPr varScale="1">
        <p:scale>
          <a:sx n="78" d="100"/>
          <a:sy n="78" d="100"/>
        </p:scale>
        <p:origin x="11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CF90D-0401-4E0D-9BEE-4940021A4C67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357BF1-136B-4F2D-88A2-B63885E89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635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57BF1-136B-4F2D-88A2-B63885E89C6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35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3" name="chimes.wav"/>
          </p:stSnd>
        </p:sndAc>
      </p:transition>
    </mc:Choice>
    <mc:Fallback xmlns="">
      <p:transition spd="slow">
        <p:split orient="vert"/>
        <p:sndAc>
          <p:stSnd>
            <p:snd r:embed="rId14" name="chimes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audio" Target="../media/audio1.wav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556792"/>
            <a:ext cx="8863804" cy="507335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«Путешествие в страну сказок»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4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892480" cy="4248472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7030A0"/>
                </a:solidFill>
              </a:rPr>
              <a:t>                 </a:t>
            </a:r>
            <a:r>
              <a:rPr lang="ru-RU" sz="4800" dirty="0">
                <a:solidFill>
                  <a:srgbClr val="7030A0"/>
                </a:solidFill>
              </a:rPr>
              <a:t/>
            </a:r>
            <a:br>
              <a:rPr lang="ru-RU" sz="4800" dirty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>                </a:t>
            </a:r>
            <a:r>
              <a:rPr lang="ru-RU" sz="48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</a:rPr>
              <a:t>     </a:t>
            </a:r>
            <a:r>
              <a:rPr lang="ru-RU" sz="48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</a:rPr>
              <a:t/>
            </a:r>
            <a:br>
              <a:rPr lang="ru-RU" sz="48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</a:rPr>
            </a:br>
            <a:r>
              <a:rPr lang="ru-RU" sz="48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</a:rPr>
              <a:t> </a:t>
            </a:r>
            <a:r>
              <a:rPr lang="ru-RU" sz="4800" dirty="0">
                <a:solidFill>
                  <a:srgbClr val="7030A0"/>
                </a:solidFill>
              </a:rPr>
              <a:t>    </a:t>
            </a:r>
            <a:br>
              <a:rPr lang="ru-RU" sz="4800" dirty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>
                <a:solidFill>
                  <a:srgbClr val="7030A0"/>
                </a:solidFill>
              </a:rPr>
              <a:t/>
            </a:r>
            <a:br>
              <a:rPr lang="ru-RU" sz="4800" dirty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>                                                           </a:t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>
                <a:solidFill>
                  <a:srgbClr val="7030A0"/>
                </a:solidFill>
              </a:rPr>
              <a:t/>
            </a:r>
            <a:br>
              <a:rPr lang="ru-RU" sz="4800" dirty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>
                <a:solidFill>
                  <a:srgbClr val="7030A0"/>
                </a:solidFill>
              </a:rPr>
              <a:t/>
            </a:r>
            <a:br>
              <a:rPr lang="ru-RU" sz="4800" dirty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>
                <a:solidFill>
                  <a:srgbClr val="7030A0"/>
                </a:solidFill>
              </a:rPr>
              <a:t/>
            </a:r>
            <a:br>
              <a:rPr lang="ru-RU" sz="4800" dirty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>   </a:t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>
                <a:solidFill>
                  <a:srgbClr val="7030A0"/>
                </a:solidFill>
              </a:rPr>
              <a:t/>
            </a:r>
            <a:br>
              <a:rPr lang="ru-RU" sz="4800" dirty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>
                <a:solidFill>
                  <a:srgbClr val="7030A0"/>
                </a:solidFill>
              </a:rPr>
              <a:t/>
            </a:r>
            <a:br>
              <a:rPr lang="ru-RU" sz="4800" dirty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>
                <a:solidFill>
                  <a:srgbClr val="7030A0"/>
                </a:solidFill>
              </a:rPr>
              <a:t/>
            </a:r>
            <a:br>
              <a:rPr lang="ru-RU" sz="4800" dirty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>                   </a:t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>
                <a:solidFill>
                  <a:srgbClr val="7030A0"/>
                </a:solidFill>
              </a:rPr>
              <a:t/>
            </a:r>
            <a:br>
              <a:rPr lang="ru-RU" sz="4800" dirty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>
                <a:solidFill>
                  <a:srgbClr val="7030A0"/>
                </a:solidFill>
              </a:rPr>
              <a:t/>
            </a:r>
            <a:br>
              <a:rPr lang="ru-RU" sz="4800" dirty="0">
                <a:solidFill>
                  <a:srgbClr val="7030A0"/>
                </a:solidFill>
              </a:rPr>
            </a:br>
            <a:r>
              <a:rPr lang="ru-RU" sz="60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  <a:t/>
            </a:r>
            <a:br>
              <a:rPr lang="ru-RU" sz="60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</a:br>
            <a:r>
              <a:rPr lang="ru-RU" sz="4800" dirty="0">
                <a:solidFill>
                  <a:srgbClr val="7030A0"/>
                </a:solidFill>
              </a:rPr>
              <a:t/>
            </a:r>
            <a:br>
              <a:rPr lang="ru-RU" sz="4800" dirty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>                              </a:t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>
                <a:solidFill>
                  <a:srgbClr val="7030A0"/>
                </a:solidFill>
              </a:rPr>
              <a:t/>
            </a:r>
            <a:br>
              <a:rPr lang="ru-RU" sz="4800" dirty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>                </a:t>
            </a:r>
            <a:r>
              <a:rPr lang="ru-RU" sz="54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  <a:t>2 </a:t>
            </a:r>
            <a:r>
              <a:rPr lang="ru-RU" sz="54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  <a:t>задание</a:t>
            </a:r>
            <a:r>
              <a:rPr lang="ru-RU" sz="5400" dirty="0" smtClean="0">
                <a:solidFill>
                  <a:srgbClr val="7030A0"/>
                </a:solidFill>
              </a:rPr>
              <a:t> </a:t>
            </a:r>
            <a:r>
              <a:rPr lang="ru-RU" sz="54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</a:rPr>
              <a:t>:</a:t>
            </a:r>
            <a:r>
              <a:rPr lang="ru-RU" sz="4800" dirty="0" smtClean="0">
                <a:solidFill>
                  <a:srgbClr val="7030A0"/>
                </a:solidFill>
              </a:rPr>
              <a:t>                                </a:t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>«</a:t>
            </a:r>
            <a:r>
              <a:rPr lang="ru-RU" sz="54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</a:rPr>
              <a:t>Угадай </a:t>
            </a:r>
            <a:r>
              <a:rPr lang="ru-RU" sz="54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</a:rPr>
              <a:t>название сказки</a:t>
            </a:r>
            <a:r>
              <a:rPr lang="ru-RU" sz="54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</a:rPr>
              <a:t>»</a:t>
            </a:r>
            <a:br>
              <a:rPr lang="ru-RU" sz="54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</a:rPr>
            </a:br>
            <a:r>
              <a:rPr lang="ru-RU" sz="6000" dirty="0">
                <a:solidFill>
                  <a:srgbClr val="7030A0"/>
                </a:solidFill>
              </a:rPr>
              <a:t/>
            </a:r>
            <a:br>
              <a:rPr lang="ru-RU" sz="6000" dirty="0">
                <a:solidFill>
                  <a:srgbClr val="7030A0"/>
                </a:solidFill>
              </a:rPr>
            </a:br>
            <a:r>
              <a:rPr lang="ru-RU" sz="5400" b="1" dirty="0">
                <a:solidFill>
                  <a:srgbClr val="7030A0"/>
                </a:solidFill>
              </a:rPr>
              <a:t/>
            </a:r>
            <a:br>
              <a:rPr lang="ru-RU" sz="5400" b="1" dirty="0">
                <a:solidFill>
                  <a:srgbClr val="7030A0"/>
                </a:solidFill>
              </a:rPr>
            </a:b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749336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/>
            </a:r>
            <a:br>
              <a:rPr lang="ru-RU" sz="5400" b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58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332656"/>
            <a:ext cx="8280920" cy="633670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188624" y="1600200"/>
            <a:ext cx="1152128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74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 xmlns="">
      <p:transition spd="slow">
        <p:split orient="vert"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188640"/>
            <a:ext cx="8496944" cy="64807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116616" y="1600200"/>
            <a:ext cx="1296144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3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260648"/>
            <a:ext cx="8712968" cy="659735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24728" y="1600200"/>
            <a:ext cx="936104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53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60632" y="548680"/>
            <a:ext cx="2880320" cy="8229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083823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54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         3 </a:t>
            </a:r>
            <a:r>
              <a:rPr lang="ru-RU" sz="5400" b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задание</a:t>
            </a:r>
            <a:r>
              <a:rPr lang="ru-RU" sz="54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</a:pPr>
            <a:r>
              <a:rPr lang="ru-RU" sz="54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       </a:t>
            </a:r>
            <a:r>
              <a:rPr lang="ru-RU" sz="54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«</a:t>
            </a:r>
            <a:r>
              <a:rPr lang="ru-RU" sz="5400" b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Угадай-ка»</a:t>
            </a:r>
          </a:p>
        </p:txBody>
      </p:sp>
    </p:spTree>
    <p:extLst>
      <p:ext uri="{BB962C8B-B14F-4D97-AF65-F5344CB8AC3E}">
        <p14:creationId xmlns:p14="http://schemas.microsoft.com/office/powerpoint/2010/main" val="8998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83264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  <a:effectLst/>
              </a:rPr>
              <a:t>1 </a:t>
            </a:r>
            <a:r>
              <a:rPr lang="ru-RU" sz="3600" b="1" dirty="0" smtClean="0">
                <a:solidFill>
                  <a:srgbClr val="002060"/>
                </a:solidFill>
                <a:effectLst/>
              </a:rPr>
              <a:t>.</a:t>
            </a:r>
            <a:r>
              <a:rPr lang="ru-RU" sz="2800" b="1" dirty="0" smtClean="0">
                <a:solidFill>
                  <a:srgbClr val="002060"/>
                </a:solidFill>
                <a:effectLst/>
              </a:rPr>
              <a:t>  </a:t>
            </a:r>
            <a:r>
              <a:rPr lang="ru-RU" sz="2800" b="1" dirty="0">
                <a:solidFill>
                  <a:srgbClr val="002060"/>
                </a:solidFill>
                <a:effectLst/>
              </a:rPr>
              <a:t>Какую песенку пел Колобок?</a:t>
            </a:r>
            <a:br>
              <a:rPr lang="ru-RU" sz="2800" b="1" dirty="0">
                <a:solidFill>
                  <a:srgbClr val="002060"/>
                </a:solidFill>
                <a:effectLst/>
              </a:rPr>
            </a:br>
            <a:r>
              <a:rPr lang="ru-RU" sz="3600" b="1" dirty="0">
                <a:solidFill>
                  <a:srgbClr val="002060"/>
                </a:solidFill>
                <a:effectLst/>
              </a:rPr>
              <a:t>2 </a:t>
            </a:r>
            <a:r>
              <a:rPr lang="ru-RU" sz="3600" b="1" dirty="0" smtClean="0">
                <a:solidFill>
                  <a:srgbClr val="002060"/>
                </a:solidFill>
                <a:effectLst/>
              </a:rPr>
              <a:t>.</a:t>
            </a:r>
            <a:r>
              <a:rPr lang="ru-RU" sz="2800" b="1" dirty="0" smtClean="0">
                <a:solidFill>
                  <a:srgbClr val="002060"/>
                </a:solidFill>
                <a:effectLst/>
              </a:rPr>
              <a:t>  </a:t>
            </a:r>
            <a:r>
              <a:rPr lang="ru-RU" sz="2800" b="1" dirty="0">
                <a:solidFill>
                  <a:srgbClr val="002060"/>
                </a:solidFill>
                <a:effectLst/>
              </a:rPr>
              <a:t>Что пела коза своим козлятам?</a:t>
            </a:r>
            <a:br>
              <a:rPr lang="ru-RU" sz="2800" b="1" dirty="0">
                <a:solidFill>
                  <a:srgbClr val="002060"/>
                </a:solidFill>
                <a:effectLst/>
              </a:rPr>
            </a:br>
            <a:r>
              <a:rPr lang="ru-RU" sz="3600" b="1" dirty="0">
                <a:solidFill>
                  <a:srgbClr val="002060"/>
                </a:solidFill>
                <a:effectLst/>
              </a:rPr>
              <a:t>3 </a:t>
            </a:r>
            <a:r>
              <a:rPr lang="ru-RU" sz="3600" b="1" dirty="0" smtClean="0">
                <a:solidFill>
                  <a:srgbClr val="002060"/>
                </a:solidFill>
                <a:effectLst/>
              </a:rPr>
              <a:t>.</a:t>
            </a:r>
            <a:r>
              <a:rPr lang="ru-RU" sz="2800" b="1" dirty="0" smtClean="0">
                <a:solidFill>
                  <a:srgbClr val="002060"/>
                </a:solidFill>
                <a:effectLst/>
              </a:rPr>
              <a:t>  </a:t>
            </a:r>
            <a:r>
              <a:rPr lang="ru-RU" sz="2800" b="1" dirty="0">
                <a:solidFill>
                  <a:srgbClr val="002060"/>
                </a:solidFill>
                <a:effectLst/>
              </a:rPr>
              <a:t>Что говорила Машенька </a:t>
            </a:r>
            <a:r>
              <a:rPr lang="ru-RU" sz="2800" b="1" dirty="0" smtClean="0">
                <a:solidFill>
                  <a:srgbClr val="002060"/>
                </a:solidFill>
                <a:effectLst/>
              </a:rPr>
              <a:t> медведю</a:t>
            </a:r>
            <a:r>
              <a:rPr lang="ru-RU" sz="2800" b="1" dirty="0">
                <a:solidFill>
                  <a:srgbClr val="002060"/>
                </a:solidFill>
                <a:effectLst/>
              </a:rPr>
              <a:t>, сидя в коробе? </a:t>
            </a:r>
            <a:br>
              <a:rPr lang="ru-RU" sz="2800" b="1" dirty="0">
                <a:solidFill>
                  <a:srgbClr val="002060"/>
                </a:solidFill>
                <a:effectLst/>
              </a:rPr>
            </a:br>
            <a:r>
              <a:rPr lang="ru-RU" sz="3600" b="1" dirty="0">
                <a:solidFill>
                  <a:srgbClr val="002060"/>
                </a:solidFill>
                <a:effectLst/>
              </a:rPr>
              <a:t>4 </a:t>
            </a:r>
            <a:r>
              <a:rPr lang="ru-RU" sz="3600" b="1" dirty="0" smtClean="0">
                <a:solidFill>
                  <a:srgbClr val="002060"/>
                </a:solidFill>
                <a:effectLst/>
              </a:rPr>
              <a:t>.</a:t>
            </a:r>
            <a:r>
              <a:rPr lang="ru-RU" sz="2800" b="1" dirty="0" smtClean="0">
                <a:solidFill>
                  <a:srgbClr val="002060"/>
                </a:solidFill>
                <a:effectLst/>
              </a:rPr>
              <a:t>  Что </a:t>
            </a:r>
            <a:r>
              <a:rPr lang="ru-RU" sz="2800" b="1" dirty="0">
                <a:solidFill>
                  <a:srgbClr val="002060"/>
                </a:solidFill>
                <a:effectLst/>
              </a:rPr>
              <a:t>приговаривала курочка Ряба деду и бабе?</a:t>
            </a:r>
            <a:br>
              <a:rPr lang="ru-RU" sz="2800" b="1" dirty="0">
                <a:solidFill>
                  <a:srgbClr val="002060"/>
                </a:solidFill>
                <a:effectLst/>
              </a:rPr>
            </a:br>
            <a:r>
              <a:rPr lang="ru-RU" sz="3600" b="1" dirty="0">
                <a:solidFill>
                  <a:srgbClr val="002060"/>
                </a:solidFill>
                <a:effectLst/>
              </a:rPr>
              <a:t>5 </a:t>
            </a:r>
            <a:r>
              <a:rPr lang="ru-RU" sz="3600" b="1" dirty="0" smtClean="0">
                <a:solidFill>
                  <a:srgbClr val="002060"/>
                </a:solidFill>
                <a:effectLst/>
              </a:rPr>
              <a:t>.</a:t>
            </a:r>
            <a:r>
              <a:rPr lang="ru-RU" sz="4000" b="1" dirty="0" smtClean="0">
                <a:solidFill>
                  <a:srgbClr val="002060"/>
                </a:solidFill>
                <a:effectLst/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  <a:effectLst/>
              </a:rPr>
              <a:t>Какими </a:t>
            </a:r>
            <a:r>
              <a:rPr lang="ru-RU" sz="2800" b="1" dirty="0">
                <a:solidFill>
                  <a:srgbClr val="002060"/>
                </a:solidFill>
                <a:effectLst/>
              </a:rPr>
              <a:t>словами помогал себе волк ловить рыбу на хвост?</a:t>
            </a:r>
            <a:br>
              <a:rPr lang="ru-RU" sz="2800" b="1" dirty="0">
                <a:solidFill>
                  <a:srgbClr val="002060"/>
                </a:solidFill>
                <a:effectLst/>
              </a:rPr>
            </a:br>
            <a:r>
              <a:rPr lang="ru-RU" sz="3600" b="1" dirty="0">
                <a:solidFill>
                  <a:srgbClr val="002060"/>
                </a:solidFill>
                <a:effectLst/>
              </a:rPr>
              <a:t>6 </a:t>
            </a:r>
            <a:r>
              <a:rPr lang="ru-RU" sz="3600" b="1" dirty="0" smtClean="0">
                <a:solidFill>
                  <a:srgbClr val="002060"/>
                </a:solidFill>
                <a:effectLst/>
              </a:rPr>
              <a:t>.</a:t>
            </a:r>
            <a:r>
              <a:rPr lang="ru-RU" sz="4000" b="1" dirty="0" smtClean="0">
                <a:solidFill>
                  <a:srgbClr val="002060"/>
                </a:solidFill>
                <a:effectLst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/>
              </a:rPr>
              <a:t>Что </a:t>
            </a:r>
            <a:r>
              <a:rPr lang="ru-RU" sz="2800" b="1" dirty="0">
                <a:solidFill>
                  <a:srgbClr val="002060"/>
                </a:solidFill>
                <a:effectLst/>
              </a:rPr>
              <a:t>говорила в это время лиса?</a:t>
            </a:r>
            <a:br>
              <a:rPr lang="ru-RU" sz="2800" b="1" dirty="0">
                <a:solidFill>
                  <a:srgbClr val="002060"/>
                </a:solidFill>
                <a:effectLst/>
              </a:rPr>
            </a:br>
            <a:r>
              <a:rPr lang="ru-RU" sz="3600" b="1" dirty="0">
                <a:solidFill>
                  <a:srgbClr val="002060"/>
                </a:solidFill>
                <a:effectLst/>
              </a:rPr>
              <a:t>7 </a:t>
            </a:r>
            <a:r>
              <a:rPr lang="ru-RU" sz="3600" b="1" dirty="0" smtClean="0">
                <a:solidFill>
                  <a:srgbClr val="002060"/>
                </a:solidFill>
                <a:effectLst/>
              </a:rPr>
              <a:t>.</a:t>
            </a:r>
            <a:r>
              <a:rPr lang="ru-RU" sz="4000" b="1" dirty="0" smtClean="0">
                <a:solidFill>
                  <a:srgbClr val="002060"/>
                </a:solidFill>
                <a:effectLst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/>
              </a:rPr>
              <a:t>Что </a:t>
            </a:r>
            <a:r>
              <a:rPr lang="ru-RU" sz="2800" b="1" dirty="0">
                <a:solidFill>
                  <a:srgbClr val="002060"/>
                </a:solidFill>
                <a:effectLst/>
              </a:rPr>
              <a:t>спрашивали звери в сказке “Теремок” прежде чем войти туда?</a:t>
            </a:r>
            <a:br>
              <a:rPr lang="ru-RU" sz="2800" b="1" dirty="0">
                <a:solidFill>
                  <a:srgbClr val="002060"/>
                </a:solidFill>
                <a:effectLst/>
              </a:rPr>
            </a:br>
            <a:r>
              <a:rPr lang="ru-RU" sz="3600" b="1" dirty="0">
                <a:solidFill>
                  <a:srgbClr val="002060"/>
                </a:solidFill>
                <a:effectLst/>
              </a:rPr>
              <a:t>8 </a:t>
            </a:r>
            <a:r>
              <a:rPr lang="ru-RU" sz="3600" b="1" dirty="0" smtClean="0">
                <a:solidFill>
                  <a:srgbClr val="002060"/>
                </a:solidFill>
                <a:effectLst/>
              </a:rPr>
              <a:t>.</a:t>
            </a:r>
            <a:r>
              <a:rPr lang="ru-RU" sz="2800" b="1" dirty="0" smtClean="0">
                <a:solidFill>
                  <a:srgbClr val="002060"/>
                </a:solidFill>
                <a:effectLst/>
              </a:rPr>
              <a:t>  Какие </a:t>
            </a:r>
            <a:r>
              <a:rPr lang="ru-RU" sz="2800" b="1" dirty="0">
                <a:solidFill>
                  <a:srgbClr val="002060"/>
                </a:solidFill>
                <a:effectLst/>
              </a:rPr>
              <a:t>слова произносил Емеля, чтобы </a:t>
            </a:r>
            <a:r>
              <a:rPr lang="ru-RU" sz="2800" b="1" dirty="0" smtClean="0">
                <a:solidFill>
                  <a:srgbClr val="002060"/>
                </a:solidFill>
                <a:effectLst/>
              </a:rPr>
              <a:t>все  </a:t>
            </a:r>
            <a:r>
              <a:rPr lang="ru-RU" sz="2800" b="1" dirty="0">
                <a:solidFill>
                  <a:srgbClr val="002060"/>
                </a:solidFill>
                <a:effectLst/>
              </a:rPr>
              <a:t>делалось само?</a:t>
            </a:r>
            <a:br>
              <a:rPr lang="ru-RU" sz="2800" b="1" dirty="0">
                <a:solidFill>
                  <a:srgbClr val="002060"/>
                </a:solidFill>
                <a:effectLst/>
              </a:rPr>
            </a:b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3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2664296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</a:t>
            </a:r>
            <a:r>
              <a:rPr lang="ru-RU" sz="5400" b="1" dirty="0" smtClean="0">
                <a:solidFill>
                  <a:srgbClr val="002060"/>
                </a:solidFill>
              </a:rPr>
              <a:t>4 задание: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4800" b="1" dirty="0">
                <a:solidFill>
                  <a:srgbClr val="002060"/>
                </a:solidFill>
              </a:rPr>
              <a:t> </a:t>
            </a:r>
            <a:r>
              <a:rPr lang="ru-RU" sz="4800" b="1" dirty="0" smtClean="0">
                <a:solidFill>
                  <a:srgbClr val="7030A0"/>
                </a:solidFill>
              </a:rPr>
              <a:t>«Что напутал художник?»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93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8640"/>
            <a:ext cx="8568952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781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172404"/>
            <a:ext cx="8568952" cy="667133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188624" y="1600200"/>
            <a:ext cx="2088232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427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2680" y="457200"/>
            <a:ext cx="1512168" cy="1066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16632"/>
            <a:ext cx="5600800" cy="660173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276856" y="1600200"/>
            <a:ext cx="1224136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930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10116616" y="5367338"/>
            <a:ext cx="216024" cy="8048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260648"/>
            <a:ext cx="8712968" cy="6597352"/>
          </a:xfrm>
        </p:spPr>
      </p:pic>
    </p:spTree>
    <p:extLst>
      <p:ext uri="{BB962C8B-B14F-4D97-AF65-F5344CB8AC3E}">
        <p14:creationId xmlns:p14="http://schemas.microsoft.com/office/powerpoint/2010/main" val="303761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96736" y="457200"/>
            <a:ext cx="1440160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556776" y="1600200"/>
            <a:ext cx="792088" cy="4419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3320147"/>
            <a:ext cx="75608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6600" b="1" spc="-50" dirty="0">
                <a:ln w="3175">
                  <a:noFill/>
                </a:ln>
                <a:solidFill>
                  <a:srgbClr val="FEFAC9"/>
                </a:solidFill>
              </a:rPr>
              <a:t> </a:t>
            </a:r>
            <a:r>
              <a:rPr lang="ru-RU" sz="6600" b="1" spc="-50" dirty="0" smtClean="0">
                <a:ln w="3175">
                  <a:noFill/>
                </a:ln>
                <a:solidFill>
                  <a:srgbClr val="FEFAC9"/>
                </a:solidFill>
              </a:rPr>
              <a:t>   </a:t>
            </a:r>
            <a:endParaRPr lang="ru-RU" sz="6600" b="1" spc="-50" dirty="0">
              <a:ln w="3175">
                <a:noFill/>
              </a:ln>
              <a:solidFill>
                <a:srgbClr val="FEFAC9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-711904"/>
            <a:ext cx="75608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endParaRPr lang="ru-RU" sz="6600" b="1" spc="-50" dirty="0" smtClean="0">
              <a:ln w="3175">
                <a:noFill/>
              </a:ln>
              <a:solidFill>
                <a:srgbClr val="FEFAC9"/>
              </a:solidFill>
            </a:endParaRPr>
          </a:p>
          <a:p>
            <a:pPr lvl="0">
              <a:spcBef>
                <a:spcPct val="0"/>
              </a:spcBef>
            </a:pPr>
            <a:endParaRPr lang="ru-RU" sz="6600" b="1" spc="-50" dirty="0">
              <a:ln w="3175">
                <a:noFill/>
              </a:ln>
              <a:solidFill>
                <a:srgbClr val="FEFAC9"/>
              </a:solidFill>
            </a:endParaRPr>
          </a:p>
          <a:p>
            <a:pPr lvl="0">
              <a:spcBef>
                <a:spcPct val="0"/>
              </a:spcBef>
            </a:pPr>
            <a:r>
              <a:rPr lang="ru-RU" sz="6600" b="1" spc="-50" dirty="0" smtClean="0">
                <a:ln w="3175">
                  <a:noFill/>
                </a:ln>
                <a:solidFill>
                  <a:srgbClr val="FEFAC9"/>
                </a:solidFill>
              </a:rPr>
              <a:t>       </a:t>
            </a:r>
            <a:r>
              <a:rPr lang="ru-RU" sz="6000" b="1" spc="-50" dirty="0" smtClean="0">
                <a:ln w="3175">
                  <a:noFill/>
                </a:ln>
                <a:solidFill>
                  <a:srgbClr val="002060"/>
                </a:solidFill>
              </a:rPr>
              <a:t>Разминка:</a:t>
            </a:r>
            <a:endParaRPr lang="ru-RU" sz="6000" b="1" spc="-50" dirty="0">
              <a:ln w="3175">
                <a:noFill/>
              </a:ln>
              <a:solidFill>
                <a:srgbClr val="002060"/>
              </a:solidFill>
            </a:endParaRPr>
          </a:p>
          <a:p>
            <a:pPr lvl="0">
              <a:spcBef>
                <a:spcPct val="0"/>
              </a:spcBef>
            </a:pPr>
            <a:r>
              <a:rPr lang="ru-RU" sz="5400" b="1" spc="-50" dirty="0">
                <a:ln w="3175">
                  <a:noFill/>
                </a:ln>
                <a:solidFill>
                  <a:srgbClr val="FFFF00"/>
                </a:solidFill>
              </a:rPr>
              <a:t>     </a:t>
            </a:r>
            <a:r>
              <a:rPr lang="ru-RU" sz="5400" b="1" spc="-50" dirty="0" smtClean="0">
                <a:ln w="3175">
                  <a:noFill/>
                </a:ln>
                <a:solidFill>
                  <a:srgbClr val="FFFF00"/>
                </a:solidFill>
              </a:rPr>
              <a:t>  </a:t>
            </a:r>
            <a:r>
              <a:rPr lang="ru-RU" sz="6600" b="1" spc="-50" dirty="0" smtClean="0">
                <a:ln w="3175">
                  <a:noFill/>
                </a:ln>
                <a:solidFill>
                  <a:srgbClr val="7030A0"/>
                </a:solidFill>
              </a:rPr>
              <a:t>«</a:t>
            </a:r>
            <a:r>
              <a:rPr lang="ru-RU" sz="6600" b="1" spc="-50" dirty="0">
                <a:ln w="3175">
                  <a:noFill/>
                </a:ln>
                <a:solidFill>
                  <a:srgbClr val="7030A0"/>
                </a:solidFill>
              </a:rPr>
              <a:t>Баба-Яга»</a:t>
            </a:r>
          </a:p>
        </p:txBody>
      </p:sp>
    </p:spTree>
    <p:extLst>
      <p:ext uri="{BB962C8B-B14F-4D97-AF65-F5344CB8AC3E}">
        <p14:creationId xmlns:p14="http://schemas.microsoft.com/office/powerpoint/2010/main" val="429360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48664" y="457200"/>
            <a:ext cx="2016224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80712" y="1600200"/>
            <a:ext cx="1656184" cy="4419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592" y="0"/>
            <a:ext cx="7279446" cy="6726576"/>
          </a:xfrm>
        </p:spPr>
      </p:pic>
    </p:spTree>
    <p:extLst>
      <p:ext uri="{BB962C8B-B14F-4D97-AF65-F5344CB8AC3E}">
        <p14:creationId xmlns:p14="http://schemas.microsoft.com/office/powerpoint/2010/main" val="410139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2766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</a:t>
            </a:r>
            <a:r>
              <a:rPr lang="ru-RU" sz="5400" b="1" dirty="0" smtClean="0">
                <a:solidFill>
                  <a:srgbClr val="002060"/>
                </a:solidFill>
              </a:rPr>
              <a:t>5 задание: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/>
              <a:t>         </a:t>
            </a:r>
            <a:r>
              <a:rPr lang="ru-RU" sz="5400" b="1" dirty="0" smtClean="0">
                <a:solidFill>
                  <a:srgbClr val="7030A0"/>
                </a:solidFill>
              </a:rPr>
              <a:t>«Сказочное лото»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3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52400"/>
            <a:ext cx="7571184" cy="399668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/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             6 задание: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7030A0"/>
                </a:solidFill>
              </a:rPr>
              <a:t>«Какому сказочному герою принадлежит данный предмет?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8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8208912" cy="619268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10332640" y="1600200"/>
            <a:ext cx="1152128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722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0592" y="457200"/>
            <a:ext cx="1008112" cy="1066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88640"/>
            <a:ext cx="4896544" cy="6552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56576" y="1600200"/>
            <a:ext cx="1440160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208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548664" y="457200"/>
            <a:ext cx="720080" cy="1066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592" y="116632"/>
            <a:ext cx="7128792" cy="65873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188624" y="1600200"/>
            <a:ext cx="1224136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535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4608" y="457200"/>
            <a:ext cx="1368152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20672" y="1600200"/>
            <a:ext cx="288032" cy="4419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16632"/>
            <a:ext cx="5040560" cy="65575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098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332640" y="457200"/>
            <a:ext cx="864096" cy="1066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592" y="116632"/>
            <a:ext cx="7056784" cy="65208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10404648" y="1600200"/>
            <a:ext cx="1152128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100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972600" y="457200"/>
            <a:ext cx="1944216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10548664" y="1600200"/>
            <a:ext cx="576064" cy="4419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7625" y="0"/>
            <a:ext cx="7361543" cy="6802438"/>
          </a:xfrm>
        </p:spPr>
      </p:pic>
    </p:spTree>
    <p:extLst>
      <p:ext uri="{BB962C8B-B14F-4D97-AF65-F5344CB8AC3E}">
        <p14:creationId xmlns:p14="http://schemas.microsoft.com/office/powerpoint/2010/main" val="251787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28083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     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         </a:t>
            </a:r>
            <a:r>
              <a:rPr lang="ru-RU" sz="6000" b="1" dirty="0" smtClean="0">
                <a:solidFill>
                  <a:srgbClr val="002060"/>
                </a:solidFill>
              </a:rPr>
              <a:t>1 задание:</a:t>
            </a:r>
            <a:br>
              <a:rPr lang="ru-RU" sz="6000" b="1" dirty="0" smtClean="0">
                <a:solidFill>
                  <a:srgbClr val="002060"/>
                </a:solidFill>
              </a:rPr>
            </a:br>
            <a:r>
              <a:rPr lang="ru-RU" sz="6000" b="1" dirty="0" smtClean="0">
                <a:solidFill>
                  <a:srgbClr val="002060"/>
                </a:solidFill>
              </a:rPr>
              <a:t> </a:t>
            </a:r>
            <a:r>
              <a:rPr lang="ru-RU" sz="5400" b="1" dirty="0" smtClean="0">
                <a:solidFill>
                  <a:srgbClr val="7030A0"/>
                </a:solidFill>
              </a:rPr>
              <a:t>«Ушки на макушке»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5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3528392"/>
          </a:xfrm>
        </p:spPr>
        <p:txBody>
          <a:bodyPr>
            <a:normAutofit/>
          </a:bodyPr>
          <a:lstStyle/>
          <a:p>
            <a:r>
              <a:rPr lang="ru-RU" dirty="0" smtClean="0"/>
              <a:t>  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sz="5300" b="1" dirty="0" smtClean="0">
                <a:solidFill>
                  <a:srgbClr val="002060"/>
                </a:solidFill>
              </a:rPr>
              <a:t>Игровое упражнение:</a:t>
            </a:r>
            <a:br>
              <a:rPr lang="ru-RU" sz="5300" b="1" dirty="0" smtClean="0">
                <a:solidFill>
                  <a:srgbClr val="002060"/>
                </a:solidFill>
              </a:rPr>
            </a:br>
            <a:r>
              <a:rPr lang="ru-RU" sz="5300" b="1" dirty="0" smtClean="0">
                <a:solidFill>
                  <a:srgbClr val="002060"/>
                </a:solidFill>
              </a:rPr>
              <a:t>       </a:t>
            </a:r>
            <a:r>
              <a:rPr lang="ru-RU" sz="5300" b="1" dirty="0" smtClean="0">
                <a:solidFill>
                  <a:srgbClr val="7030A0"/>
                </a:solidFill>
              </a:rPr>
              <a:t>«</a:t>
            </a:r>
            <a:r>
              <a:rPr lang="ru-RU" sz="5400" b="1" dirty="0" smtClean="0">
                <a:solidFill>
                  <a:srgbClr val="7030A0"/>
                </a:solidFill>
              </a:rPr>
              <a:t>Дополни  имя                                 сказочного  героя»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47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00736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</a:t>
            </a:r>
            <a:r>
              <a:rPr lang="ru-RU" sz="5400" b="1" dirty="0" smtClean="0">
                <a:solidFill>
                  <a:srgbClr val="002060"/>
                </a:solidFill>
              </a:rPr>
              <a:t>Заклинание: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6600" b="1" dirty="0" smtClean="0">
                <a:solidFill>
                  <a:srgbClr val="7030A0"/>
                </a:solidFill>
              </a:rPr>
              <a:t>«Лорики,</a:t>
            </a:r>
            <a:br>
              <a:rPr lang="ru-RU" sz="6600" b="1" dirty="0" smtClean="0">
                <a:solidFill>
                  <a:srgbClr val="7030A0"/>
                </a:solidFill>
              </a:rPr>
            </a:br>
            <a:r>
              <a:rPr lang="ru-RU" sz="6600" b="1" dirty="0" smtClean="0">
                <a:solidFill>
                  <a:srgbClr val="7030A0"/>
                </a:solidFill>
              </a:rPr>
              <a:t>           скорики,</a:t>
            </a:r>
            <a:br>
              <a:rPr lang="ru-RU" sz="6600" b="1" dirty="0" smtClean="0">
                <a:solidFill>
                  <a:srgbClr val="7030A0"/>
                </a:solidFill>
              </a:rPr>
            </a:br>
            <a:r>
              <a:rPr lang="ru-RU" sz="6600" b="1" dirty="0" smtClean="0">
                <a:solidFill>
                  <a:srgbClr val="7030A0"/>
                </a:solidFill>
              </a:rPr>
              <a:t>                      бумс!»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47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188639"/>
            <a:ext cx="8208912" cy="648072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10332640" y="1600200"/>
            <a:ext cx="792088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347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836696" y="476672"/>
            <a:ext cx="2005880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10404648" y="1600200"/>
            <a:ext cx="360040" cy="4419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188640"/>
            <a:ext cx="7704856" cy="6474585"/>
          </a:xfrm>
        </p:spPr>
      </p:pic>
    </p:spTree>
    <p:extLst>
      <p:ext uri="{BB962C8B-B14F-4D97-AF65-F5344CB8AC3E}">
        <p14:creationId xmlns:p14="http://schemas.microsoft.com/office/powerpoint/2010/main" val="248013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476656" y="457200"/>
            <a:ext cx="936104" cy="1066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16632"/>
            <a:ext cx="6552728" cy="6552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10476656" y="1600200"/>
            <a:ext cx="432048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453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77" r="9377"/>
          <a:stretch>
            <a:fillRect/>
          </a:stretch>
        </p:blipFill>
        <p:spPr>
          <a:xfrm>
            <a:off x="395536" y="260648"/>
            <a:ext cx="8496944" cy="64807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116616" y="1600200"/>
            <a:ext cx="1440160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764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260648"/>
            <a:ext cx="8568952" cy="64087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188624" y="1600200"/>
            <a:ext cx="648072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00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0"/>
            <a:ext cx="8640960" cy="672142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44608" y="1600200"/>
            <a:ext cx="1224136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05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188640"/>
            <a:ext cx="8568952" cy="655272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56576" y="1600200"/>
            <a:ext cx="1872208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137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188640"/>
            <a:ext cx="8496944" cy="655272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332640" y="1600200"/>
            <a:ext cx="2520280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361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188640"/>
            <a:ext cx="8640960" cy="64807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188624" y="1600200"/>
            <a:ext cx="1080120" cy="4419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537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378</TotalTime>
  <Words>44</Words>
  <Application>Microsoft Office PowerPoint</Application>
  <PresentationFormat>Экран (4:3)</PresentationFormat>
  <Paragraphs>18</Paragraphs>
  <Slides>34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8" baseType="lpstr">
      <vt:lpstr>Calibri</vt:lpstr>
      <vt:lpstr>Constantia</vt:lpstr>
      <vt:lpstr>Wingdings 2</vt:lpstr>
      <vt:lpstr>Бумажная</vt:lpstr>
      <vt:lpstr>«Путешествие в страну сказок»</vt:lpstr>
      <vt:lpstr>Презентация PowerPoint</vt:lpstr>
      <vt:lpstr>                        1 задание:  «Ушки на макушке»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                                                                                                                                                                        2 задание :                                 «Угадай название сказки»   </vt:lpstr>
      <vt:lpstr>Презентация PowerPoint</vt:lpstr>
      <vt:lpstr>Презентация PowerPoint</vt:lpstr>
      <vt:lpstr>Презентация PowerPoint</vt:lpstr>
      <vt:lpstr>Презентация PowerPoint</vt:lpstr>
      <vt:lpstr>1 .  Какую песенку пел Колобок? 2 .  Что пела коза своим козлятам? 3 .  Что говорила Машенька  медведю, сидя в коробе?  4 .  Что приговаривала курочка Ряба деду и бабе? 5 .  Какими словами помогал себе волк ловить рыбу на хвост? 6 . Что говорила в это время лиса? 7 . Что спрашивали звери в сказке “Теремок” прежде чем войти туда? 8 .  Какие слова произносил Емеля, чтобы все  делалось само? </vt:lpstr>
      <vt:lpstr>                4 задание:  «Что напутал художник?»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5 задание:          «Сказочное лото»</vt:lpstr>
      <vt:lpstr>              6 задание: «Какому сказочному герою принадлежит данный предмет?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Игровое упражнение:        «Дополни  имя                                 сказочного  героя»</vt:lpstr>
      <vt:lpstr>            Заклинание: «Лорики,            скорики,                       бумс!»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«Путешествие в страну сказок»</dc:title>
  <dc:creator>Тюрин</dc:creator>
  <cp:lastModifiedBy>Сайра Аллямова</cp:lastModifiedBy>
  <cp:revision>27</cp:revision>
  <dcterms:created xsi:type="dcterms:W3CDTF">2014-12-05T15:52:14Z</dcterms:created>
  <dcterms:modified xsi:type="dcterms:W3CDTF">2018-12-22T04:54:49Z</dcterms:modified>
</cp:coreProperties>
</file>