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6" r:id="rId10"/>
    <p:sldId id="265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323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6854F7-BD26-490A-B617-A69F38A0FED3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4AF084B-39E5-4E69-AC33-7AB8AF9E434E}">
      <dgm:prSet/>
      <dgm:spPr/>
      <dgm:t>
        <a:bodyPr/>
        <a:lstStyle/>
        <a:p>
          <a:pPr rtl="0"/>
          <a:r>
            <a:rPr lang="ru-RU" b="1" dirty="0" smtClean="0"/>
            <a:t>Журнал записи детей на </a:t>
          </a:r>
          <a:r>
            <a:rPr lang="ru-RU" b="1" dirty="0" err="1" smtClean="0"/>
            <a:t>ПМПк</a:t>
          </a:r>
          <a:endParaRPr lang="ru-RU" b="1" dirty="0"/>
        </a:p>
      </dgm:t>
    </dgm:pt>
    <dgm:pt modelId="{FFB4D5EC-8E64-4E8C-AC99-455045E2DF2A}" type="parTrans" cxnId="{BD32B762-E211-48C6-A807-E55A3928639F}">
      <dgm:prSet/>
      <dgm:spPr/>
      <dgm:t>
        <a:bodyPr/>
        <a:lstStyle/>
        <a:p>
          <a:endParaRPr lang="ru-RU"/>
        </a:p>
      </dgm:t>
    </dgm:pt>
    <dgm:pt modelId="{183D8C30-3BB7-4ACD-AE69-E87EEC68E553}" type="sibTrans" cxnId="{BD32B762-E211-48C6-A807-E55A3928639F}">
      <dgm:prSet/>
      <dgm:spPr/>
      <dgm:t>
        <a:bodyPr/>
        <a:lstStyle/>
        <a:p>
          <a:endParaRPr lang="ru-RU"/>
        </a:p>
      </dgm:t>
    </dgm:pt>
    <dgm:pt modelId="{28901F85-3D16-4B24-9500-5EB371B9282C}">
      <dgm:prSet/>
      <dgm:spPr/>
      <dgm:t>
        <a:bodyPr/>
        <a:lstStyle/>
        <a:p>
          <a:pPr rtl="0"/>
          <a:r>
            <a:rPr lang="ru-RU" b="1" dirty="0" smtClean="0"/>
            <a:t>Журнал регистрации заключений и рекомендаций </a:t>
          </a:r>
          <a:endParaRPr lang="ru-RU" b="1" dirty="0"/>
        </a:p>
      </dgm:t>
    </dgm:pt>
    <dgm:pt modelId="{243AD351-3766-4FA1-AB97-2FC5C81BD11B}" type="parTrans" cxnId="{A620CE3C-B37E-48AB-AD31-5D1640552B0E}">
      <dgm:prSet/>
      <dgm:spPr/>
      <dgm:t>
        <a:bodyPr/>
        <a:lstStyle/>
        <a:p>
          <a:endParaRPr lang="ru-RU"/>
        </a:p>
      </dgm:t>
    </dgm:pt>
    <dgm:pt modelId="{30C88979-E980-494B-9208-8D6FECC32803}" type="sibTrans" cxnId="{A620CE3C-B37E-48AB-AD31-5D1640552B0E}">
      <dgm:prSet/>
      <dgm:spPr/>
      <dgm:t>
        <a:bodyPr/>
        <a:lstStyle/>
        <a:p>
          <a:endParaRPr lang="ru-RU"/>
        </a:p>
      </dgm:t>
    </dgm:pt>
    <dgm:pt modelId="{5B37177F-4ADB-4D1A-BAF1-2551F69A044F}">
      <dgm:prSet/>
      <dgm:spPr/>
      <dgm:t>
        <a:bodyPr/>
        <a:lstStyle/>
        <a:p>
          <a:pPr rtl="0"/>
          <a:r>
            <a:rPr lang="ru-RU" b="1" dirty="0" smtClean="0"/>
            <a:t>Журнал сведений о динамике развития воспитанников,  </a:t>
          </a:r>
          <a:endParaRPr lang="ru-RU" b="1" dirty="0"/>
        </a:p>
      </dgm:t>
    </dgm:pt>
    <dgm:pt modelId="{7F87CBC9-32A1-4374-8938-956692F0829D}" type="parTrans" cxnId="{45309EA9-64BF-426E-9665-12590FA9D842}">
      <dgm:prSet/>
      <dgm:spPr/>
      <dgm:t>
        <a:bodyPr/>
        <a:lstStyle/>
        <a:p>
          <a:endParaRPr lang="ru-RU"/>
        </a:p>
      </dgm:t>
    </dgm:pt>
    <dgm:pt modelId="{6E4EBF13-7414-4071-A0F5-9F3020BBC982}" type="sibTrans" cxnId="{45309EA9-64BF-426E-9665-12590FA9D842}">
      <dgm:prSet/>
      <dgm:spPr/>
      <dgm:t>
        <a:bodyPr/>
        <a:lstStyle/>
        <a:p>
          <a:endParaRPr lang="ru-RU"/>
        </a:p>
      </dgm:t>
    </dgm:pt>
    <dgm:pt modelId="{811460CC-B69E-4A8B-9820-28A612E6F2B4}">
      <dgm:prSet/>
      <dgm:spPr/>
      <dgm:t>
        <a:bodyPr/>
        <a:lstStyle/>
        <a:p>
          <a:pPr rtl="0"/>
          <a:r>
            <a:rPr lang="ru-RU" b="1" dirty="0" smtClean="0"/>
            <a:t>Протокол </a:t>
          </a:r>
          <a:r>
            <a:rPr lang="ru-RU" b="1" dirty="0" err="1" smtClean="0"/>
            <a:t>ПМПк</a:t>
          </a:r>
          <a:r>
            <a:rPr lang="ru-RU" b="1" dirty="0" smtClean="0"/>
            <a:t> </a:t>
          </a:r>
          <a:endParaRPr lang="ru-RU" b="1" dirty="0"/>
        </a:p>
      </dgm:t>
    </dgm:pt>
    <dgm:pt modelId="{E6CA676D-5889-4407-BA0A-A1F122B36F31}" type="parTrans" cxnId="{EF09AF92-BD23-4E49-854E-25BB5E304346}">
      <dgm:prSet/>
      <dgm:spPr/>
      <dgm:t>
        <a:bodyPr/>
        <a:lstStyle/>
        <a:p>
          <a:endParaRPr lang="ru-RU"/>
        </a:p>
      </dgm:t>
    </dgm:pt>
    <dgm:pt modelId="{7C9C6EE6-C645-48ED-A3F5-A24A84998D53}" type="sibTrans" cxnId="{EF09AF92-BD23-4E49-854E-25BB5E304346}">
      <dgm:prSet/>
      <dgm:spPr/>
      <dgm:t>
        <a:bodyPr/>
        <a:lstStyle/>
        <a:p>
          <a:endParaRPr lang="ru-RU"/>
        </a:p>
      </dgm:t>
    </dgm:pt>
    <dgm:pt modelId="{C9D391AF-1035-4321-BAB0-754484DB9A65}" type="pres">
      <dgm:prSet presAssocID="{3B6854F7-BD26-490A-B617-A69F38A0FED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97A575-C8F0-4330-95DF-E52A5A62AC77}" type="pres">
      <dgm:prSet presAssocID="{E4AF084B-39E5-4E69-AC33-7AB8AF9E434E}" presName="circle1" presStyleLbl="node1" presStyleIdx="0" presStyleCnt="4"/>
      <dgm:spPr/>
    </dgm:pt>
    <dgm:pt modelId="{1AB34303-7A41-483B-A983-A208C1120DDD}" type="pres">
      <dgm:prSet presAssocID="{E4AF084B-39E5-4E69-AC33-7AB8AF9E434E}" presName="space" presStyleCnt="0"/>
      <dgm:spPr/>
    </dgm:pt>
    <dgm:pt modelId="{3530330B-AC6F-455E-8011-D12288FA69E8}" type="pres">
      <dgm:prSet presAssocID="{E4AF084B-39E5-4E69-AC33-7AB8AF9E434E}" presName="rect1" presStyleLbl="alignAcc1" presStyleIdx="0" presStyleCnt="4"/>
      <dgm:spPr/>
      <dgm:t>
        <a:bodyPr/>
        <a:lstStyle/>
        <a:p>
          <a:endParaRPr lang="ru-RU"/>
        </a:p>
      </dgm:t>
    </dgm:pt>
    <dgm:pt modelId="{BDE7246B-8A90-43E5-864B-187737044B18}" type="pres">
      <dgm:prSet presAssocID="{28901F85-3D16-4B24-9500-5EB371B9282C}" presName="vertSpace2" presStyleLbl="node1" presStyleIdx="0" presStyleCnt="4"/>
      <dgm:spPr/>
    </dgm:pt>
    <dgm:pt modelId="{A6ABE214-53FC-4955-9A85-204EFB0A1EB6}" type="pres">
      <dgm:prSet presAssocID="{28901F85-3D16-4B24-9500-5EB371B9282C}" presName="circle2" presStyleLbl="node1" presStyleIdx="1" presStyleCnt="4"/>
      <dgm:spPr/>
    </dgm:pt>
    <dgm:pt modelId="{4939AE2B-E483-4C51-B887-73A6A67ACA24}" type="pres">
      <dgm:prSet presAssocID="{28901F85-3D16-4B24-9500-5EB371B9282C}" presName="rect2" presStyleLbl="alignAcc1" presStyleIdx="1" presStyleCnt="4"/>
      <dgm:spPr/>
      <dgm:t>
        <a:bodyPr/>
        <a:lstStyle/>
        <a:p>
          <a:endParaRPr lang="ru-RU"/>
        </a:p>
      </dgm:t>
    </dgm:pt>
    <dgm:pt modelId="{CBBE28DB-3E16-4F9E-BC8D-8A01AD31CE9A}" type="pres">
      <dgm:prSet presAssocID="{5B37177F-4ADB-4D1A-BAF1-2551F69A044F}" presName="vertSpace3" presStyleLbl="node1" presStyleIdx="1" presStyleCnt="4"/>
      <dgm:spPr/>
    </dgm:pt>
    <dgm:pt modelId="{28904FB8-A94E-4E16-AC40-F5698E386636}" type="pres">
      <dgm:prSet presAssocID="{5B37177F-4ADB-4D1A-BAF1-2551F69A044F}" presName="circle3" presStyleLbl="node1" presStyleIdx="2" presStyleCnt="4"/>
      <dgm:spPr/>
    </dgm:pt>
    <dgm:pt modelId="{1DA15284-0BFC-42FF-AC00-DA5D6B7ABF9C}" type="pres">
      <dgm:prSet presAssocID="{5B37177F-4ADB-4D1A-BAF1-2551F69A044F}" presName="rect3" presStyleLbl="alignAcc1" presStyleIdx="2" presStyleCnt="4"/>
      <dgm:spPr/>
      <dgm:t>
        <a:bodyPr/>
        <a:lstStyle/>
        <a:p>
          <a:endParaRPr lang="ru-RU"/>
        </a:p>
      </dgm:t>
    </dgm:pt>
    <dgm:pt modelId="{FC2709B6-7002-4165-A229-B0860149D2C5}" type="pres">
      <dgm:prSet presAssocID="{811460CC-B69E-4A8B-9820-28A612E6F2B4}" presName="vertSpace4" presStyleLbl="node1" presStyleIdx="2" presStyleCnt="4"/>
      <dgm:spPr/>
    </dgm:pt>
    <dgm:pt modelId="{69A93BA5-7491-4720-865F-873E04D4B06A}" type="pres">
      <dgm:prSet presAssocID="{811460CC-B69E-4A8B-9820-28A612E6F2B4}" presName="circle4" presStyleLbl="node1" presStyleIdx="3" presStyleCnt="4"/>
      <dgm:spPr/>
    </dgm:pt>
    <dgm:pt modelId="{FD23A38A-B6AB-4942-AA6A-8C505AF12B90}" type="pres">
      <dgm:prSet presAssocID="{811460CC-B69E-4A8B-9820-28A612E6F2B4}" presName="rect4" presStyleLbl="alignAcc1" presStyleIdx="3" presStyleCnt="4"/>
      <dgm:spPr/>
      <dgm:t>
        <a:bodyPr/>
        <a:lstStyle/>
        <a:p>
          <a:endParaRPr lang="ru-RU"/>
        </a:p>
      </dgm:t>
    </dgm:pt>
    <dgm:pt modelId="{826E3714-E9CB-43AC-87E8-2688B78057A4}" type="pres">
      <dgm:prSet presAssocID="{E4AF084B-39E5-4E69-AC33-7AB8AF9E434E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767569-7C55-4A8D-8C61-80CD87C7A728}" type="pres">
      <dgm:prSet presAssocID="{28901F85-3D16-4B24-9500-5EB371B9282C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9D2971-7765-4A2D-87FE-F8BFB85BD3AC}" type="pres">
      <dgm:prSet presAssocID="{5B37177F-4ADB-4D1A-BAF1-2551F69A044F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C8B6F-0613-46D7-907C-BB132F92404C}" type="pres">
      <dgm:prSet presAssocID="{811460CC-B69E-4A8B-9820-28A612E6F2B4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332817-4867-47DF-BDAA-3583AFA2ACE4}" type="presOf" srcId="{28901F85-3D16-4B24-9500-5EB371B9282C}" destId="{96767569-7C55-4A8D-8C61-80CD87C7A728}" srcOrd="1" destOrd="0" presId="urn:microsoft.com/office/officeart/2005/8/layout/target3"/>
    <dgm:cxn modelId="{C2352432-6948-4E65-87B1-8EBCC81DD8DA}" type="presOf" srcId="{E4AF084B-39E5-4E69-AC33-7AB8AF9E434E}" destId="{3530330B-AC6F-455E-8011-D12288FA69E8}" srcOrd="0" destOrd="0" presId="urn:microsoft.com/office/officeart/2005/8/layout/target3"/>
    <dgm:cxn modelId="{305C685A-1DCD-4758-BFCD-3DAE673DF6DA}" type="presOf" srcId="{5B37177F-4ADB-4D1A-BAF1-2551F69A044F}" destId="{C19D2971-7765-4A2D-87FE-F8BFB85BD3AC}" srcOrd="1" destOrd="0" presId="urn:microsoft.com/office/officeart/2005/8/layout/target3"/>
    <dgm:cxn modelId="{EF09AF92-BD23-4E49-854E-25BB5E304346}" srcId="{3B6854F7-BD26-490A-B617-A69F38A0FED3}" destId="{811460CC-B69E-4A8B-9820-28A612E6F2B4}" srcOrd="3" destOrd="0" parTransId="{E6CA676D-5889-4407-BA0A-A1F122B36F31}" sibTransId="{7C9C6EE6-C645-48ED-A3F5-A24A84998D53}"/>
    <dgm:cxn modelId="{5AF6CAFB-DD3E-4A57-A476-1F9B46E6BAD6}" type="presOf" srcId="{E4AF084B-39E5-4E69-AC33-7AB8AF9E434E}" destId="{826E3714-E9CB-43AC-87E8-2688B78057A4}" srcOrd="1" destOrd="0" presId="urn:microsoft.com/office/officeart/2005/8/layout/target3"/>
    <dgm:cxn modelId="{5372D9C7-9EE9-4D1D-A147-DFD6897CA686}" type="presOf" srcId="{28901F85-3D16-4B24-9500-5EB371B9282C}" destId="{4939AE2B-E483-4C51-B887-73A6A67ACA24}" srcOrd="0" destOrd="0" presId="urn:microsoft.com/office/officeart/2005/8/layout/target3"/>
    <dgm:cxn modelId="{275C0540-8CEF-43CE-9C45-3FE5E4605C93}" type="presOf" srcId="{811460CC-B69E-4A8B-9820-28A612E6F2B4}" destId="{FD23A38A-B6AB-4942-AA6A-8C505AF12B90}" srcOrd="0" destOrd="0" presId="urn:microsoft.com/office/officeart/2005/8/layout/target3"/>
    <dgm:cxn modelId="{BD32B762-E211-48C6-A807-E55A3928639F}" srcId="{3B6854F7-BD26-490A-B617-A69F38A0FED3}" destId="{E4AF084B-39E5-4E69-AC33-7AB8AF9E434E}" srcOrd="0" destOrd="0" parTransId="{FFB4D5EC-8E64-4E8C-AC99-455045E2DF2A}" sibTransId="{183D8C30-3BB7-4ACD-AE69-E87EEC68E553}"/>
    <dgm:cxn modelId="{34497468-6C9E-4778-A602-84EC9EE04DAB}" type="presOf" srcId="{3B6854F7-BD26-490A-B617-A69F38A0FED3}" destId="{C9D391AF-1035-4321-BAB0-754484DB9A65}" srcOrd="0" destOrd="0" presId="urn:microsoft.com/office/officeart/2005/8/layout/target3"/>
    <dgm:cxn modelId="{45309EA9-64BF-426E-9665-12590FA9D842}" srcId="{3B6854F7-BD26-490A-B617-A69F38A0FED3}" destId="{5B37177F-4ADB-4D1A-BAF1-2551F69A044F}" srcOrd="2" destOrd="0" parTransId="{7F87CBC9-32A1-4374-8938-956692F0829D}" sibTransId="{6E4EBF13-7414-4071-A0F5-9F3020BBC982}"/>
    <dgm:cxn modelId="{835D63E2-5CDF-40BC-A8B8-C3D2E2C2DE31}" type="presOf" srcId="{5B37177F-4ADB-4D1A-BAF1-2551F69A044F}" destId="{1DA15284-0BFC-42FF-AC00-DA5D6B7ABF9C}" srcOrd="0" destOrd="0" presId="urn:microsoft.com/office/officeart/2005/8/layout/target3"/>
    <dgm:cxn modelId="{A620CE3C-B37E-48AB-AD31-5D1640552B0E}" srcId="{3B6854F7-BD26-490A-B617-A69F38A0FED3}" destId="{28901F85-3D16-4B24-9500-5EB371B9282C}" srcOrd="1" destOrd="0" parTransId="{243AD351-3766-4FA1-AB97-2FC5C81BD11B}" sibTransId="{30C88979-E980-494B-9208-8D6FECC32803}"/>
    <dgm:cxn modelId="{8DC00E11-D21D-47CD-9474-72649BDC65C6}" type="presOf" srcId="{811460CC-B69E-4A8B-9820-28A612E6F2B4}" destId="{3ACC8B6F-0613-46D7-907C-BB132F92404C}" srcOrd="1" destOrd="0" presId="urn:microsoft.com/office/officeart/2005/8/layout/target3"/>
    <dgm:cxn modelId="{DE11D534-7EFA-4ECD-A0DB-A30A20388BA8}" type="presParOf" srcId="{C9D391AF-1035-4321-BAB0-754484DB9A65}" destId="{BF97A575-C8F0-4330-95DF-E52A5A62AC77}" srcOrd="0" destOrd="0" presId="urn:microsoft.com/office/officeart/2005/8/layout/target3"/>
    <dgm:cxn modelId="{006D2001-5184-4CA5-9569-519399200787}" type="presParOf" srcId="{C9D391AF-1035-4321-BAB0-754484DB9A65}" destId="{1AB34303-7A41-483B-A983-A208C1120DDD}" srcOrd="1" destOrd="0" presId="urn:microsoft.com/office/officeart/2005/8/layout/target3"/>
    <dgm:cxn modelId="{E4B8D8D5-B3CE-4745-B5B7-13DA643F775D}" type="presParOf" srcId="{C9D391AF-1035-4321-BAB0-754484DB9A65}" destId="{3530330B-AC6F-455E-8011-D12288FA69E8}" srcOrd="2" destOrd="0" presId="urn:microsoft.com/office/officeart/2005/8/layout/target3"/>
    <dgm:cxn modelId="{3617F07E-6449-4CC1-AA60-19CE104FBA82}" type="presParOf" srcId="{C9D391AF-1035-4321-BAB0-754484DB9A65}" destId="{BDE7246B-8A90-43E5-864B-187737044B18}" srcOrd="3" destOrd="0" presId="urn:microsoft.com/office/officeart/2005/8/layout/target3"/>
    <dgm:cxn modelId="{52D7ADC0-6D02-485B-A1FD-7B144B85A389}" type="presParOf" srcId="{C9D391AF-1035-4321-BAB0-754484DB9A65}" destId="{A6ABE214-53FC-4955-9A85-204EFB0A1EB6}" srcOrd="4" destOrd="0" presId="urn:microsoft.com/office/officeart/2005/8/layout/target3"/>
    <dgm:cxn modelId="{F0462583-2D22-4C3B-84E8-EB616CA563D7}" type="presParOf" srcId="{C9D391AF-1035-4321-BAB0-754484DB9A65}" destId="{4939AE2B-E483-4C51-B887-73A6A67ACA24}" srcOrd="5" destOrd="0" presId="urn:microsoft.com/office/officeart/2005/8/layout/target3"/>
    <dgm:cxn modelId="{0626E9CB-992F-4D00-9E89-E25A25F6073C}" type="presParOf" srcId="{C9D391AF-1035-4321-BAB0-754484DB9A65}" destId="{CBBE28DB-3E16-4F9E-BC8D-8A01AD31CE9A}" srcOrd="6" destOrd="0" presId="urn:microsoft.com/office/officeart/2005/8/layout/target3"/>
    <dgm:cxn modelId="{0CB9FF4C-9E2B-4491-AB81-9DAEFAD74C0C}" type="presParOf" srcId="{C9D391AF-1035-4321-BAB0-754484DB9A65}" destId="{28904FB8-A94E-4E16-AC40-F5698E386636}" srcOrd="7" destOrd="0" presId="urn:microsoft.com/office/officeart/2005/8/layout/target3"/>
    <dgm:cxn modelId="{2F480BEE-C0DA-446A-AF15-E8F4A4E2F662}" type="presParOf" srcId="{C9D391AF-1035-4321-BAB0-754484DB9A65}" destId="{1DA15284-0BFC-42FF-AC00-DA5D6B7ABF9C}" srcOrd="8" destOrd="0" presId="urn:microsoft.com/office/officeart/2005/8/layout/target3"/>
    <dgm:cxn modelId="{1DDBB7E7-8C8A-465D-8C24-E33A272A2639}" type="presParOf" srcId="{C9D391AF-1035-4321-BAB0-754484DB9A65}" destId="{FC2709B6-7002-4165-A229-B0860149D2C5}" srcOrd="9" destOrd="0" presId="urn:microsoft.com/office/officeart/2005/8/layout/target3"/>
    <dgm:cxn modelId="{A8C719CE-959F-4AB1-B5D8-E29706DDBE7A}" type="presParOf" srcId="{C9D391AF-1035-4321-BAB0-754484DB9A65}" destId="{69A93BA5-7491-4720-865F-873E04D4B06A}" srcOrd="10" destOrd="0" presId="urn:microsoft.com/office/officeart/2005/8/layout/target3"/>
    <dgm:cxn modelId="{E46E269C-78FA-40A0-BB98-1CDF05C9156B}" type="presParOf" srcId="{C9D391AF-1035-4321-BAB0-754484DB9A65}" destId="{FD23A38A-B6AB-4942-AA6A-8C505AF12B90}" srcOrd="11" destOrd="0" presId="urn:microsoft.com/office/officeart/2005/8/layout/target3"/>
    <dgm:cxn modelId="{4FD639AC-2190-4F57-989B-3DF786E0DB58}" type="presParOf" srcId="{C9D391AF-1035-4321-BAB0-754484DB9A65}" destId="{826E3714-E9CB-43AC-87E8-2688B78057A4}" srcOrd="12" destOrd="0" presId="urn:microsoft.com/office/officeart/2005/8/layout/target3"/>
    <dgm:cxn modelId="{34B3EDFE-CDC9-478C-93C1-60BD7A22F349}" type="presParOf" srcId="{C9D391AF-1035-4321-BAB0-754484DB9A65}" destId="{96767569-7C55-4A8D-8C61-80CD87C7A728}" srcOrd="13" destOrd="0" presId="urn:microsoft.com/office/officeart/2005/8/layout/target3"/>
    <dgm:cxn modelId="{9A6BDABE-2430-4E8C-92DF-2C83BAB67FBD}" type="presParOf" srcId="{C9D391AF-1035-4321-BAB0-754484DB9A65}" destId="{C19D2971-7765-4A2D-87FE-F8BFB85BD3AC}" srcOrd="14" destOrd="0" presId="urn:microsoft.com/office/officeart/2005/8/layout/target3"/>
    <dgm:cxn modelId="{708A8A03-6801-4E05-8541-EE20EF9E32B9}" type="presParOf" srcId="{C9D391AF-1035-4321-BAB0-754484DB9A65}" destId="{3ACC8B6F-0613-46D7-907C-BB132F92404C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97A575-C8F0-4330-95DF-E52A5A62AC77}">
      <dsp:nvSpPr>
        <dsp:cNvPr id="0" name=""/>
        <dsp:cNvSpPr/>
      </dsp:nvSpPr>
      <dsp:spPr>
        <a:xfrm>
          <a:off x="0" y="188975"/>
          <a:ext cx="4498848" cy="449884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30330B-AC6F-455E-8011-D12288FA69E8}">
      <dsp:nvSpPr>
        <dsp:cNvPr id="0" name=""/>
        <dsp:cNvSpPr/>
      </dsp:nvSpPr>
      <dsp:spPr>
        <a:xfrm>
          <a:off x="2249424" y="188975"/>
          <a:ext cx="5248656" cy="449884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Журнал записи детей на </a:t>
          </a:r>
          <a:r>
            <a:rPr lang="ru-RU" sz="2400" b="1" kern="1200" dirty="0" err="1" smtClean="0"/>
            <a:t>ПМПк</a:t>
          </a:r>
          <a:endParaRPr lang="ru-RU" sz="2400" b="1" kern="1200" dirty="0"/>
        </a:p>
      </dsp:txBody>
      <dsp:txXfrm>
        <a:off x="2249424" y="188975"/>
        <a:ext cx="5248656" cy="956005"/>
      </dsp:txXfrm>
    </dsp:sp>
    <dsp:sp modelId="{A6ABE214-53FC-4955-9A85-204EFB0A1EB6}">
      <dsp:nvSpPr>
        <dsp:cNvPr id="0" name=""/>
        <dsp:cNvSpPr/>
      </dsp:nvSpPr>
      <dsp:spPr>
        <a:xfrm>
          <a:off x="590473" y="1144981"/>
          <a:ext cx="3317900" cy="33179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39AE2B-E483-4C51-B887-73A6A67ACA24}">
      <dsp:nvSpPr>
        <dsp:cNvPr id="0" name=""/>
        <dsp:cNvSpPr/>
      </dsp:nvSpPr>
      <dsp:spPr>
        <a:xfrm>
          <a:off x="2249424" y="1144981"/>
          <a:ext cx="5248656" cy="3317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Журнал регистрации заключений и рекомендаций </a:t>
          </a:r>
          <a:endParaRPr lang="ru-RU" sz="2400" b="1" kern="1200" dirty="0"/>
        </a:p>
      </dsp:txBody>
      <dsp:txXfrm>
        <a:off x="2249424" y="1144981"/>
        <a:ext cx="5248656" cy="956005"/>
      </dsp:txXfrm>
    </dsp:sp>
    <dsp:sp modelId="{28904FB8-A94E-4E16-AC40-F5698E386636}">
      <dsp:nvSpPr>
        <dsp:cNvPr id="0" name=""/>
        <dsp:cNvSpPr/>
      </dsp:nvSpPr>
      <dsp:spPr>
        <a:xfrm>
          <a:off x="1180947" y="2100986"/>
          <a:ext cx="2136952" cy="213695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A15284-0BFC-42FF-AC00-DA5D6B7ABF9C}">
      <dsp:nvSpPr>
        <dsp:cNvPr id="0" name=""/>
        <dsp:cNvSpPr/>
      </dsp:nvSpPr>
      <dsp:spPr>
        <a:xfrm>
          <a:off x="2249424" y="2100986"/>
          <a:ext cx="5248656" cy="213695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Журнал сведений о динамике развития воспитанников,  </a:t>
          </a:r>
          <a:endParaRPr lang="ru-RU" sz="2400" b="1" kern="1200" dirty="0"/>
        </a:p>
      </dsp:txBody>
      <dsp:txXfrm>
        <a:off x="2249424" y="2100986"/>
        <a:ext cx="5248656" cy="956005"/>
      </dsp:txXfrm>
    </dsp:sp>
    <dsp:sp modelId="{69A93BA5-7491-4720-865F-873E04D4B06A}">
      <dsp:nvSpPr>
        <dsp:cNvPr id="0" name=""/>
        <dsp:cNvSpPr/>
      </dsp:nvSpPr>
      <dsp:spPr>
        <a:xfrm>
          <a:off x="1771421" y="3056991"/>
          <a:ext cx="956005" cy="95600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23A38A-B6AB-4942-AA6A-8C505AF12B90}">
      <dsp:nvSpPr>
        <dsp:cNvPr id="0" name=""/>
        <dsp:cNvSpPr/>
      </dsp:nvSpPr>
      <dsp:spPr>
        <a:xfrm>
          <a:off x="2249424" y="3056991"/>
          <a:ext cx="5248656" cy="9560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Протокол </a:t>
          </a:r>
          <a:r>
            <a:rPr lang="ru-RU" sz="2400" b="1" kern="1200" dirty="0" err="1" smtClean="0"/>
            <a:t>ПМПк</a:t>
          </a:r>
          <a:r>
            <a:rPr lang="ru-RU" sz="2400" b="1" kern="1200" dirty="0" smtClean="0"/>
            <a:t> </a:t>
          </a:r>
          <a:endParaRPr lang="ru-RU" sz="2400" b="1" kern="1200" dirty="0"/>
        </a:p>
      </dsp:txBody>
      <dsp:txXfrm>
        <a:off x="2249424" y="3056991"/>
        <a:ext cx="5248656" cy="956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:wipe dir="d"/>
      </p:transition>
    </mc:Choice>
    <mc:Fallback xmlns="">
      <p:transition>
        <p:wipe dir="d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 dir="d"/>
      </p:transition>
    </mc:Choice>
    <mc:Fallback xmlns="">
      <p:transition>
        <p:wipe dir="d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 dir="d"/>
      </p:transition>
    </mc:Choice>
    <mc:Fallback xmlns="">
      <p:transition>
        <p:wipe dir="d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 dir="d"/>
      </p:transition>
    </mc:Choice>
    <mc:Fallback xmlns="">
      <p:transition>
        <p:wipe dir="d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:wipe dir="d"/>
      </p:transition>
    </mc:Choice>
    <mc:Fallback xmlns="">
      <p:transition>
        <p:wipe dir="d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 dir="d"/>
      </p:transition>
    </mc:Choice>
    <mc:Fallback xmlns="">
      <p:transition>
        <p:wipe dir="d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 dir="d"/>
      </p:transition>
    </mc:Choice>
    <mc:Fallback xmlns="">
      <p:transition>
        <p:wipe dir="d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 dir="d"/>
      </p:transition>
    </mc:Choice>
    <mc:Fallback xmlns="">
      <p:transition>
        <p:wipe dir="d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 dir="d"/>
      </p:transition>
    </mc:Choice>
    <mc:Fallback xmlns="">
      <p:transition>
        <p:wipe dir="d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>
        <p:wipe dir="d"/>
      </p:transition>
    </mc:Choice>
    <mc:Fallback xmlns="">
      <p:transition>
        <p:wipe dir="d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 dir="d"/>
      </p:transition>
    </mc:Choice>
    <mc:Fallback xmlns="">
      <p:transition>
        <p:wipe dir="d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10/29/2018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10">
        <p:wipe dir="d"/>
      </p:transition>
    </mc:Choice>
    <mc:Fallback xmlns="">
      <p:transition>
        <p:wipe dir="d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866888" cy="3001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Детский сад «Аленка»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«Проблемы реализации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инклюзивного образования в ДОУ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3124201"/>
            <a:ext cx="3954760" cy="32004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5000" y="1905000"/>
            <a:ext cx="32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43000" y="2743201"/>
            <a:ext cx="7620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</a:p>
          <a:p>
            <a:pPr algn="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«Предоставьте каждому                                    человеку все те права,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которыми бы вы хотели обладать сами».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Роберт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Интергесоли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Южно-курильск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28600" y="152400"/>
          <a:ext cx="8686800" cy="66248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  <a:gridCol w="14478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Выявленные проблемы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Цели-результаты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образователь-ного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взаимодействия в детском саду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образователь-ного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взаимодействия в семье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Используемые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технологии и методики, методы, приемы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Возможность работы с другими специалистами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Низкий уровень развития математических способностей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(порядковый прямой и обратный счет).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Правильное использование количественных и порядковых числительных. Овладение порядковым прямым и обратным счетом.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0320" algn="l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Овладение порядковым прямым и обратным счетом до 10.  Развитие умения оперировать смежными числами.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0320" algn="l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Учить правильно пользоваться количественными и порядковыми числительными, отвечать на вопросы «Сколько?», «Который по счету?», «На котором месте?».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52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Вовлечение родителей в непосредственную образовательную деятельность.</a:t>
                      </a:r>
                    </a:p>
                    <a:p>
                      <a:pPr marR="952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Оформление стенда для родителей:</a:t>
                      </a:r>
                    </a:p>
                    <a:p>
                      <a:pPr marR="952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«Развитие математических представлений у детей </a:t>
                      </a:r>
                    </a:p>
                    <a:p>
                      <a:pPr marR="952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– 7 лет».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ешение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проблемных ситуаций;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экспериментирование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природным материалом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ООД;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реализация проекта «Сколько будет»,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наблюдения;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-моделирование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-исследование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коллекционирование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(игрушек);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путешествия по карте,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 времени;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игры (сюжетные,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7467600" cy="449275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Карта индивидуального образовательного маршрута  дошкольника 6-7 лет по речевому развитию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8915400" cy="68738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5900"/>
                <a:gridCol w="1485900"/>
                <a:gridCol w="1485900"/>
                <a:gridCol w="1485900"/>
                <a:gridCol w="1485900"/>
                <a:gridCol w="1485900"/>
              </a:tblGrid>
              <a:tr h="965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Выявленные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проблемы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Цели-результаты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образоват.взаимодействия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детском саду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образоват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взаимодействия 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семье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Используемые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технологии и методики, методы, приемы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Возможность работы с другими специалистами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89235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Нарушение звукопроизносительной стороны речи.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Автоматизация  шипящих и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свистящих звуков.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Автоматизировать звуки в слогах, в словах, в словосочетаниях и в связной речи. Дифференцирование  шипящих и свистящих звуков в </a:t>
                      </a:r>
                      <a:r>
                        <a:rPr lang="ru-RU" sz="1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чистоговорках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скороговорках и в монологической свободной речи.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52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Консультация для</a:t>
                      </a:r>
                    </a:p>
                    <a:p>
                      <a:pPr marR="952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родителей на тему: «Развитие звукопроизношения у детей старшего дошкольного возраста».</a:t>
                      </a:r>
                    </a:p>
                    <a:p>
                      <a:pPr marR="952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Консультации и индивидуальные занятия с учителем – логопедом.</a:t>
                      </a:r>
                    </a:p>
                    <a:p>
                      <a:pPr marR="952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Еженедельные домашние задания по автоматизации звуков в начале, в конце,  в середине слов, в словосочетаниях и в связной речи.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Индивидуальные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беседы;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ситуативные разговоры;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ООД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развитию речи;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Дидактические игры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игровые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ситуации;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этюды и постановки;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игры с правилами;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сюжетные игры;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театрализованные игры;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составление рассказов по картине и по серии сюжетных картин;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Индивидуальные занятия с учителем – логопедом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Карта индивидуального образовательного маршрута ребенка дошкольника 6-7 лет по физическому развитию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144000" cy="68793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990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2610485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Выявленные проблемы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Цели-результаты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образовательн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взаимодействия 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детском саду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Задачи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образовательн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взаимодействия 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семье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Используемые </a:t>
                      </a:r>
                      <a:r>
                        <a:rPr lang="ru-RU" sz="1400" b="1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пед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технологии и методики, методы, приемы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Возможность работы с другими специалистами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7558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Физическая пассивность и, как следствие, низкое развитие физических качеств: ловкости, быстроты, выносливости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 физических качеств: ловкости, быстроты и выносливости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0050" algn="l"/>
                          <a:tab pos="63055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 физических качеств: ловкости, быстроты, координации, скоростно-силовых качеств, реакции на сигналы и действия в соот­ветствии с ними; содействие развитию общей выносливости, силы, гибкости.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Вовлечение родителей в физкультурное развлечение, как непосредственных участников.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Показ родителям основных физических упражнений, которые проводятся с детьми в детском саду; Формирование  у родителей понятия о  необходимости проведения утренней гимнастики и физкультурных упражнений дома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ООД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физкультуре;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утренняя гимнастика;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гимнастика после дневного сна;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физкультминутки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(не менее 2);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соревнования;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подвижные игры с правилами;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спортивные игры </a:t>
                      </a:r>
                      <a:r>
                        <a:rPr lang="ru-RU" sz="1400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упражнения;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подвижные дидактические игры;  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игровые ситуации;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спортивные праздники и досуги;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инструктора по физической культуре;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7467600" cy="58643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внимание)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762000"/>
            <a:ext cx="7696200" cy="548640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соответствии с Федеральным государственным образовательным стандартом дошкольного образования содержание коррекционной работы и/или инклюзивного образования включается в образовательную программу дошкольной организации. </a:t>
            </a:r>
          </a:p>
          <a:p>
            <a:pPr lvl="0" algn="ctr"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Действующее законодательство позволяет обучение и воспитание детей с ОВЗ в дошкольных учреждениях общего типа, т.е организация совместного обучения и воспитания здоровых детей и детей с ОВЗ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своевременное   выявление   и  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комплексное   обследование   детей,  имеющих отклонения в адаптации, развитии и поведении;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профилактика   физических, интеллектуальных   и   эмоционально-личностных перегрузок воспитанников;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резервных возможностей развития детей;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  программы коррекционных мероприятий с целью преодоления отклонений в развитии детей.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35608" y="1371600"/>
          <a:ext cx="749808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 знать!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10235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консилиум направляются  дети, имеющие сложные нарушения в речевом и психофизиологическом развитии. С родителями (законными представителями) подписывается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договор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медико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педагогическое обследование и сопровождение ребенка и заполняется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заявление на согласие.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 ДОУ информирует родителей воспитанника об условиях его обследования и сопровождения. В случае несогласия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договор не подписывается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оформляется отказ.</a:t>
            </a:r>
          </a:p>
          <a:p>
            <a:pPr algn="ctr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620000" cy="5711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обсуждения и анализа представленной информации заполняется коллегиальное заключение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которое содержит обобщенную характеристику структуры нарушения развития ребенка (без указанного диагноза) с общими рекомендациями.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Затем разрабатывается индивидуальная программа развития для каждого ребенка в соответствии с возможностями ДОУ. Индивидуальная программа развития  предполагает совместное определение содержания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развивающей работы с учетом индивидуальных особенностей развития каждого ребенка.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7200" cy="4873752"/>
          </a:xfrm>
        </p:spPr>
        <p:txBody>
          <a:bodyPr/>
          <a:lstStyle/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Карта индивидуального образовательного маршрута дошкольника 6-7 лет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 социально – коммуникативному развитию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09175821"/>
              </p:ext>
            </p:extLst>
          </p:nvPr>
        </p:nvGraphicFramePr>
        <p:xfrm>
          <a:off x="304800" y="-66567"/>
          <a:ext cx="8839200" cy="66516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3200"/>
                <a:gridCol w="1473200"/>
                <a:gridCol w="1473200"/>
                <a:gridCol w="1473200"/>
                <a:gridCol w="1473200"/>
                <a:gridCol w="1473200"/>
              </a:tblGrid>
              <a:tr h="599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2610485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проблема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задачи взаимодействия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52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задачи ДОУ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методы и приемы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специалисты</a:t>
                      </a: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05172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Низкий уровень развития монологической и диалогической речи.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Активное  участие в совместных играх, взаимодействие со сверстниками и взрослыми.  Адекватное проявление своих чувств, развитие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способности договариваться, учитывая в совместной деятельности интересы и чувства других, развитие умения сопереживать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неудачам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 pitchFamily="18" charset="0"/>
                          <a:cs typeface="Times New Roman" pitchFamily="18" charset="0"/>
                        </a:rPr>
                        <a:t>Закрепление в речи  формул словесной вежливости (приветствие, прощание, просьбы, извинения).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 pitchFamily="18" charset="0"/>
                          <a:cs typeface="Times New Roman" pitchFamily="18" charset="0"/>
                        </a:rPr>
                        <a:t>Формирование умения слушать собеседника, не перебивать без надобности. Воспитание уважительного отношения к окружающим.  Использование в речи полных </a:t>
                      </a: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предложений.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5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Включение семьи в образовательный процесс.</a:t>
                      </a:r>
                    </a:p>
                    <a:p>
                      <a:pPr marR="952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Рекомендации по общению взрослых с ребенком дома.</a:t>
                      </a:r>
                    </a:p>
                    <a:p>
                      <a:pPr marR="952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Памятки для родителей:</a:t>
                      </a:r>
                    </a:p>
                    <a:p>
                      <a:pPr marR="952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- «Как научить ребенка связно говорить»;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«Развитие монологической и диалогической речи у старших дошкольников»;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Готовимся к школе».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- Ситуативные разговоры;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- игровые ситуации;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- беседы;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- составление и отгадывание загадок;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- разучивание стихов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  </a:t>
                      </a:r>
                      <a:r>
                        <a:rPr lang="ru-RU" sz="1400" dirty="0" err="1">
                          <a:latin typeface="Times New Roman" pitchFamily="18" charset="0"/>
                          <a:cs typeface="Times New Roman" pitchFamily="18" charset="0"/>
                        </a:rPr>
                        <a:t>потешек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- рассказы с дальнейшим обсуждением;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- чтение;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рассматривание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 дальнейшим обсуждением;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интервьюирование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инсценировки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 драматизации;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" algn="l"/>
                          <a:tab pos="1740535" algn="l"/>
                        </a:tabLs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Групповые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ООД  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учителя – логопеда МБДОУ; родительские собрания с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7467600" cy="434035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  Карта индивидуального образовательного маршрута  дошкольника 6-7 лет по познавательному развитию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183</TotalTime>
  <Words>817</Words>
  <Application>Microsoft Office PowerPoint</Application>
  <PresentationFormat>Экран (4:3)</PresentationFormat>
  <Paragraphs>145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Муниципальное бюджетное дошкольное образовательное учреждение Детский сад «Аленка»  «Проблемы реализации инклюзивного образования в ДОУ»   </vt:lpstr>
      <vt:lpstr>Презентация PowerPoint</vt:lpstr>
      <vt:lpstr>Задачи ПМПк:</vt:lpstr>
      <vt:lpstr>Презентация PowerPoint</vt:lpstr>
      <vt:lpstr>Важно знать!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nsm</dc:creator>
  <cp:lastModifiedBy>Малокурильская школа</cp:lastModifiedBy>
  <cp:revision>20</cp:revision>
  <dcterms:created xsi:type="dcterms:W3CDTF">2016-10-19T14:05:37Z</dcterms:created>
  <dcterms:modified xsi:type="dcterms:W3CDTF">2018-10-29T09:08:27Z</dcterms:modified>
</cp:coreProperties>
</file>