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73" r:id="rId3"/>
    <p:sldId id="269" r:id="rId4"/>
    <p:sldId id="274" r:id="rId5"/>
    <p:sldId id="260" r:id="rId6"/>
    <p:sldId id="261" r:id="rId7"/>
    <p:sldId id="262" r:id="rId8"/>
    <p:sldId id="263" r:id="rId9"/>
    <p:sldId id="265" r:id="rId10"/>
    <p:sldId id="270" r:id="rId11"/>
    <p:sldId id="267" r:id="rId12"/>
    <p:sldId id="266" r:id="rId13"/>
    <p:sldId id="271" r:id="rId14"/>
    <p:sldId id="276" r:id="rId15"/>
    <p:sldId id="277" r:id="rId16"/>
    <p:sldId id="278" r:id="rId17"/>
    <p:sldId id="279" r:id="rId18"/>
    <p:sldId id="268" r:id="rId19"/>
    <p:sldId id="275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0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7273358425504735"/>
          <c:y val="3.4621904353646336E-2"/>
          <c:w val="0.48744780208749389"/>
          <c:h val="0.9030559905151677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Начальное звено</c:v>
                </c:pt>
              </c:strCache>
            </c:strRef>
          </c:tx>
          <c:invertIfNegative val="0"/>
          <c:cat>
            <c:strRef>
              <c:f>Лист1!$A$2:$A$9</c:f>
              <c:strCache>
                <c:ptCount val="8"/>
                <c:pt idx="0">
                  <c:v>Русский медвежонок</c:v>
                </c:pt>
                <c:pt idx="1">
                  <c:v>Кенгуру</c:v>
                </c:pt>
                <c:pt idx="2">
                  <c:v>Британский бульдог</c:v>
                </c:pt>
                <c:pt idx="3">
                  <c:v>Олимпис</c:v>
                </c:pt>
                <c:pt idx="4">
                  <c:v>КИТ</c:v>
                </c:pt>
                <c:pt idx="5">
                  <c:v>ЧИП</c:v>
                </c:pt>
                <c:pt idx="6">
                  <c:v>Олимпиада плюс</c:v>
                </c:pt>
                <c:pt idx="7">
                  <c:v>Олимпиада Учи.ру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40</c:v>
                </c:pt>
                <c:pt idx="1">
                  <c:v>58</c:v>
                </c:pt>
                <c:pt idx="2">
                  <c:v>25</c:v>
                </c:pt>
                <c:pt idx="3">
                  <c:v>15</c:v>
                </c:pt>
                <c:pt idx="4">
                  <c:v>18</c:v>
                </c:pt>
                <c:pt idx="5">
                  <c:v>23</c:v>
                </c:pt>
                <c:pt idx="6">
                  <c:v>56</c:v>
                </c:pt>
                <c:pt idx="7">
                  <c:v>28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Старшее и среднее звено</c:v>
                </c:pt>
              </c:strCache>
            </c:strRef>
          </c:tx>
          <c:invertIfNegative val="0"/>
          <c:cat>
            <c:strRef>
              <c:f>Лист1!$A$2:$A$9</c:f>
              <c:strCache>
                <c:ptCount val="8"/>
                <c:pt idx="0">
                  <c:v>Русский медвежонок</c:v>
                </c:pt>
                <c:pt idx="1">
                  <c:v>Кенгуру</c:v>
                </c:pt>
                <c:pt idx="2">
                  <c:v>Британский бульдог</c:v>
                </c:pt>
                <c:pt idx="3">
                  <c:v>Олимпис</c:v>
                </c:pt>
                <c:pt idx="4">
                  <c:v>КИТ</c:v>
                </c:pt>
                <c:pt idx="5">
                  <c:v>ЧИП</c:v>
                </c:pt>
                <c:pt idx="6">
                  <c:v>Олимпиада плюс</c:v>
                </c:pt>
                <c:pt idx="7">
                  <c:v>Олимпиада Учи.ру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24</c:v>
                </c:pt>
                <c:pt idx="1">
                  <c:v>38</c:v>
                </c:pt>
                <c:pt idx="2">
                  <c:v>18</c:v>
                </c:pt>
                <c:pt idx="3">
                  <c:v>6</c:v>
                </c:pt>
                <c:pt idx="4">
                  <c:v>12</c:v>
                </c:pt>
                <c:pt idx="5">
                  <c:v>17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5365760"/>
        <c:axId val="155367296"/>
      </c:barChart>
      <c:catAx>
        <c:axId val="15536576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 b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55367296"/>
        <c:crosses val="autoZero"/>
        <c:auto val="1"/>
        <c:lblAlgn val="ctr"/>
        <c:lblOffset val="100"/>
        <c:noMultiLvlLbl val="0"/>
      </c:catAx>
      <c:valAx>
        <c:axId val="15536729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553657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286847208615089"/>
          <c:y val="0.41947313442007039"/>
          <c:w val="0.28713157677848011"/>
          <c:h val="0.21654883170719696"/>
        </c:manualLayout>
      </c:layout>
      <c:overlay val="0"/>
      <c:txPr>
        <a:bodyPr/>
        <a:lstStyle/>
        <a:p>
          <a:pPr>
            <a:defRPr sz="16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Школы г. Томска</c:v>
                </c:pt>
                <c:pt idx="1">
                  <c:v>Школы Томского района</c:v>
                </c:pt>
                <c:pt idx="2">
                  <c:v>Школы Томской области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</c:v>
                </c:pt>
                <c:pt idx="1">
                  <c:v>7</c:v>
                </c:pt>
                <c:pt idx="2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 год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Школы г. Томска</c:v>
                </c:pt>
                <c:pt idx="1">
                  <c:v>Школы Томского района</c:v>
                </c:pt>
                <c:pt idx="2">
                  <c:v>Школы Томской области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</c:v>
                </c:pt>
                <c:pt idx="1">
                  <c:v>7</c:v>
                </c:pt>
                <c:pt idx="2">
                  <c:v>13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26261120"/>
        <c:axId val="126262656"/>
      </c:barChart>
      <c:catAx>
        <c:axId val="126261120"/>
        <c:scaling>
          <c:orientation val="minMax"/>
        </c:scaling>
        <c:delete val="0"/>
        <c:axPos val="b"/>
        <c:majorTickMark val="none"/>
        <c:minorTickMark val="none"/>
        <c:tickLblPos val="nextTo"/>
        <c:crossAx val="126262656"/>
        <c:crosses val="autoZero"/>
        <c:auto val="1"/>
        <c:lblAlgn val="ctr"/>
        <c:lblOffset val="100"/>
        <c:noMultiLvlLbl val="0"/>
      </c:catAx>
      <c:valAx>
        <c:axId val="1262626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6261120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 b="1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Участники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9351851851851853E-2"/>
                  <c:y val="-7.93650793650793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722222222222224E-2"/>
                  <c:y val="-3.17460317460317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5462962962962968E-2"/>
                  <c:y val="-5.95238095238095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 класс</c:v>
                </c:pt>
                <c:pt idx="1">
                  <c:v>3 класс</c:v>
                </c:pt>
                <c:pt idx="2">
                  <c:v>4 класс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26</c:v>
                </c:pt>
                <c:pt idx="1">
                  <c:v>95</c:v>
                </c:pt>
                <c:pt idx="2">
                  <c:v>62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2090880"/>
        <c:axId val="22126592"/>
        <c:axId val="124360448"/>
      </c:bar3DChart>
      <c:catAx>
        <c:axId val="2209088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2000" b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2126592"/>
        <c:crosses val="autoZero"/>
        <c:auto val="1"/>
        <c:lblAlgn val="ctr"/>
        <c:lblOffset val="100"/>
        <c:noMultiLvlLbl val="0"/>
      </c:catAx>
      <c:valAx>
        <c:axId val="221265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2090880"/>
        <c:crosses val="autoZero"/>
        <c:crossBetween val="between"/>
      </c:valAx>
      <c:serAx>
        <c:axId val="124360448"/>
        <c:scaling>
          <c:orientation val="minMax"/>
        </c:scaling>
        <c:delete val="1"/>
        <c:axPos val="b"/>
        <c:majorTickMark val="none"/>
        <c:minorTickMark val="none"/>
        <c:tickLblPos val="nextTo"/>
        <c:crossAx val="22126592"/>
        <c:crosses val="autoZero"/>
      </c:ser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Томск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школы - участники турнира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Томская область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школы - участники турнира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Томский район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школы - участники турнира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44486016"/>
        <c:axId val="44487808"/>
      </c:barChart>
      <c:catAx>
        <c:axId val="44486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0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44487808"/>
        <c:crosses val="autoZero"/>
        <c:auto val="1"/>
        <c:lblAlgn val="ctr"/>
        <c:lblOffset val="100"/>
        <c:noMultiLvlLbl val="0"/>
      </c:catAx>
      <c:valAx>
        <c:axId val="444878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4486016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8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ru-RU" dirty="0"/>
              <a:t>Самое сложное </a:t>
            </a:r>
            <a:r>
              <a:rPr lang="ru-RU" dirty="0" smtClean="0"/>
              <a:t>задание по мнению участников</a:t>
            </a:r>
            <a:endParaRPr lang="ru-RU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Самое сложное задание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9.5131962671332768E-2"/>
                  <c:y val="-5.01606049243844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4.8258603091280272E-2"/>
                  <c:y val="1.282777152855893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 Задание №6 Письмо</c:v>
                </c:pt>
                <c:pt idx="1">
                  <c:v>Задание №4 Ребусы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</c:v>
                </c:pt>
                <c:pt idx="1">
                  <c:v>0.45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layout/>
      <c:overlay val="0"/>
      <c:txPr>
        <a:bodyPr/>
        <a:lstStyle/>
        <a:p>
          <a:pPr>
            <a:defRPr sz="18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ru-RU" dirty="0"/>
              <a:t>Самое интересное </a:t>
            </a:r>
            <a:r>
              <a:rPr lang="ru-RU" dirty="0" smtClean="0"/>
              <a:t>задание по мнению участников</a:t>
            </a:r>
            <a:endParaRPr lang="ru-RU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933643926362178E-2"/>
          <c:y val="0.43040506392535904"/>
          <c:w val="0.82087960407163152"/>
          <c:h val="0.567307293825113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Самое интересное задание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2.4869586614173239E-2"/>
                  <c:y val="-1.8669541307336592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7703594342373875E-2"/>
                  <c:y val="-0.1429468191476066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 Задание №3 Найти название продуктов </c:v>
                </c:pt>
                <c:pt idx="1">
                  <c:v>Задание №5 Сказки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0.45</c:v>
                </c:pt>
                <c:pt idx="1">
                  <c:v>0.60000000000000009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/>
      <c:overlay val="0"/>
      <c:txPr>
        <a:bodyPr/>
        <a:lstStyle/>
        <a:p>
          <a:pPr>
            <a:defRPr sz="18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Задание 1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ошибки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Задание 3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ошибки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0.15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Задание 6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ошибки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305536"/>
        <c:axId val="122344192"/>
      </c:barChart>
      <c:catAx>
        <c:axId val="1223055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22344192"/>
        <c:crosses val="autoZero"/>
        <c:auto val="1"/>
        <c:lblAlgn val="ctr"/>
        <c:lblOffset val="100"/>
        <c:noMultiLvlLbl val="0"/>
      </c:catAx>
      <c:valAx>
        <c:axId val="12234419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2230553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Участники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9351851851851853E-2"/>
                  <c:y val="-7.93650793650793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722222222222224E-2"/>
                  <c:y val="-3.17460317460317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5462962962962965E-2"/>
                  <c:y val="-5.95238095238095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 класс</c:v>
                </c:pt>
                <c:pt idx="1">
                  <c:v>3 класс</c:v>
                </c:pt>
                <c:pt idx="2">
                  <c:v>4 класс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38</c:v>
                </c:pt>
                <c:pt idx="1">
                  <c:v>117</c:v>
                </c:pt>
                <c:pt idx="2">
                  <c:v>77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2369920"/>
        <c:axId val="122376960"/>
        <c:axId val="122292864"/>
      </c:bar3DChart>
      <c:catAx>
        <c:axId val="12236992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800" b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2376960"/>
        <c:crosses val="autoZero"/>
        <c:auto val="1"/>
        <c:lblAlgn val="ctr"/>
        <c:lblOffset val="100"/>
        <c:noMultiLvlLbl val="0"/>
      </c:catAx>
      <c:valAx>
        <c:axId val="1223769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2369920"/>
        <c:crosses val="autoZero"/>
        <c:crossBetween val="between"/>
      </c:valAx>
      <c:serAx>
        <c:axId val="122292864"/>
        <c:scaling>
          <c:orientation val="minMax"/>
        </c:scaling>
        <c:delete val="1"/>
        <c:axPos val="b"/>
        <c:majorTickMark val="none"/>
        <c:minorTickMark val="none"/>
        <c:tickLblPos val="nextTo"/>
        <c:crossAx val="122376960"/>
        <c:crosses val="autoZero"/>
      </c:ser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 класс</c:v>
                </c:pt>
                <c:pt idx="1">
                  <c:v>3 класс</c:v>
                </c:pt>
                <c:pt idx="2">
                  <c:v>4 класс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26</c:v>
                </c:pt>
                <c:pt idx="1">
                  <c:v>95</c:v>
                </c:pt>
                <c:pt idx="2">
                  <c:v>62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 год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 класс</c:v>
                </c:pt>
                <c:pt idx="1">
                  <c:v>3 класс</c:v>
                </c:pt>
                <c:pt idx="2">
                  <c:v>4 класс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38</c:v>
                </c:pt>
                <c:pt idx="1">
                  <c:v>117</c:v>
                </c:pt>
                <c:pt idx="2">
                  <c:v>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841984"/>
        <c:axId val="126843520"/>
      </c:barChart>
      <c:catAx>
        <c:axId val="126841984"/>
        <c:scaling>
          <c:orientation val="minMax"/>
        </c:scaling>
        <c:delete val="0"/>
        <c:axPos val="b"/>
        <c:majorTickMark val="out"/>
        <c:minorTickMark val="none"/>
        <c:tickLblPos val="nextTo"/>
        <c:crossAx val="126843520"/>
        <c:crosses val="autoZero"/>
        <c:auto val="1"/>
        <c:lblAlgn val="ctr"/>
        <c:lblOffset val="100"/>
        <c:noMultiLvlLbl val="0"/>
      </c:catAx>
      <c:valAx>
        <c:axId val="1268435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68419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Задание 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 класс</c:v>
                </c:pt>
                <c:pt idx="1">
                  <c:v>3 класс</c:v>
                </c:pt>
                <c:pt idx="2">
                  <c:v>4 класс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66</c:v>
                </c:pt>
                <c:pt idx="1">
                  <c:v>51</c:v>
                </c:pt>
                <c:pt idx="2">
                  <c:v>62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Задание 2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 класс</c:v>
                </c:pt>
                <c:pt idx="1">
                  <c:v>3 класс</c:v>
                </c:pt>
                <c:pt idx="2">
                  <c:v>4 класс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76</c:v>
                </c:pt>
                <c:pt idx="1">
                  <c:v>70</c:v>
                </c:pt>
                <c:pt idx="2">
                  <c:v>71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Задание 3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 класс</c:v>
                </c:pt>
                <c:pt idx="1">
                  <c:v>3 класс</c:v>
                </c:pt>
                <c:pt idx="2">
                  <c:v>4 класс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 formatCode="0%">
                  <c:v>63</c:v>
                </c:pt>
                <c:pt idx="1">
                  <c:v>51</c:v>
                </c:pt>
                <c:pt idx="2" formatCode="0%">
                  <c:v>22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Задание 4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 класс</c:v>
                </c:pt>
                <c:pt idx="1">
                  <c:v>3 класс</c:v>
                </c:pt>
                <c:pt idx="2">
                  <c:v>4 класс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 formatCode="0%">
                  <c:v>52</c:v>
                </c:pt>
                <c:pt idx="1">
                  <c:v>35</c:v>
                </c:pt>
                <c:pt idx="2">
                  <c:v>28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Задание 5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 класс</c:v>
                </c:pt>
                <c:pt idx="1">
                  <c:v>3 класс</c:v>
                </c:pt>
                <c:pt idx="2">
                  <c:v>4 класс</c:v>
                </c:pt>
              </c:strCache>
            </c:strRef>
          </c:cat>
          <c:val>
            <c:numRef>
              <c:f>Лист1!$F$2:$F$4</c:f>
              <c:numCache>
                <c:formatCode>General</c:formatCode>
                <c:ptCount val="3"/>
                <c:pt idx="0" formatCode="0%">
                  <c:v>84</c:v>
                </c:pt>
                <c:pt idx="1">
                  <c:v>70</c:v>
                </c:pt>
                <c:pt idx="2">
                  <c:v>58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Задание 6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 класс</c:v>
                </c:pt>
                <c:pt idx="1">
                  <c:v>3 класс</c:v>
                </c:pt>
                <c:pt idx="2">
                  <c:v>4 класс</c:v>
                </c:pt>
              </c:strCache>
            </c:strRef>
          </c:cat>
          <c:val>
            <c:numRef>
              <c:f>Лист1!$G$2:$G$4</c:f>
              <c:numCache>
                <c:formatCode>General</c:formatCode>
                <c:ptCount val="3"/>
                <c:pt idx="0" formatCode="0%">
                  <c:v>81</c:v>
                </c:pt>
                <c:pt idx="1">
                  <c:v>82</c:v>
                </c:pt>
                <c:pt idx="2">
                  <c:v>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455552"/>
        <c:axId val="122457088"/>
      </c:barChart>
      <c:catAx>
        <c:axId val="122455552"/>
        <c:scaling>
          <c:orientation val="minMax"/>
        </c:scaling>
        <c:delete val="0"/>
        <c:axPos val="b"/>
        <c:majorTickMark val="none"/>
        <c:minorTickMark val="none"/>
        <c:tickLblPos val="nextTo"/>
        <c:crossAx val="122457088"/>
        <c:crosses val="autoZero"/>
        <c:auto val="1"/>
        <c:lblAlgn val="ctr"/>
        <c:lblOffset val="100"/>
        <c:noMultiLvlLbl val="0"/>
      </c:catAx>
      <c:valAx>
        <c:axId val="122457088"/>
        <c:scaling>
          <c:orientation val="minMax"/>
        </c:scaling>
        <c:delete val="0"/>
        <c:axPos val="l"/>
        <c:majorGridlines/>
        <c:numFmt formatCode="0%" sourceLinked="0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245555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2C545-E97C-4553-9722-1B2C1B860668}" type="datetimeFigureOut">
              <a:rPr lang="ru-RU" smtClean="0"/>
              <a:t>01.05.2018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783D39-6059-42F2-9FBD-820860D3AE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622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83D39-6059-42F2-9FBD-820860D3AEA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296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4690-CC06-467D-B724-16041D1DA6DE}" type="datetime1">
              <a:rPr lang="ru-RU" smtClean="0"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554FE-F848-4F1E-A375-ED194747E6C5}" type="datetime1">
              <a:rPr lang="ru-RU" smtClean="0"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ABF8D-8A13-4B13-ABD1-D9060382E53B}" type="datetime1">
              <a:rPr lang="ru-RU" smtClean="0"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C26A8-2AE7-4AF1-8DAE-2F2EFA915754}" type="datetime1">
              <a:rPr lang="ru-RU" smtClean="0"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9E3E-2744-469B-8621-3F02D0033176}" type="datetime1">
              <a:rPr lang="ru-RU" smtClean="0"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06102-6A35-42DD-96BC-9B41344A8933}" type="datetime1">
              <a:rPr lang="ru-RU" smtClean="0"/>
              <a:t>01.05.2018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28427-560F-4A40-A759-81DCC5BCA60F}" type="datetime1">
              <a:rPr lang="ru-RU" smtClean="0"/>
              <a:t>01.05.2018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A361D-8AFC-417B-ADEE-247BB5DFCF5A}" type="datetime1">
              <a:rPr lang="ru-RU" smtClean="0"/>
              <a:t>01.05.2018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DC35F-1A4A-4010-88CD-3852D86C4D66}" type="datetime1">
              <a:rPr lang="ru-RU" smtClean="0"/>
              <a:t>01.05.2018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5F65-3115-4BE7-AC4D-B0935E42DDDB}" type="datetime1">
              <a:rPr lang="ru-RU" smtClean="0"/>
              <a:t>01.05.2018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B9310-04B8-4F67-9B64-1A8932F6E5B7}" type="datetime1">
              <a:rPr lang="ru-RU" smtClean="0"/>
              <a:t>01.05.2018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0DAD5-E606-4996-9A92-9ED95C9BBFBE}" type="datetime1">
              <a:rPr lang="ru-RU" smtClean="0"/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google.com/docs/answer/87809?hl=ru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polimir.edu.tomsk.ru/" TargetMode="External"/><Relationship Id="rId4" Type="http://schemas.openxmlformats.org/officeDocument/2006/relationships/hyperlink" Target="http://englishhobby.ru/interesting_tasks/crosswords_in_english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polimir.edu.tomsk.ru/rossiya-in-time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olimir.edu.tomsk.ru/enot-english-open-tournament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80" y="0"/>
            <a:ext cx="915356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32656"/>
            <a:ext cx="8208912" cy="5832648"/>
          </a:xfrm>
        </p:spPr>
        <p:txBody>
          <a:bodyPr>
            <a:normAutofit/>
          </a:bodyPr>
          <a:lstStyle/>
          <a:p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</a:t>
            </a: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«Октябрьская средняя общеобразовательная школа»</a:t>
            </a: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Томский район Томской области</a:t>
            </a:r>
          </a:p>
          <a:p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Использование </a:t>
            </a:r>
            <a:r>
              <a:rPr lang="ru-RU" sz="2400" b="1" dirty="0">
                <a:solidFill>
                  <a:srgbClr val="FF0000"/>
                </a:solidFill>
              </a:rPr>
              <a:t>облачных технологий при организации образовательных конкурсов на примере дистанционного турнира по английскому языку «ЕНОТ</a:t>
            </a:r>
            <a:r>
              <a:rPr lang="ru-RU" sz="2400" b="1" dirty="0" smtClean="0">
                <a:solidFill>
                  <a:srgbClr val="FF0000"/>
                </a:solidFill>
              </a:rPr>
              <a:t>»</a:t>
            </a:r>
          </a:p>
          <a:p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авторы проекта:</a:t>
            </a:r>
          </a:p>
          <a:p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Буб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Юлия 9 класс,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Шалдаева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Ксения 9 класс, Зотова Анна 8 класс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проекта: Шумайлова Евгения Владимировна, учитель английского языка</a:t>
            </a:r>
          </a:p>
          <a:p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016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80" y="0"/>
            <a:ext cx="9153560" cy="6858000"/>
          </a:xfrm>
          <a:prstGeom prst="rect">
            <a:avLst/>
          </a:prstGeom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970386917"/>
              </p:ext>
            </p:extLst>
          </p:nvPr>
        </p:nvGraphicFramePr>
        <p:xfrm>
          <a:off x="387687" y="1340768"/>
          <a:ext cx="5256584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678404" y="1268760"/>
            <a:ext cx="309634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Томск: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колы - № 22, 56, 42, 44, 36, 37,«Католическая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гимназия»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Лицей №8, гимназия №29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Томская область: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Каргасокская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школа №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Каргасокская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 - интернат №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Тегульдетская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СОШ,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"Северская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гимназия»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Томский район: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Наумовская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СОШ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"Малиновская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СОШ«,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Воронинская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СОШ«, «Октябрьская СОШ»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476672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Победители, лауреаты и участники турнира «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ENOT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2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627540422"/>
              </p:ext>
            </p:extLst>
          </p:nvPr>
        </p:nvGraphicFramePr>
        <p:xfrm>
          <a:off x="251520" y="260648"/>
          <a:ext cx="5605611" cy="3209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Рисунок 2" descr="C:\Users\Admin\Desktop\конкурс\0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07013"/>
            <a:ext cx="5256584" cy="251904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5436096" y="866329"/>
            <a:ext cx="3707904" cy="5514999"/>
          </a:xfrm>
          <a:prstGeom prst="vertic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Dearfriendiwouldliketoinviteyoutomybirthdaypartyitwillbethefirstofaprilunderthebigtreetakeyoursmileandgoodmoodwithyouthepartywillbefunnyandcoolihopeyouwillcomeyourfriendenot.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978271" y="404664"/>
            <a:ext cx="2770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6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3284984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4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39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930402065"/>
              </p:ext>
            </p:extLst>
          </p:nvPr>
        </p:nvGraphicFramePr>
        <p:xfrm>
          <a:off x="251520" y="260648"/>
          <a:ext cx="5461595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Рисунок 2" descr="C:\Users\Admin\Desktop\конкурс\hj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4509120"/>
            <a:ext cx="4886325" cy="195262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4" name="Рисунок 3" descr="C:\Users\Admin\Desktop\конкурс\cr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764704"/>
            <a:ext cx="2952328" cy="547260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796136" y="332656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№5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0330" y="3850075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3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79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80" y="0"/>
            <a:ext cx="915356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71600" y="476672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встречающиеся ошибки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186123436"/>
              </p:ext>
            </p:extLst>
          </p:nvPr>
        </p:nvGraphicFramePr>
        <p:xfrm>
          <a:off x="1331640" y="999892"/>
          <a:ext cx="6984776" cy="4517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26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80" y="0"/>
            <a:ext cx="915356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23728" y="259048"/>
            <a:ext cx="48245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2400" b="1" dirty="0"/>
              <a:t>Конкурс «</a:t>
            </a:r>
            <a:r>
              <a:rPr lang="ru-RU" sz="2400" b="1" dirty="0" smtClean="0"/>
              <a:t>Е</a:t>
            </a:r>
            <a:r>
              <a:rPr lang="en-US" sz="2400" b="1" dirty="0" smtClean="0"/>
              <a:t>N</a:t>
            </a:r>
            <a:r>
              <a:rPr lang="ru-RU" sz="2400" b="1" dirty="0" smtClean="0"/>
              <a:t>ОТ</a:t>
            </a:r>
            <a:r>
              <a:rPr lang="ru-RU" sz="2400" b="1" dirty="0"/>
              <a:t>» 2018 года</a:t>
            </a:r>
            <a:endParaRPr lang="ru-RU" sz="2000" dirty="0"/>
          </a:p>
        </p:txBody>
      </p:sp>
      <p:pic>
        <p:nvPicPr>
          <p:cNvPr id="1026" name="Picture 2" descr="F:\задания енота\задания енота\Рисунок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96952"/>
            <a:ext cx="243127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76276996"/>
              </p:ext>
            </p:extLst>
          </p:nvPr>
        </p:nvGraphicFramePr>
        <p:xfrm>
          <a:off x="1547664" y="923070"/>
          <a:ext cx="4219805" cy="2505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553705268"/>
              </p:ext>
            </p:extLst>
          </p:nvPr>
        </p:nvGraphicFramePr>
        <p:xfrm>
          <a:off x="2898821" y="3140968"/>
          <a:ext cx="5777635" cy="2824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95364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80" y="0"/>
            <a:ext cx="915356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95636" y="404664"/>
            <a:ext cx="65527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В 2018 году наш ЕНОТ приглашал ребят в путешествие по Великобритании. </a:t>
            </a:r>
          </a:p>
        </p:txBody>
      </p:sp>
      <p:pic>
        <p:nvPicPr>
          <p:cNvPr id="2051" name="Picture 3" descr="C:\Users\Admin\Downloads\0003-005-Where-is-the-United-Kingdom-situat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041" y="2852936"/>
            <a:ext cx="3060991" cy="357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:\задания енота\ft_day_2_pechat-01_640_au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76462"/>
            <a:ext cx="3028992" cy="255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860032" y="1537969"/>
            <a:ext cx="38884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конкурса 2018: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страну по флагу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Ребусы по странам и городам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Филфорд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праздникам англоговорящих стран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 о путешествиях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название вида спорта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82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80" y="0"/>
            <a:ext cx="915356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31640" y="476672"/>
            <a:ext cx="6552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Самое сложное задание по выполнению было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874045106"/>
              </p:ext>
            </p:extLst>
          </p:nvPr>
        </p:nvGraphicFramePr>
        <p:xfrm>
          <a:off x="1524000" y="1397000"/>
          <a:ext cx="650438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2457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80" y="0"/>
            <a:ext cx="915356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476672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Победители, лауреаты и участники турнира «</a:t>
            </a:r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ENOT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2017 - 2018»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873816438"/>
              </p:ext>
            </p:extLst>
          </p:nvPr>
        </p:nvGraphicFramePr>
        <p:xfrm>
          <a:off x="1524000" y="1508747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509149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80" y="0"/>
            <a:ext cx="915356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Обобщающий этап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4038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 понравилось: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в команде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Составлять интересные задания </a:t>
            </a: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Оказалось </a:t>
            </a: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трудным для нас: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Проверять ответы, т.к. участников было много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рефлексию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Подбирать такие задания, с которыми бы справились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из 2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из 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класса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27984" y="1484784"/>
            <a:ext cx="4330824" cy="4781128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3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Цель, которую сейчас ставим перед собой: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работу над конкурсом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разноуровневые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задания отдельно по каждому классу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Продумать тематику следующего конкурса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исследование ответов участников по классам и составить анализ всего конкурса</a:t>
            </a:r>
          </a:p>
          <a:p>
            <a:pPr lvl="0"/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работу в </a:t>
            </a:r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Google Forms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изучить возможности </a:t>
            </a:r>
            <a:r>
              <a:rPr lang="en-US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Google 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30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60" y="0"/>
            <a:ext cx="915356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1052736"/>
            <a:ext cx="84969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используемой литературы и  Интернет источников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Работа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Google Forms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support.google.com/docs/answer/87809?hl=ru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Интересные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по английскому языку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http://englishhobby.ru/interesting_tasks/crosswords_in_english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Сетевой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проект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ПолиМир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http://polimir.edu.tomsk.ru/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3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80" y="0"/>
            <a:ext cx="9153560" cy="6858000"/>
          </a:xfrm>
          <a:prstGeom prst="rect">
            <a:avLst/>
          </a:prstGeom>
        </p:spPr>
      </p:pic>
      <p:pic>
        <p:nvPicPr>
          <p:cNvPr id="1026" name="Picture 2" descr="F:\актуальные конкурсы\информация о проведённых мерприятиях по антитеррору1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67393"/>
            <a:ext cx="4405828" cy="6230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5536" y="620688"/>
            <a:ext cx="3672408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прошлом году мы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составе двух групп приняли участие в дистанционном конкурсе по истории и английскому языку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Россия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Time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одним из образовательных событий сетевого образовательного проекта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ПолиМир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 стали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Победителями</a:t>
            </a:r>
          </a:p>
          <a:p>
            <a:pPr algn="ctr"/>
            <a:endParaRPr lang="ru-RU" dirty="0"/>
          </a:p>
          <a:p>
            <a:pPr algn="ctr"/>
            <a:r>
              <a:rPr lang="en-US" dirty="0">
                <a:hlinkClick r:id="rId4"/>
              </a:rPr>
              <a:t>http://polimir.edu.tomsk.ru/rossiya-in-time</a:t>
            </a:r>
            <a:r>
              <a:rPr lang="en-US" dirty="0" smtClean="0">
                <a:hlinkClick r:id="rId4"/>
              </a:rPr>
              <a:t>/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416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80" y="0"/>
            <a:ext cx="915356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2086422"/>
            <a:ext cx="46085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</a:p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ВНИМАНИЕ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48579"/>
            <a:ext cx="4176464" cy="5414679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53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80" y="0"/>
            <a:ext cx="9153560" cy="6858000"/>
          </a:xfrm>
          <a:prstGeom prst="rect">
            <a:avLst/>
          </a:prstGeom>
        </p:spPr>
      </p:pic>
      <p:sp>
        <p:nvSpPr>
          <p:cNvPr id="2" name="Объект 2"/>
          <p:cNvSpPr txBox="1">
            <a:spLocks/>
          </p:cNvSpPr>
          <p:nvPr/>
        </p:nvSpPr>
        <p:spPr>
          <a:xfrm>
            <a:off x="827584" y="1268760"/>
            <a:ext cx="7848872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3600" b="1" dirty="0" smtClean="0"/>
              <a:t>сможем ли мы сами:</a:t>
            </a:r>
          </a:p>
          <a:p>
            <a:r>
              <a:rPr lang="ru-RU" sz="3600" b="1" dirty="0" smtClean="0"/>
              <a:t>Придумать и провести дистанционный конкурс?</a:t>
            </a:r>
          </a:p>
          <a:p>
            <a:r>
              <a:rPr lang="ru-RU" sz="3600" b="1" dirty="0" smtClean="0"/>
              <a:t>Определить целевую аудиторию?</a:t>
            </a:r>
          </a:p>
          <a:p>
            <a:r>
              <a:rPr lang="ru-RU" sz="3600" b="1" dirty="0" smtClean="0"/>
              <a:t>Подобрать задания для участников?</a:t>
            </a:r>
          </a:p>
          <a:p>
            <a:r>
              <a:rPr lang="ru-RU" sz="3600" b="1" dirty="0" smtClean="0"/>
              <a:t>Поместить  в сеть Интернет?</a:t>
            </a:r>
            <a:endParaRPr lang="ru-RU" sz="36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187624" y="548680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ЗАДУМАЛИСЬ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60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80" y="0"/>
            <a:ext cx="915356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96783" y="476672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проекта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(декабрь 2016 г. – январь 2017 г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844824"/>
            <a:ext cx="73448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многих лет обучающиеся нашей школы принимают участие в различных дистанционных конкурсах от школьных до международных.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конкурсы?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предметам ребята отдают свое предпочтение? </a:t>
            </a:r>
          </a:p>
        </p:txBody>
      </p:sp>
    </p:spTree>
    <p:extLst>
      <p:ext uri="{BB962C8B-B14F-4D97-AF65-F5344CB8AC3E}">
        <p14:creationId xmlns:p14="http://schemas.microsoft.com/office/powerpoint/2010/main" val="360229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4548609"/>
              </p:ext>
            </p:extLst>
          </p:nvPr>
        </p:nvGraphicFramePr>
        <p:xfrm>
          <a:off x="395536" y="260648"/>
          <a:ext cx="835292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70101" y="5301208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дистанционные конкурсы пользуются популярностью у обучающихся начального звена нашей школы, а интерес в среднем звене снижается, поэтому мы решили, что именно школьники младших классов станут целевой аудиторией нашего проекта.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19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80" y="0"/>
            <a:ext cx="9153560" cy="6858000"/>
          </a:xfrm>
          <a:prstGeom prst="rect">
            <a:avLst/>
          </a:prstGeom>
        </p:spPr>
      </p:pic>
      <p:pic>
        <p:nvPicPr>
          <p:cNvPr id="3" name="Picture 2" descr="C:\Users\Admin\Desktop\конкурс\енот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365104"/>
            <a:ext cx="3276522" cy="231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476672"/>
            <a:ext cx="813690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дистанционный конкурс по английскому языку для обучающихся начального звена.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материал по предмету, с которым знакомы ученики.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конкурсные задания.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работать с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Google Forms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69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80" y="0"/>
            <a:ext cx="915356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Практический </a:t>
            </a:r>
            <a:r>
              <a:rPr lang="ru-RU" sz="3600" b="1" dirty="0"/>
              <a:t>этап </a:t>
            </a:r>
            <a:r>
              <a:rPr lang="ru-RU" sz="3600" b="1" dirty="0" smtClean="0"/>
              <a:t>проекта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ru-RU" sz="3600" dirty="0"/>
              <a:t>(январь – февраль 2017 г</a:t>
            </a:r>
            <a:r>
              <a:rPr lang="ru-RU" sz="3600" dirty="0" smtClean="0"/>
              <a:t>.)</a:t>
            </a:r>
            <a:br>
              <a:rPr lang="ru-RU" sz="3600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>МЫ ОПРЕДЕЛИЛИ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916832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Темы конкурсных заданий</a:t>
            </a:r>
          </a:p>
          <a:p>
            <a:pPr lvl="0"/>
            <a:r>
              <a:rPr lang="ru-RU" sz="2400" b="1" dirty="0"/>
              <a:t>Название животных</a:t>
            </a:r>
          </a:p>
          <a:p>
            <a:pPr lvl="0"/>
            <a:r>
              <a:rPr lang="ru-RU" sz="2400" b="1" dirty="0"/>
              <a:t>Числительные</a:t>
            </a:r>
          </a:p>
          <a:p>
            <a:pPr lvl="0"/>
            <a:r>
              <a:rPr lang="ru-RU" sz="2400" b="1" dirty="0"/>
              <a:t>Название продуктов питания</a:t>
            </a:r>
          </a:p>
          <a:p>
            <a:pPr lvl="0"/>
            <a:r>
              <a:rPr lang="ru-RU" sz="2400" b="1" dirty="0"/>
              <a:t>Виды спорта</a:t>
            </a:r>
          </a:p>
          <a:p>
            <a:pPr lvl="0"/>
            <a:r>
              <a:rPr lang="ru-RU" sz="2400" b="1" dirty="0"/>
              <a:t>Название сказок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87521" y="1916832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Виды конкурсных заданий</a:t>
            </a:r>
          </a:p>
          <a:p>
            <a:pPr lvl="0"/>
            <a:r>
              <a:rPr lang="ru-RU" sz="2400" b="1" dirty="0"/>
              <a:t>Кроссворд</a:t>
            </a:r>
          </a:p>
          <a:p>
            <a:pPr lvl="0"/>
            <a:r>
              <a:rPr lang="ru-RU" sz="2400" b="1" dirty="0" err="1"/>
              <a:t>Филворд</a:t>
            </a:r>
            <a:endParaRPr lang="ru-RU" sz="2400" b="1" dirty="0"/>
          </a:p>
          <a:p>
            <a:pPr lvl="0"/>
            <a:r>
              <a:rPr lang="ru-RU" sz="2400" b="1" dirty="0"/>
              <a:t>Ребусы</a:t>
            </a:r>
          </a:p>
          <a:p>
            <a:pPr lvl="0"/>
            <a:r>
              <a:rPr lang="ru-RU" sz="2400" b="1" dirty="0"/>
              <a:t>Загадки</a:t>
            </a: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491880" y="4365104"/>
            <a:ext cx="53285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конкурса </a:t>
            </a:r>
            <a:endParaRPr lang="en-US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Google Forms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10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80" y="0"/>
            <a:ext cx="915356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>Основной этап</a:t>
            </a:r>
            <a:r>
              <a:rPr lang="en-US" sz="3600" b="1" dirty="0"/>
              <a:t> </a:t>
            </a:r>
            <a:r>
              <a:rPr lang="ru-RU" sz="3600" b="1" dirty="0" smtClean="0"/>
              <a:t>проекта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ru-RU" sz="3600" dirty="0" smtClean="0"/>
              <a:t> </a:t>
            </a:r>
            <a:r>
              <a:rPr lang="ru-RU" sz="3600" dirty="0"/>
              <a:t>(февраль – март 2017 г</a:t>
            </a:r>
            <a:r>
              <a:rPr lang="ru-RU" sz="3600" dirty="0" smtClean="0"/>
              <a:t>.)</a:t>
            </a:r>
            <a:br>
              <a:rPr lang="ru-RU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>МЫ ПРЕДСТАВЛЯЕМ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96852"/>
            <a:ext cx="4176464" cy="26642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C00000"/>
                </a:solidFill>
              </a:rPr>
              <a:t>Т</a:t>
            </a:r>
            <a:r>
              <a:rPr lang="ru-RU" sz="2800" b="1" dirty="0" smtClean="0">
                <a:solidFill>
                  <a:srgbClr val="C00000"/>
                </a:solidFill>
              </a:rPr>
              <a:t>урнир </a:t>
            </a:r>
            <a:r>
              <a:rPr lang="ru-RU" sz="2800" b="1" dirty="0">
                <a:solidFill>
                  <a:srgbClr val="C00000"/>
                </a:solidFill>
              </a:rPr>
              <a:t>по английскому языку для </a:t>
            </a:r>
            <a:r>
              <a:rPr lang="ru-RU" sz="2800" b="1" dirty="0" smtClean="0">
                <a:solidFill>
                  <a:srgbClr val="C00000"/>
                </a:solidFill>
              </a:rPr>
              <a:t>младших школьников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>
                <a:solidFill>
                  <a:srgbClr val="C00000"/>
                </a:solidFill>
              </a:rPr>
              <a:t>“</a:t>
            </a:r>
            <a:r>
              <a:rPr lang="en-US" sz="2800" b="1" dirty="0">
                <a:solidFill>
                  <a:srgbClr val="C00000"/>
                </a:solidFill>
              </a:rPr>
              <a:t>ENOT</a:t>
            </a:r>
            <a:r>
              <a:rPr lang="ru-RU" sz="2800" b="1" dirty="0">
                <a:solidFill>
                  <a:srgbClr val="C00000"/>
                </a:solidFill>
              </a:rPr>
              <a:t>” (</a:t>
            </a:r>
            <a:r>
              <a:rPr lang="en-US" sz="2800" b="1" dirty="0" err="1" smtClean="0">
                <a:solidFill>
                  <a:srgbClr val="C00000"/>
                </a:solidFill>
              </a:rPr>
              <a:t>ENglish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>
                <a:solidFill>
                  <a:srgbClr val="C00000"/>
                </a:solidFill>
              </a:rPr>
              <a:t>Open Tournament</a:t>
            </a:r>
            <a:r>
              <a:rPr lang="ru-RU" sz="2800" b="1" dirty="0" smtClean="0">
                <a:solidFill>
                  <a:srgbClr val="C00000"/>
                </a:solidFill>
              </a:rPr>
              <a:t>)</a:t>
            </a:r>
          </a:p>
        </p:txBody>
      </p:sp>
      <p:pic>
        <p:nvPicPr>
          <p:cNvPr id="1026" name="Picture 2" descr="C:\Users\Admin\Desktop\конкурс\енот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76789"/>
            <a:ext cx="3260576" cy="230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84712" y="2160798"/>
            <a:ext cx="403244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Р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егистрация на конкурс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 6 февраля по 10 марта 2017 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 к заданиям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 6 марта 2017 г.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5896" y="4509120"/>
            <a:ext cx="5040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http://polimir.edu.tomsk.ru/enot-english-open-tournament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69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80" y="0"/>
            <a:ext cx="915356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57504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183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разных образовательных учреждений Томской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1224088"/>
              </p:ext>
            </p:extLst>
          </p:nvPr>
        </p:nvGraphicFramePr>
        <p:xfrm>
          <a:off x="457200" y="1844824"/>
          <a:ext cx="8229600" cy="4065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46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433</TotalTime>
  <Words>588</Words>
  <Application>Microsoft Office PowerPoint</Application>
  <PresentationFormat>Экран (4:3)</PresentationFormat>
  <Paragraphs>141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Практический этап проекта (январь – февраль 2017 г.) МЫ ОПРЕДЕЛИЛИ </vt:lpstr>
      <vt:lpstr>  Основной этап проекта  (февраль – март 2017 г.)  МЫ ПРЕДСТАВЛЯЕМ </vt:lpstr>
      <vt:lpstr>183 участника из разных образовательных учреждений Томской области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Обобщающий этап 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«Октябрьская СОШ» Томский район</dc:title>
  <dc:creator>Admin</dc:creator>
  <cp:lastModifiedBy>Admin</cp:lastModifiedBy>
  <cp:revision>49</cp:revision>
  <dcterms:created xsi:type="dcterms:W3CDTF">2017-03-24T01:24:32Z</dcterms:created>
  <dcterms:modified xsi:type="dcterms:W3CDTF">2018-05-01T03:09:32Z</dcterms:modified>
</cp:coreProperties>
</file>