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20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0" r:id="rId6"/>
    <p:sldId id="257" r:id="rId7"/>
    <p:sldId id="263" r:id="rId8"/>
    <p:sldId id="258" r:id="rId9"/>
    <p:sldId id="294" r:id="rId10"/>
    <p:sldId id="295" r:id="rId11"/>
    <p:sldId id="262" r:id="rId12"/>
    <p:sldId id="264" r:id="rId13"/>
    <p:sldId id="265" r:id="rId14"/>
    <p:sldId id="290" r:id="rId15"/>
    <p:sldId id="267" r:id="rId16"/>
    <p:sldId id="271" r:id="rId17"/>
    <p:sldId id="272" r:id="rId18"/>
    <p:sldId id="273" r:id="rId19"/>
    <p:sldId id="275" r:id="rId20"/>
    <p:sldId id="281" r:id="rId21"/>
    <p:sldId id="302" r:id="rId22"/>
    <p:sldId id="303" r:id="rId23"/>
    <p:sldId id="304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FF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3BBEC-81B0-4215-B6D1-2904A13BFA93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02A66-6F15-4C21-BB07-5F620F20E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51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B7EF4-C0E8-49BA-B1BC-5505C322F8A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1C5B5-C4BC-4716-822E-4F67C199A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8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17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87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36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60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9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88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19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0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6198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40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990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36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67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983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842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85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394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0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7475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184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4322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611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19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68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086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805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947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804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12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307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902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04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984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4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834821-2987-466B-891C-25EE89D54044}" type="datetimeFigureOut">
              <a:rPr lang="ru-RU" smtClean="0">
                <a:solidFill>
                  <a:srgbClr val="073E87"/>
                </a:solidFill>
              </a:rPr>
              <a:pPr/>
              <a:t>04.01.2019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E9A8FF-4857-4EB9-9213-B4C5ED0AF961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1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7801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Проектная деятельность как способ развития инициативы у детей старшего дошкольного возраста 1 часть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85728"/>
            <a:ext cx="7772400" cy="12144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  автономное  дошкольное образовательное учреждение 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№6 «Золушка»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4581128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 воспитатель 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Белиловец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В.Н.</a:t>
            </a:r>
          </a:p>
          <a:p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26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0" y="5157192"/>
            <a:ext cx="8117778" cy="12241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Наращивание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к</a:t>
            </a:r>
            <a:r>
              <a:rPr lang="ru-RU" sz="3200" b="1" dirty="0" smtClean="0">
                <a:solidFill>
                  <a:schemeClr val="bg1"/>
                </a:solidFill>
              </a:rPr>
              <a:t>ристаллов соли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260648"/>
            <a:ext cx="2304256" cy="1872208"/>
          </a:xfrm>
        </p:spPr>
      </p:sp>
      <p:pic>
        <p:nvPicPr>
          <p:cNvPr id="1026" name="Picture 2" descr="D:\Изображения\ФОТО\IMG_49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82520" y="910707"/>
            <a:ext cx="4727035" cy="342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94455" y="620688"/>
            <a:ext cx="49980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проявляли  познавательную активность и инициативу на протяжении всех  этапов: предлагали, какую информацию они хотели бы собрать и обсудить, что бы им хотелось установить опытным путем, где они могли бы применить продукты исследований .Наибольший интерес  вызвала опытно-экспериментальная деятельность(опыты со льдом, яйцом, растениями, наращивание кристаллов).В процессе исследований ребята смело высказывали свои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предположения, доказывали, самостоятельно наблюдали за ростом кристаллов и делали выводы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04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1552" y="1340768"/>
            <a:ext cx="40324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Одной из задач реализации проекта было художественно-эстетическое  творчество .Дети  применили на практике  разные  способы   рисования картин  с  использованием соли ,изготовили  поделки  из соленого  теста</a:t>
            </a:r>
            <a:r>
              <a:rPr lang="ru-RU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оформили альбом  опытов  для  детей  других групп ,папку-передвижку  для  родителей ; вместе  с  родителями  изготовили  </a:t>
            </a:r>
            <a:r>
              <a:rPr lang="ru-RU" sz="20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и  книжки-малышки. 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alenika\Desktop\рис.с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20940"/>
            <a:ext cx="4666069" cy="314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alenika\Desktop\IMG_49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56"/>
          <a:stretch/>
        </p:blipFill>
        <p:spPr bwMode="auto">
          <a:xfrm>
            <a:off x="899592" y="3789040"/>
            <a:ext cx="3659545" cy="292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3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10800000" flipV="1">
            <a:off x="997999" y="5243442"/>
            <a:ext cx="8147248" cy="8862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Волшебный соляной лес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D:\Изображения\ФОТО\IMG_49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8086"/>
            <a:ext cx="8568952" cy="493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D:\Изображения\ФОТО\IMG_49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94" y="188639"/>
            <a:ext cx="8942611" cy="547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115118" y="5661248"/>
            <a:ext cx="8913762" cy="119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pPr algn="ctr"/>
            <a:r>
              <a:rPr lang="ru-RU" sz="4000" dirty="0" err="1" smtClean="0">
                <a:solidFill>
                  <a:schemeClr val="tx2"/>
                </a:solidFill>
              </a:rPr>
              <a:t>Лэпбук</a:t>
            </a:r>
            <a:endParaRPr lang="ru-RU" sz="4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3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84168" y="3601914"/>
            <a:ext cx="2602632" cy="285142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b="1" dirty="0" smtClean="0">
                <a:solidFill>
                  <a:schemeClr val="tx2"/>
                </a:solidFill>
              </a:rPr>
              <a:t>Изделия из соленого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теста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9" name="Picture 3" descr="D:\Изображения\ФОТО\IMG_49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416" y="898258"/>
            <a:ext cx="338437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Изображения\ФОТО\IMG_49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58898"/>
            <a:ext cx="3960440" cy="274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Изображения\ФОТО\IMG_49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66" y="3933056"/>
            <a:ext cx="4481871" cy="252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39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317" y="980728"/>
            <a:ext cx="5472608" cy="39604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Радуга из соли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44008" y="3645024"/>
            <a:ext cx="3818467" cy="24214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D:\Изображения\ФОТО\IMG_49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65" y="404664"/>
            <a:ext cx="6070251" cy="34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Изображения\ФОТО\IMG_49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819564"/>
            <a:ext cx="4752528" cy="284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6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D:\Изображения\ФОТО\IMG_49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26" y="764704"/>
            <a:ext cx="8776171" cy="493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594928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Папка-передвижка</a:t>
            </a:r>
            <a:endParaRPr lang="ru-RU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0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alenika\Desktop\IMG_49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5997985" cy="337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alenika\Desktop\IMG_49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72735"/>
            <a:ext cx="5997985" cy="315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2"/>
          <p:cNvSpPr txBox="1">
            <a:spLocks/>
          </p:cNvSpPr>
          <p:nvPr/>
        </p:nvSpPr>
        <p:spPr>
          <a:xfrm>
            <a:off x="6465529" y="1196752"/>
            <a:ext cx="2602632" cy="2851422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/>
              <a:t>Альбом</a:t>
            </a:r>
          </a:p>
          <a:p>
            <a:endParaRPr lang="ru-RU" sz="3600" b="1" dirty="0"/>
          </a:p>
          <a:p>
            <a:endParaRPr lang="ru-RU" sz="3600" b="1" dirty="0" smtClean="0"/>
          </a:p>
          <a:p>
            <a:r>
              <a:rPr lang="ru-RU" sz="3600" b="1" dirty="0"/>
              <a:t>К</a:t>
            </a:r>
            <a:r>
              <a:rPr lang="ru-RU" sz="3600" b="1" dirty="0" smtClean="0"/>
              <a:t>нижка-малышка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7934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Walenika\Desktop\IMG_4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2394"/>
            <a:ext cx="8043903" cy="520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251519" y="5589240"/>
            <a:ext cx="8403943" cy="10512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/>
              <a:t>Фольклорные посиделки «Соль и золото на Руси»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8690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Показать значимость проектного метода как метода организации насыщенной детской деятельности ,дающего возможность расширять образовательное пространство , придать ему новые формы , эффективно развивать творческое мышление и познавательную инициативность детей дошкольного возраста, формировать свободную творческую личность.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 презентации:</a:t>
            </a:r>
            <a:endParaRPr lang="ru-RU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278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alenika\Desktop\IMG_49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0847"/>
            <a:ext cx="6316093" cy="355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Walenika\Desktop\IMG_49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850" y="3674550"/>
            <a:ext cx="5655605" cy="318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24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alenika\Desktop\фото для презентаций\IMG_48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26606"/>
            <a:ext cx="1961058" cy="294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alenika\Desktop\фото для презентаций\IMG_48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79517" y="3948085"/>
            <a:ext cx="3099373" cy="206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alenika\Desktop\фото для презентаций\IMG_480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45941"/>
            <a:ext cx="5148593" cy="282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7" y="3105835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chemeClr val="tx2"/>
                </a:solidFill>
              </a:rPr>
              <a:t>Итоговым мероприятием проекта</a:t>
            </a:r>
          </a:p>
          <a:p>
            <a:pPr lvl="0"/>
            <a:r>
              <a:rPr lang="ru-RU" sz="2800" b="1" dirty="0">
                <a:solidFill>
                  <a:schemeClr val="tx2"/>
                </a:solidFill>
              </a:rPr>
              <a:t>с</a:t>
            </a:r>
            <a:r>
              <a:rPr lang="ru-RU" sz="2800" b="1" dirty="0" smtClean="0">
                <a:solidFill>
                  <a:schemeClr val="tx2"/>
                </a:solidFill>
              </a:rPr>
              <a:t>тало проведение «Соляной ярмарки», где дети с большим удовольствием представили все свои творческие работы, выполненные в рамках проекта.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50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Информационный     практико-ориентированный   краткосрочный    проект</a:t>
            </a:r>
            <a:br>
              <a:rPr lang="ru-RU" sz="3200" dirty="0" smtClean="0"/>
            </a:br>
            <a:r>
              <a:rPr lang="ru-RU" sz="3200" dirty="0" smtClean="0"/>
              <a:t>по  </a:t>
            </a:r>
            <a:r>
              <a:rPr lang="ru-RU" sz="3200" dirty="0" err="1" smtClean="0"/>
              <a:t>валеологии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992888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448" y="1700808"/>
            <a:ext cx="7506976" cy="476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37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84" y="1700808"/>
            <a:ext cx="7408333" cy="482453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bg2"/>
                </a:solidFill>
              </a:rPr>
              <a:t>ФГОС выдвигает задачи-создание условий, необходимых для защиты, сохранения и укрепления здоровья</a:t>
            </a:r>
            <a:r>
              <a:rPr lang="ru-RU" b="1" dirty="0">
                <a:solidFill>
                  <a:schemeClr val="bg2"/>
                </a:solidFill>
              </a:rPr>
              <a:t> </a:t>
            </a:r>
            <a:r>
              <a:rPr lang="ru-RU" b="1" dirty="0" smtClean="0">
                <a:solidFill>
                  <a:schemeClr val="bg2"/>
                </a:solidFill>
              </a:rPr>
              <a:t>каждого ребенка, формирование культурно-гигиенических навыков, потребности вести здоровый образ жизни; развитие представлений о своем здоровье и о средствах его укрепления.</a:t>
            </a:r>
          </a:p>
          <a:p>
            <a:pPr algn="just"/>
            <a:r>
              <a:rPr lang="ru-RU" b="1" dirty="0" smtClean="0">
                <a:solidFill>
                  <a:schemeClr val="bg2"/>
                </a:solidFill>
              </a:rPr>
              <a:t>В нашем детском саду принята программа оздоровления детей, включающая в себя формирование основ </a:t>
            </a:r>
            <a:r>
              <a:rPr lang="ru-RU" b="1" dirty="0" err="1" smtClean="0">
                <a:solidFill>
                  <a:schemeClr val="bg2"/>
                </a:solidFill>
              </a:rPr>
              <a:t>валеологической</a:t>
            </a:r>
            <a:r>
              <a:rPr lang="ru-RU" b="1" dirty="0" smtClean="0">
                <a:solidFill>
                  <a:schemeClr val="bg2"/>
                </a:solidFill>
              </a:rPr>
              <a:t> культуры, </a:t>
            </a:r>
          </a:p>
          <a:p>
            <a:pPr algn="just"/>
            <a:r>
              <a:rPr lang="ru-RU" b="1" dirty="0">
                <a:solidFill>
                  <a:schemeClr val="bg2"/>
                </a:solidFill>
              </a:rPr>
              <a:t>ф</a:t>
            </a:r>
            <a:r>
              <a:rPr lang="ru-RU" b="1" dirty="0" smtClean="0">
                <a:solidFill>
                  <a:schemeClr val="bg2"/>
                </a:solidFill>
              </a:rPr>
              <a:t>изкультурно-оздоровительные мероприятия и оздоровительно-профилактическую работу.. 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4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51672"/>
            <a:ext cx="8028880" cy="4717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- Совершенствовать  оптимальные условия для  укрепления  физического и психического здоровья детей;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- подвести к осознанию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потребности ребенка в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chemeClr val="tx1"/>
                </a:solidFill>
              </a:rPr>
              <a:t>наниях о себе и своем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chemeClr val="tx1"/>
                </a:solidFill>
              </a:rPr>
              <a:t>доровье;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- развивать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представления о здоровом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образе жизни.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028343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kern="0" dirty="0" smtClean="0">
                <a:solidFill>
                  <a:srgbClr val="073E87"/>
                </a:solidFill>
              </a:rPr>
              <a:t/>
            </a:r>
            <a:br>
              <a:rPr lang="ru-RU" sz="3200" kern="0" dirty="0" smtClean="0">
                <a:solidFill>
                  <a:srgbClr val="073E87"/>
                </a:solidFill>
              </a:rPr>
            </a:br>
            <a:r>
              <a:rPr lang="ru-RU" sz="3200" kern="0" dirty="0" smtClean="0">
                <a:solidFill>
                  <a:srgbClr val="073E87"/>
                </a:solidFill>
              </a:rPr>
              <a:t/>
            </a:r>
            <a:br>
              <a:rPr lang="ru-RU" sz="3200" kern="0" dirty="0" smtClean="0">
                <a:solidFill>
                  <a:srgbClr val="073E87"/>
                </a:solidFill>
              </a:rPr>
            </a:br>
            <a:r>
              <a:rPr lang="ru-RU" sz="3200" kern="0" dirty="0" smtClean="0">
                <a:solidFill>
                  <a:srgbClr val="073E87"/>
                </a:solidFill>
              </a:rPr>
              <a:t/>
            </a:r>
            <a:br>
              <a:rPr lang="ru-RU" sz="3200" kern="0" dirty="0" smtClean="0">
                <a:solidFill>
                  <a:srgbClr val="073E87"/>
                </a:solidFill>
              </a:rPr>
            </a:br>
            <a:endParaRPr lang="ru-RU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726" y="3429000"/>
            <a:ext cx="3886547" cy="291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9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alenika\Desktop\фото для презентаций\WP_20181115_00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7"/>
          <a:stretch/>
        </p:blipFill>
        <p:spPr bwMode="auto">
          <a:xfrm>
            <a:off x="467544" y="448575"/>
            <a:ext cx="8526331" cy="492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196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Консультации для родителей  о здоровом образе жизни</a:t>
            </a:r>
            <a:endParaRPr lang="ru-RU" sz="3600" dirty="0"/>
          </a:p>
        </p:txBody>
      </p:sp>
      <p:pic>
        <p:nvPicPr>
          <p:cNvPr id="5122" name="Picture 2" descr="C:\Users\Walenika\Desktop\фото для презентаций\WP_20181112_01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9"/>
            <a:ext cx="3822700" cy="237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Walenika\Desktop\фото для презентаций\WP_20181112_01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822700" cy="214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Walenika\Desktop\фото для презентаций\WP_20181112_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069" y="4149080"/>
            <a:ext cx="3725457" cy="23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251520" y="4677076"/>
            <a:ext cx="468052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073E87"/>
                </a:solidFill>
              </a:rPr>
              <a:t>Памятки и папки-передвижки</a:t>
            </a:r>
            <a:endParaRPr lang="ru-RU" sz="3600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7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3861048"/>
            <a:ext cx="3352800" cy="2538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276872"/>
            <a:ext cx="3588843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Walenika\Desktop\фото для презентаций\WP_20181114_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302" y="507702"/>
            <a:ext cx="406776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alenika\Desktop\фото для презентаций\WP_20181114_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908" y="459108"/>
            <a:ext cx="3976050" cy="30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Walenika\Desktop\фото для презентаций\WP_20181112_01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3861049"/>
            <a:ext cx="3743023" cy="259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Walenika\Desktop\фото для презентаций\WP_20181116_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6183" y="3169774"/>
            <a:ext cx="2593498" cy="397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17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Walenika\Desktop\фото для презентаций\WP_20181107_0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196752"/>
            <a:ext cx="3888432" cy="522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Walenika\Desktop\фото для презентаций\WP_20181107_0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7628373" y="1747410"/>
            <a:ext cx="45719" cy="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Walenika\Desktop\фото для презентаций\WP_20181107_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643" y="3686590"/>
            <a:ext cx="3982451" cy="273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595" y="1196752"/>
            <a:ext cx="3612208" cy="223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457200" y="338328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3600" dirty="0" smtClean="0"/>
              <a:t>Центр </a:t>
            </a:r>
            <a:r>
              <a:rPr lang="ru-RU" sz="3600" dirty="0" err="1" smtClean="0"/>
              <a:t>валеологии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4406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348880"/>
            <a:ext cx="7408333" cy="345069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Проблема формирования у детей инициативы и самостоятельности была и остается в нынешней педагогике одной из самых актуальных.</a:t>
            </a:r>
          </a:p>
          <a:p>
            <a:r>
              <a:rPr lang="ru-RU" sz="2800" b="1" dirty="0" smtClean="0"/>
              <a:t>Воспитание самостоятельности и инициативности-неотъемлемое требование сегодняшней реальности ,предполагающее формирование</a:t>
            </a:r>
          </a:p>
          <a:p>
            <a:pPr marL="0" indent="0">
              <a:buNone/>
            </a:pPr>
            <a:r>
              <a:rPr lang="ru-RU" sz="2800" b="1" dirty="0" smtClean="0"/>
              <a:t>    целеустремленности, независимости, широты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взглядов, мышления, гибкости  ума и поступков,</a:t>
            </a:r>
          </a:p>
          <a:p>
            <a:r>
              <a:rPr lang="ru-RU" sz="2800" b="1" dirty="0" smtClean="0"/>
              <a:t>предприимчивости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</a:t>
            </a:r>
            <a:endParaRPr lang="ru-RU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65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408333" cy="481884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/>
              </a:rPr>
              <a:t>Инициатива ребенка обязательно включает в себя познавательный компонент</a:t>
            </a:r>
            <a:r>
              <a:rPr lang="ru-RU" dirty="0" smtClean="0">
                <a:latin typeface="Arial"/>
              </a:rPr>
              <a:t>.</a:t>
            </a:r>
          </a:p>
          <a:p>
            <a:r>
              <a:rPr lang="ru-RU" b="1" i="0" u="none" strike="noStrike" baseline="0" dirty="0" smtClean="0">
                <a:latin typeface="Arial"/>
              </a:rPr>
              <a:t>Познавательная инициатива </a:t>
            </a:r>
            <a:r>
              <a:rPr lang="ru-RU" b="0" i="0" u="none" strike="noStrike" baseline="0" dirty="0" smtClean="0">
                <a:latin typeface="Arial"/>
              </a:rPr>
              <a:t>проявляется всякий раз ,когда ребенок начинает решать собственную задачу ,а  не ту .которую перед ним поставил педагог.</a:t>
            </a:r>
          </a:p>
          <a:p>
            <a:r>
              <a:rPr lang="ru-RU" dirty="0" smtClean="0">
                <a:latin typeface="Arial"/>
              </a:rPr>
              <a:t>Умение создать условия для проявления познавательной инициативы детей является важным моментом готовности педагога к организации проектной деятельности.</a:t>
            </a:r>
            <a:endParaRPr lang="ru-RU" b="0" i="0" u="none" strike="noStrike" baseline="0" dirty="0" smtClean="0">
              <a:latin typeface="Arial"/>
            </a:endParaRPr>
          </a:p>
          <a:p>
            <a:endParaRPr lang="ru-RU" sz="2800" b="0" i="0" u="none" strike="noStrike" baseline="0" dirty="0" smtClean="0"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075470"/>
          </a:xfrm>
        </p:spPr>
        <p:txBody>
          <a:bodyPr/>
          <a:lstStyle/>
          <a:p>
            <a:r>
              <a:rPr lang="ru-RU" dirty="0" smtClean="0"/>
              <a:t>Познавательная инициатива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8128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000" dirty="0">
              <a:solidFill>
                <a:srgbClr val="000000"/>
              </a:solidFill>
              <a:latin typeface="Century Schoolbook"/>
            </a:endParaRPr>
          </a:p>
          <a:p>
            <a:r>
              <a:rPr lang="ru-RU" dirty="0" smtClean="0">
                <a:latin typeface="Century Schoolbook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1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88840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ru-RU" b="1" i="0" u="none" strike="noStrike" baseline="0" dirty="0" smtClean="0">
                <a:latin typeface="Constantia"/>
              </a:rPr>
              <a:t>Одним из самых эффективных и перспективных   современных  методов  является метод проектов,</a:t>
            </a:r>
            <a:r>
              <a:rPr lang="ru-RU" b="1" dirty="0" smtClean="0">
                <a:latin typeface="Constantia"/>
              </a:rPr>
              <a:t> который дает ребенку возможность экспериментировать, синтезировать  полученные  знания, развивать творческие способности и коммуникативные  навыки, планировать свою деятельность, проявлять инициативу и самостоятельность, презентовать результаты своей деятельности.</a:t>
            </a:r>
            <a:endParaRPr lang="ru-RU" b="1" i="0" u="none" strike="noStrike" baseline="0" dirty="0" smtClean="0">
              <a:latin typeface="Constantia"/>
            </a:endParaRPr>
          </a:p>
          <a:p>
            <a:endParaRPr lang="ru-RU" b="0" i="0" u="sng" strike="noStrike" baseline="0" dirty="0" smtClean="0">
              <a:latin typeface="Constantia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 проектов</a:t>
            </a:r>
            <a:endParaRPr lang="ru-RU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5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14" y="346009"/>
            <a:ext cx="8365437" cy="62740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37445" y="329539"/>
            <a:ext cx="8351520" cy="125272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solidFill>
                  <a:sysClr val="window" lastClr="FFFF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ndara"/>
                <a:ea typeface="+mj-ea"/>
                <a:cs typeface="+mj-cs"/>
              </a:rPr>
              <a:t>Этапы проектной деятельности</a:t>
            </a:r>
            <a:endParaRPr kumimoji="0" lang="ru-RU" sz="4400" b="1" i="0" u="none" strike="noStrike" kern="1200" cap="none" spc="50" normalizeH="0" baseline="0" noProof="0" dirty="0">
              <a:ln w="11430"/>
              <a:solidFill>
                <a:sysClr val="window" lastClr="FFFF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ndara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25" y="290513"/>
            <a:ext cx="8362950" cy="627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04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alenika\Desktop\проект.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716" y="380999"/>
            <a:ext cx="8128000" cy="562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8855" y="400266"/>
            <a:ext cx="8351520" cy="125272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solidFill>
                  <a:sysClr val="window" lastClr="FFFF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ndara"/>
                <a:ea typeface="+mj-ea"/>
                <a:cs typeface="+mj-cs"/>
              </a:rPr>
              <a:t>Модель 3-х вопросов</a:t>
            </a:r>
            <a:endParaRPr kumimoji="0" lang="ru-RU" sz="4400" b="1" i="0" u="none" strike="noStrike" kern="1200" cap="none" spc="50" normalizeH="0" baseline="0" noProof="0" dirty="0">
              <a:ln w="11430"/>
              <a:solidFill>
                <a:sysClr val="window" lastClr="FFFF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ndar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02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408333" cy="4458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i="0" u="none" strike="noStrike" baseline="0" dirty="0" smtClean="0">
                <a:latin typeface="Constantia"/>
              </a:rPr>
              <a:t>В своей работе мы использовали следующие типы проектов:</a:t>
            </a:r>
          </a:p>
          <a:p>
            <a:pPr marL="0" indent="0">
              <a:buNone/>
            </a:pPr>
            <a:r>
              <a:rPr lang="ru-RU" sz="2600" dirty="0" err="1" smtClean="0">
                <a:latin typeface="Constantia"/>
              </a:rPr>
              <a:t>Исследовательско</a:t>
            </a:r>
            <a:r>
              <a:rPr lang="ru-RU" sz="2600" dirty="0" smtClean="0">
                <a:latin typeface="Constantia"/>
              </a:rPr>
              <a:t>-творческий, где</a:t>
            </a:r>
            <a:r>
              <a:rPr lang="ru-RU" sz="2600" i="0" u="none" strike="noStrike" baseline="0" dirty="0" smtClean="0">
                <a:latin typeface="Constantia"/>
              </a:rPr>
              <a:t> </a:t>
            </a:r>
            <a:r>
              <a:rPr lang="ru-RU" sz="2600" dirty="0">
                <a:latin typeface="Constantia"/>
              </a:rPr>
              <a:t>д</a:t>
            </a:r>
            <a:r>
              <a:rPr lang="ru-RU" sz="2600" i="0" u="none" strike="noStrike" baseline="0" dirty="0" smtClean="0">
                <a:latin typeface="Constantia"/>
              </a:rPr>
              <a:t>ети</a:t>
            </a:r>
            <a:r>
              <a:rPr lang="ru-RU" sz="2600" i="0" u="none" strike="noStrike" dirty="0" smtClean="0">
                <a:latin typeface="Constantia"/>
              </a:rPr>
              <a:t> экспериментируют, а затем результаты оформляют в виде газет, </a:t>
            </a:r>
            <a:r>
              <a:rPr lang="ru-RU" sz="2600" i="0" u="none" strike="noStrike" dirty="0" err="1" smtClean="0">
                <a:latin typeface="Constantia"/>
              </a:rPr>
              <a:t>лэпбуков</a:t>
            </a:r>
            <a:r>
              <a:rPr lang="ru-RU" sz="2600" i="0" u="none" strike="noStrike" dirty="0" smtClean="0">
                <a:latin typeface="Constantia"/>
              </a:rPr>
              <a:t>, картотек опытов и т.д.;</a:t>
            </a:r>
          </a:p>
          <a:p>
            <a:pPr marL="0" indent="0">
              <a:buNone/>
            </a:pPr>
            <a:r>
              <a:rPr lang="ru-RU" sz="2600" dirty="0" smtClean="0">
                <a:latin typeface="Constantia"/>
              </a:rPr>
              <a:t>и</a:t>
            </a:r>
            <a:r>
              <a:rPr lang="ru-RU" sz="2600" i="0" u="none" strike="noStrike" baseline="0" dirty="0" smtClean="0">
                <a:latin typeface="Constantia"/>
              </a:rPr>
              <a:t>нформационно-практико-ориентированный:</a:t>
            </a:r>
          </a:p>
          <a:p>
            <a:pPr marL="0" indent="0">
              <a:buNone/>
            </a:pPr>
            <a:r>
              <a:rPr lang="ru-RU" sz="2600" dirty="0">
                <a:latin typeface="Constantia"/>
              </a:rPr>
              <a:t>д</a:t>
            </a:r>
            <a:r>
              <a:rPr lang="ru-RU" sz="2600" dirty="0" smtClean="0">
                <a:latin typeface="Constantia"/>
              </a:rPr>
              <a:t>ети собирают информацию и реализуют ее ,ориентируясь  на социальные интересы;</a:t>
            </a:r>
          </a:p>
          <a:p>
            <a:pPr marL="0" indent="0">
              <a:buNone/>
            </a:pPr>
            <a:endParaRPr lang="ru-RU" sz="2600" i="0" u="none" strike="noStrike" baseline="0" dirty="0" smtClean="0">
              <a:latin typeface="Constantia"/>
            </a:endParaRPr>
          </a:p>
          <a:p>
            <a:endParaRPr lang="ru-RU" sz="2600" b="1" dirty="0" smtClean="0">
              <a:solidFill>
                <a:schemeClr val="tx1"/>
              </a:solidFill>
              <a:latin typeface="Constanti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0" i="0" u="none" strike="noStrike" baseline="0" dirty="0" smtClean="0">
                <a:solidFill>
                  <a:srgbClr val="000000"/>
                </a:solidFill>
                <a:latin typeface="Georgia"/>
              </a:rPr>
              <a:t/>
            </a:r>
            <a:br>
              <a:rPr lang="ru-RU" sz="1800" b="0" i="0" u="none" strike="noStrike" baseline="0" dirty="0" smtClean="0">
                <a:solidFill>
                  <a:srgbClr val="000000"/>
                </a:solidFill>
                <a:latin typeface="Georgia"/>
              </a:rPr>
            </a:br>
            <a:r>
              <a:rPr lang="ru-RU" b="0" i="0" u="none" strike="noStrike" baseline="0" dirty="0" smtClean="0">
                <a:solidFill>
                  <a:schemeClr val="bg1"/>
                </a:solidFill>
                <a:latin typeface="Georgia"/>
              </a:rPr>
              <a:t>Основные   типы     проектов</a:t>
            </a:r>
            <a:endParaRPr lang="ru-RU" sz="3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Исследовательский проект «Соль и золото в жизни человека»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947322"/>
            <a:ext cx="4601633" cy="323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1772816"/>
            <a:ext cx="44279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   проекта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Исследовательский , познавательный,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творческий, долгосрочный ,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межгруп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овой. Проходил в рамках  городского марафона «Соль дороже золота». Проект включал в себя 3 этапа: подготовительный, основной и заключительный.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Одной из задач проекта было 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азвитие самостоятельности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(умение самостоятельно находить 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тветы на проблемные вопросы) и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ознавательной инициативности.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8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3296</TotalTime>
  <Words>611</Words>
  <Application>Microsoft Office PowerPoint</Application>
  <PresentationFormat>Экран (4:3)</PresentationFormat>
  <Paragraphs>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Волна</vt:lpstr>
      <vt:lpstr>3_Волна</vt:lpstr>
      <vt:lpstr>1_Волна</vt:lpstr>
      <vt:lpstr>2_Волна</vt:lpstr>
      <vt:lpstr>Проектная деятельность как способ развития инициативы у детей старшего дошкольного возраста 1 часть</vt:lpstr>
      <vt:lpstr>Цель  презентации:</vt:lpstr>
      <vt:lpstr>Актуальность</vt:lpstr>
      <vt:lpstr>Познавательная инициатива</vt:lpstr>
      <vt:lpstr>Метод проектов</vt:lpstr>
      <vt:lpstr>Презентация PowerPoint</vt:lpstr>
      <vt:lpstr>Презентация PowerPoint</vt:lpstr>
      <vt:lpstr> Основные   типы     проектов</vt:lpstr>
      <vt:lpstr>Исследовательский проект «Соль и золото в жизни человека»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Радуга из соли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Информационный     практико-ориентированный   краткосрочный    проект по  валеологии </vt:lpstr>
      <vt:lpstr>Актуальность проекта</vt:lpstr>
      <vt:lpstr>Цель проекта</vt:lpstr>
      <vt:lpstr>Презентация PowerPoint</vt:lpstr>
      <vt:lpstr>Консультации для родителей  о здоровом образе жизни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фактор развития инициативы у дошкольников</dc:title>
  <dc:creator>Walenika</dc:creator>
  <cp:lastModifiedBy>Walenika</cp:lastModifiedBy>
  <cp:revision>213</cp:revision>
  <dcterms:created xsi:type="dcterms:W3CDTF">2018-03-10T13:29:37Z</dcterms:created>
  <dcterms:modified xsi:type="dcterms:W3CDTF">2019-01-04T14:47:52Z</dcterms:modified>
</cp:coreProperties>
</file>