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</p:sldMasterIdLst>
  <p:notesMasterIdLst>
    <p:notesMasterId r:id="rId15"/>
  </p:notesMasterIdLst>
  <p:sldIdLst>
    <p:sldId id="256" r:id="rId3"/>
    <p:sldId id="268" r:id="rId4"/>
    <p:sldId id="269" r:id="rId5"/>
    <p:sldId id="257" r:id="rId6"/>
    <p:sldId id="264" r:id="rId7"/>
    <p:sldId id="259" r:id="rId8"/>
    <p:sldId id="260" r:id="rId9"/>
    <p:sldId id="261" r:id="rId10"/>
    <p:sldId id="266" r:id="rId11"/>
    <p:sldId id="267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03" autoAdjust="0"/>
    <p:restoredTop sz="94660"/>
  </p:normalViewPr>
  <p:slideViewPr>
    <p:cSldViewPr>
      <p:cViewPr varScale="1">
        <p:scale>
          <a:sx n="60" d="100"/>
          <a:sy n="60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EC164-5365-49E3-9796-BBE0FAC805B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DD5D4-CFF4-4E9F-A80A-650B7CD52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DD5D4-CFF4-4E9F-A80A-650B7CD52F1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DD5D4-CFF4-4E9F-A80A-650B7CD52F1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DD5D4-CFF4-4E9F-A80A-650B7CD52F1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61D00FA-B799-4357-95FE-D9D5C3D05E1E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ED871CC-1BD2-44A3-B4C9-45F1033C4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C0DC4-F695-4E69-B7C7-235F5D342A02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BBE40-1EF0-447D-8806-08C0D2D31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Решение линейных неравенств.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Область применения.</a:t>
            </a:r>
            <a:br>
              <a:rPr lang="ru-RU" sz="4000" dirty="0" smtClean="0">
                <a:solidFill>
                  <a:schemeClr val="tx1"/>
                </a:solidFill>
              </a:rPr>
            </a:br>
            <a:endParaRPr lang="ru-RU" sz="4000" dirty="0" smtClean="0"/>
          </a:p>
          <a:p>
            <a:endParaRPr lang="ru-RU" sz="4000" dirty="0" smtClean="0"/>
          </a:p>
          <a:p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29124" y="2428868"/>
            <a:ext cx="1500198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714620"/>
            <a:ext cx="2143140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865 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6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?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4</a:t>
            </a:r>
          </a:p>
          <a:p>
            <a:pPr>
              <a:buNone/>
            </a:pPr>
            <a:r>
              <a:rPr lang="ru-RU" u="sng" dirty="0" smtClean="0"/>
              <a:t>Условие</a:t>
            </a:r>
            <a:r>
              <a:rPr lang="ru-RU" dirty="0" smtClean="0"/>
              <a:t>: Р        Р  </a:t>
            </a:r>
          </a:p>
          <a:p>
            <a:pPr>
              <a:buNone/>
            </a:pPr>
            <a:r>
              <a:rPr lang="ru-RU" dirty="0" smtClean="0"/>
              <a:t>Решение: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(6+Х)  2    4  4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Ответ :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 2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0              2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4500570"/>
            <a:ext cx="214314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214818"/>
            <a:ext cx="266700" cy="476250"/>
          </a:xfrm>
          <a:prstGeom prst="rect">
            <a:avLst/>
          </a:prstGeom>
          <a:noFill/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4500570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5072074"/>
            <a:ext cx="104775" cy="476250"/>
          </a:xfrm>
          <a:prstGeom prst="rect">
            <a:avLst/>
          </a:prstGeom>
          <a:noFill/>
        </p:spPr>
      </p:pic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5072074"/>
            <a:ext cx="266700" cy="476250"/>
          </a:xfrm>
          <a:prstGeom prst="rect">
            <a:avLst/>
          </a:prstGeom>
          <a:noFill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72074"/>
            <a:ext cx="104775" cy="476250"/>
          </a:xfrm>
          <a:prstGeom prst="rect">
            <a:avLst/>
          </a:prstGeom>
          <a:noFill/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5572140"/>
            <a:ext cx="266700" cy="476250"/>
          </a:xfrm>
          <a:prstGeom prst="rect">
            <a:avLst/>
          </a:prstGeom>
          <a:noFill/>
        </p:spPr>
      </p:pic>
      <p:cxnSp>
        <p:nvCxnSpPr>
          <p:cNvPr id="19" name="Прямая со стрелкой 18"/>
          <p:cNvCxnSpPr/>
          <p:nvPr/>
        </p:nvCxnSpPr>
        <p:spPr>
          <a:xfrm>
            <a:off x="1214414" y="6429396"/>
            <a:ext cx="400052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3214678" y="6357958"/>
            <a:ext cx="142876" cy="1428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785918" y="6429396"/>
            <a:ext cx="1357322" cy="0"/>
          </a:xfrm>
          <a:prstGeom prst="line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1643042" y="6357958"/>
            <a:ext cx="142876" cy="1428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2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10" grpId="0" animBg="1"/>
      <p:bldP spid="21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Графическая иллюстрация</a:t>
            </a:r>
            <a:br>
              <a:rPr lang="ru-RU" dirty="0" smtClean="0"/>
            </a:br>
            <a:r>
              <a:rPr lang="ru-RU" dirty="0" smtClean="0"/>
              <a:t>решения линейных уравнений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2х-6&gt;0                                      Рассмотрим функцию: </a:t>
            </a:r>
          </a:p>
          <a:p>
            <a:pPr>
              <a:buNone/>
            </a:pPr>
            <a:r>
              <a:rPr lang="ru-RU" sz="2800" dirty="0" smtClean="0"/>
              <a:t>                                                                   у=2х-6</a:t>
            </a:r>
          </a:p>
          <a:p>
            <a:pPr>
              <a:buNone/>
            </a:pPr>
            <a:r>
              <a:rPr lang="ru-RU" sz="2800" dirty="0" smtClean="0"/>
              <a:t>                         у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у&gt;0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</a:t>
            </a:r>
            <a:r>
              <a:rPr lang="ru-RU" sz="2400" dirty="0" err="1" smtClean="0"/>
              <a:t>х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0           3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Ответ: у&gt;0 при </a:t>
            </a:r>
            <a:r>
              <a:rPr lang="ru-RU" sz="2400" dirty="0" err="1" smtClean="0">
                <a:solidFill>
                  <a:srgbClr val="FF0000"/>
                </a:solidFill>
              </a:rPr>
              <a:t>х</a:t>
            </a:r>
            <a:r>
              <a:rPr lang="ru-RU" sz="2400" dirty="0" smtClean="0">
                <a:solidFill>
                  <a:srgbClr val="FF0000"/>
                </a:solidFill>
              </a:rPr>
              <a:t> Є (3;+∞)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500166" y="4857760"/>
            <a:ext cx="39290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465121" y="4321169"/>
            <a:ext cx="4357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822041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964645" y="4822041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178959" y="4822041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1821637" y="3679033"/>
            <a:ext cx="3214710" cy="18573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2857488" y="3286124"/>
            <a:ext cx="2000264" cy="11430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14810" y="564357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3286116" y="4857760"/>
            <a:ext cx="2071702" cy="0"/>
          </a:xfrm>
          <a:prstGeom prst="lin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5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5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5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5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500"/>
                            </p:stCondLst>
                            <p:childTnLst>
                              <p:par>
                                <p:cTn id="7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450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604 0.12732 -0.05191 0.25463 -0.10243 0.29676 C -0.15295 0.33889 -0.27014 0.27986 -0.30347 0.25232 C -0.33681 0.22477 -0.30261 0.15186 -0.30243 0.13172 " pathEditMode="relative" ptsTypes="aaaA">
                                      <p:cBhvr>
                                        <p:cTn id="7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6500"/>
                            </p:stCondLst>
                            <p:childTnLst>
                              <p:par>
                                <p:cTn id="7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8500"/>
                            </p:stCondLst>
                            <p:childTnLst>
                              <p:par>
                                <p:cTn id="8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500"/>
                            </p:stCondLst>
                            <p:childTnLst>
                              <p:par>
                                <p:cTn id="8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2500"/>
                            </p:stCondLst>
                            <p:childTnLst>
                              <p:par>
                                <p:cTn id="9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00042"/>
            <a:ext cx="3008313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 способ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у=2х</a:t>
            </a:r>
          </a:p>
          <a:p>
            <a:pPr>
              <a:buNone/>
            </a:pPr>
            <a:r>
              <a:rPr lang="ru-RU" sz="2400" dirty="0" smtClean="0"/>
              <a:t>                            у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6</a:t>
            </a:r>
          </a:p>
          <a:p>
            <a:pPr>
              <a:buNone/>
            </a:pPr>
            <a:r>
              <a:rPr lang="ru-RU" dirty="0" smtClean="0"/>
              <a:t>                                             </a:t>
            </a:r>
            <a:r>
              <a:rPr lang="ru-RU" sz="2400" dirty="0" smtClean="0"/>
              <a:t>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</a:t>
            </a:r>
            <a:r>
              <a:rPr lang="ru-RU" sz="2400" dirty="0" err="1" smtClean="0"/>
              <a:t>х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3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 у&gt;0  при  </a:t>
            </a:r>
            <a:r>
              <a:rPr lang="ru-RU" sz="2400" dirty="0" err="1" smtClean="0"/>
              <a:t>х</a:t>
            </a:r>
            <a:r>
              <a:rPr lang="ru-RU" sz="2400" dirty="0" smtClean="0"/>
              <a:t> Є(3;+∞)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2х-6&gt;0</a:t>
            </a:r>
          </a:p>
          <a:p>
            <a:r>
              <a:rPr lang="ru-RU" sz="3200" dirty="0" smtClean="0"/>
              <a:t>2х&gt;6</a:t>
            </a:r>
          </a:p>
          <a:p>
            <a:r>
              <a:rPr lang="ru-RU" sz="2800" dirty="0" smtClean="0"/>
              <a:t>Рассмотрим две функции:</a:t>
            </a:r>
          </a:p>
          <a:p>
            <a:r>
              <a:rPr lang="ru-RU" sz="2800" dirty="0" smtClean="0"/>
              <a:t>у</a:t>
            </a:r>
            <a:r>
              <a:rPr lang="ru-RU" sz="2800" baseline="-25000" dirty="0" smtClean="0"/>
              <a:t>1</a:t>
            </a:r>
            <a:r>
              <a:rPr lang="ru-RU" sz="2800" dirty="0" smtClean="0"/>
              <a:t> =2х       </a:t>
            </a:r>
          </a:p>
          <a:p>
            <a:r>
              <a:rPr lang="ru-RU" sz="2800" dirty="0" smtClean="0"/>
              <a:t>у</a:t>
            </a:r>
            <a:r>
              <a:rPr lang="ru-RU" sz="2800" baseline="-25000" dirty="0" smtClean="0"/>
              <a:t>2</a:t>
            </a:r>
            <a:r>
              <a:rPr lang="ru-RU" sz="2800" dirty="0" smtClean="0"/>
              <a:t> =6</a:t>
            </a:r>
          </a:p>
          <a:p>
            <a:r>
              <a:rPr lang="ru-RU" sz="3600" u="sng" baseline="-25000" dirty="0" smtClean="0"/>
              <a:t>Причем</a:t>
            </a:r>
            <a:r>
              <a:rPr lang="ru-RU" sz="2800" baseline="-25000" dirty="0" smtClean="0"/>
              <a:t>   </a:t>
            </a:r>
            <a:r>
              <a:rPr lang="ru-RU" sz="2800" dirty="0" smtClean="0"/>
              <a:t>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у</a:t>
            </a:r>
            <a:r>
              <a:rPr lang="ru-RU" sz="2800" baseline="-25000" dirty="0" smtClean="0">
                <a:solidFill>
                  <a:srgbClr val="FF0000"/>
                </a:solidFill>
              </a:rPr>
              <a:t>1  </a:t>
            </a:r>
            <a:r>
              <a:rPr lang="ru-RU" sz="2800" dirty="0" smtClean="0">
                <a:solidFill>
                  <a:srgbClr val="FF0000"/>
                </a:solidFill>
              </a:rPr>
              <a:t>&gt;</a:t>
            </a:r>
            <a:r>
              <a:rPr lang="ru-RU" sz="2800" baseline="-250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у</a:t>
            </a:r>
            <a:r>
              <a:rPr lang="ru-RU" sz="2800" baseline="-25000" dirty="0" smtClean="0">
                <a:solidFill>
                  <a:srgbClr val="FF0000"/>
                </a:solidFill>
              </a:rPr>
              <a:t>2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/>
              <a:t>Построим графики этих функций</a:t>
            </a:r>
            <a:endParaRPr lang="ru-RU" sz="28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429256" y="4643446"/>
            <a:ext cx="3071834" cy="158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3393273" y="3679033"/>
            <a:ext cx="5072892" cy="79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036479" y="4607727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6250793" y="4607727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6465107" y="4607727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857884" y="4429132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857884" y="4214818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857884" y="4000504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857884" y="3786190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857884" y="3571876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857884" y="3357562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4393405" y="2964653"/>
            <a:ext cx="3786214" cy="2000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929322" y="3357562"/>
            <a:ext cx="29289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6286512" y="2285992"/>
            <a:ext cx="1428760" cy="7143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6000760" y="3929066"/>
            <a:ext cx="1214446" cy="7143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572264" y="4643446"/>
            <a:ext cx="1928826" cy="0"/>
          </a:xfrm>
          <a:prstGeom prst="lin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0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5191 0.06712 0.304 0.13425 0.40712 0.10625 C 0.51025 0.07824 0.58403 -0.12246 0.6191 -0.16829 " pathEditMode="relative" ptsTypes="aaA">
                                      <p:cBhvr>
                                        <p:cTn id="106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094 0.11505 0.42205 0.23009 0.55 0.20324 C 0.67795 0.17639 0.7316 -0.10092 0.76788 -0.1618 " pathEditMode="relative" ptsTypes="aaA">
                                      <p:cBhvr>
                                        <p:cTn id="115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1500"/>
                            </p:stCondLst>
                            <p:childTnLst>
                              <p:par>
                                <p:cTn id="1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3500"/>
                            </p:stCondLst>
                            <p:childTnLst>
                              <p:par>
                                <p:cTn id="1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2152 0.15371 0.44323 0.30741 0.56909 0.24283 C 0.69496 0.17801 0.72413 -0.28727 0.75486 -0.38727 C 0.78559 -0.48727 0.75399 -0.36227 0.75364 -0.35717 " pathEditMode="relative" ptsTypes="aaaA">
                                      <p:cBhvr>
                                        <p:cTn id="125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500"/>
                            </p:stCondLst>
                            <p:childTnLst>
                              <p:par>
                                <p:cTn id="1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3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1000"/>
                            </p:stCondLst>
                            <p:childTnLst>
                              <p:par>
                                <p:cTn id="1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Цели и задачи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33CC33"/>
                </a:solidFill>
              </a:rPr>
              <a:t>Обучающие 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Решать задачи с применением неравенств</a:t>
            </a:r>
          </a:p>
          <a:p>
            <a:pPr>
              <a:buNone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Научить использовать графический способ при решении неравенств</a:t>
            </a:r>
          </a:p>
          <a:p>
            <a:pPr>
              <a:buNone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Упражнять в решении более сложных неравенств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33CC33"/>
                </a:solidFill>
              </a:rPr>
              <a:t>Развивающие :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находить нестандартные способы решения неравенств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Развивать логическое мышление</a:t>
            </a:r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Развивать навыки самостоятельной работы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B0F0"/>
                </a:solidFill>
              </a:rPr>
              <a:t>Контролирующие :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Выявить степень усвоения изучаемого материала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Территория сотрудничества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(проект урока)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645734"/>
          </a:xfrm>
        </p:spPr>
        <p:txBody>
          <a:bodyPr>
            <a:normAutofit fontScale="850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Организационный момент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Устная работа с проверкой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Тренировочные упражнения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Решение неравенств и область определения функций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Область  </a:t>
            </a:r>
            <a:r>
              <a:rPr lang="ru-RU" dirty="0" smtClean="0"/>
              <a:t>определения </a:t>
            </a:r>
            <a:r>
              <a:rPr lang="ru-RU" dirty="0" smtClean="0"/>
              <a:t>функций и решение системы неравенств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Работа в парах ( с взаимопроверкой)</a:t>
            </a:r>
          </a:p>
          <a:p>
            <a:pPr>
              <a:buFont typeface="Courier New" pitchFamily="49" charset="0"/>
              <a:buChar char="o"/>
            </a:pPr>
            <a:r>
              <a:rPr lang="ru-RU" dirty="0" err="1" smtClean="0"/>
              <a:t>Физминутка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Работа по учебнику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Применение неравенств к решению задач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Работа со справочной литературой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Графический способ решение неравенств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Подведение итогов урока</a:t>
            </a:r>
          </a:p>
          <a:p>
            <a:pPr>
              <a:buFont typeface="Courier New" pitchFamily="49" charset="0"/>
              <a:buChar char="o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2643182"/>
            <a:ext cx="1000132" cy="8657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/>
          <a:lstStyle/>
          <a:p>
            <a:pPr algn="ctr"/>
            <a:r>
              <a:rPr lang="ru-RU" b="0" dirty="0" smtClean="0">
                <a:latin typeface="Georgia" pitchFamily="18" charset="0"/>
              </a:rPr>
              <a:t>Целые и дробные выражения</a:t>
            </a:r>
            <a:endParaRPr lang="ru-RU" b="0" dirty="0"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50029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При каких значениях переменной </a:t>
            </a:r>
            <a:r>
              <a:rPr lang="ru-RU" dirty="0" err="1" smtClean="0"/>
              <a:t>х</a:t>
            </a:r>
            <a:r>
              <a:rPr lang="ru-RU" dirty="0" smtClean="0"/>
              <a:t> выражение имеет смысл</a:t>
            </a:r>
          </a:p>
          <a:p>
            <a:pPr marL="624078" indent="-51435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  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5х+2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а)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любое число, кроме 2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1. </a:t>
            </a:r>
          </a:p>
          <a:p>
            <a:pPr marL="624078" indent="-51435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(- ∞;2)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(2;+ ∞)</a:t>
            </a:r>
          </a:p>
          <a:p>
            <a:pPr marL="624078" indent="-51435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2.                    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любое число (-∞;+ ∞)     </a:t>
            </a:r>
            <a:endParaRPr lang="ru-RU" sz="2400" dirty="0" smtClean="0">
              <a:latin typeface="Arno Pro Smbd Display" pitchFamily="18" charset="0"/>
              <a:cs typeface="Arial" pitchFamily="34" charset="0"/>
            </a:endParaRPr>
          </a:p>
          <a:p>
            <a:pPr marL="624078" indent="-51435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в)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любое число, кроме 0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7+3х</a:t>
            </a:r>
          </a:p>
          <a:p>
            <a:pPr marL="624078" indent="-51435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3.                              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(- ∞;0)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(0;+ ∞)</a:t>
            </a:r>
          </a:p>
          <a:p>
            <a:pPr marL="624078" indent="-51435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3.     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357695"/>
            <a:ext cx="1143008" cy="1006936"/>
          </a:xfrm>
          <a:prstGeom prst="rect">
            <a:avLst/>
          </a:prstGeom>
          <a:noFill/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151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214687"/>
            <a:ext cx="1071570" cy="944003"/>
          </a:xfrm>
          <a:prstGeom prst="rect">
            <a:avLst/>
          </a:prstGeom>
          <a:noFill/>
        </p:spPr>
      </p:pic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151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4572008"/>
            <a:ext cx="1163665" cy="928694"/>
          </a:xfrm>
          <a:prstGeom prst="rect">
            <a:avLst/>
          </a:prstGeom>
          <a:noFill/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43306" y="5786454"/>
            <a:ext cx="1880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7" action="ppaction://hlinksldjump"/>
              </a:rPr>
              <a:t>Проверить себя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 себя!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2285993"/>
          <a:ext cx="7786744" cy="4045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6686"/>
                <a:gridCol w="1946686"/>
                <a:gridCol w="1946686"/>
                <a:gridCol w="1946686"/>
              </a:tblGrid>
              <a:tr h="647536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вариант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вариант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1766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5х+2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б)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 smtClean="0"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- любое число (-∞;+ ∞)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4-2х</a:t>
                      </a:r>
                    </a:p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 5х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в)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 smtClean="0"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- любое </a:t>
                      </a:r>
                    </a:p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число, кроме 0</a:t>
                      </a:r>
                    </a:p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(- ∞;0)</a:t>
                      </a:r>
                      <a:r>
                        <a:rPr lang="el-GR" sz="1800" dirty="0" smtClean="0">
                          <a:latin typeface="Arial" pitchFamily="34" charset="0"/>
                          <a:cs typeface="Arial" pitchFamily="34" charset="0"/>
                        </a:rPr>
                        <a:t>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 (0;+ ∞)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02088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в)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 smtClean="0"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- любое </a:t>
                      </a:r>
                    </a:p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число, кроме 0</a:t>
                      </a:r>
                    </a:p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(- ∞;0)</a:t>
                      </a:r>
                      <a:r>
                        <a:rPr lang="el-GR" sz="1800" dirty="0" smtClean="0">
                          <a:latin typeface="Arial" pitchFamily="34" charset="0"/>
                          <a:cs typeface="Arial" pitchFamily="34" charset="0"/>
                        </a:rPr>
                        <a:t>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 (0;+ ∞)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       </a:t>
                      </a: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7+3х</a:t>
                      </a:r>
                      <a:endParaRPr kumimoji="0" lang="ru-RU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б)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 smtClean="0"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- любое число (-∞;+ ∞)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11766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а)</a:t>
                      </a:r>
                      <a:r>
                        <a:rPr lang="ru-RU" sz="1800" dirty="0" err="1" smtClean="0"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- любое число, кроме 2 </a:t>
                      </a:r>
                    </a:p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(- ∞;2)</a:t>
                      </a:r>
                      <a:r>
                        <a:rPr lang="el-GR" sz="1800" dirty="0" smtClean="0">
                          <a:latin typeface="Arial" pitchFamily="34" charset="0"/>
                          <a:cs typeface="Arial" pitchFamily="34" charset="0"/>
                        </a:rPr>
                        <a:t>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 (2;+ ∞)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3 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а)</a:t>
                      </a:r>
                      <a:r>
                        <a:rPr lang="ru-RU" sz="1800" dirty="0" err="1" smtClean="0"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- любое число, кроме 2 </a:t>
                      </a:r>
                    </a:p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(- ∞;2)</a:t>
                      </a:r>
                      <a:r>
                        <a:rPr lang="el-GR" sz="1800" dirty="0" smtClean="0">
                          <a:latin typeface="Arial" pitchFamily="34" charset="0"/>
                          <a:cs typeface="Arial" pitchFamily="34" charset="0"/>
                        </a:rPr>
                        <a:t>υ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 (2;+ ∞)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143380"/>
            <a:ext cx="1071570" cy="944003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286388"/>
            <a:ext cx="1143008" cy="1006936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286388"/>
            <a:ext cx="1163665" cy="928694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4929190" y="3429000"/>
            <a:ext cx="107157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57158" y="1428736"/>
            <a:ext cx="8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6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tx2"/>
                </a:solidFill>
              </a:rPr>
              <a:t>Функции.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Задать формулой. Определить ОДЗ  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28700" y="1620044"/>
            <a:ext cx="7086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6143644"/>
            <a:ext cx="971550" cy="485775"/>
          </a:xfrm>
          <a:prstGeom prst="rect">
            <a:avLst/>
          </a:prstGeom>
          <a:noFill/>
        </p:spPr>
      </p:pic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1552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61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5929330"/>
            <a:ext cx="733425" cy="609600"/>
          </a:xfrm>
          <a:prstGeom prst="rect">
            <a:avLst/>
          </a:prstGeom>
          <a:noFill/>
        </p:spPr>
      </p:pic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357818" y="6072206"/>
            <a:ext cx="111440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6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у=х</a:t>
            </a:r>
            <a:r>
              <a:rPr lang="ru-RU" sz="2600" baseline="300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6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57224" y="5929330"/>
            <a:ext cx="10001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/>
              <a:t>у=кх</a:t>
            </a:r>
            <a:endParaRPr lang="ru-RU" sz="3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214546" y="6000768"/>
            <a:ext cx="893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у=х</a:t>
            </a:r>
            <a:r>
              <a:rPr lang="ru-RU" sz="3200" baseline="30000" dirty="0"/>
              <a:t>2</a:t>
            </a:r>
            <a:endParaRPr lang="ru-RU" sz="3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28992" y="6072206"/>
            <a:ext cx="13195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/>
              <a:t>у=кх-в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72 -0.04815 C -0.11476 -0.1382 -0.1658 -0.22801 -0.18629 -0.263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C -0.16666 -0.0125 -0.33316 -0.025 -0.43212 -0.06667 C -0.53107 -0.10833 -0.56701 -0.22014 -0.59392 -0.25069 " pathEditMode="relative" ptsTypes="aaA">
                                      <p:cBhvr>
                                        <p:cTn id="10" dur="2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72 -0.05301 C -0.01025 -0.1625 0.01823 -0.27176 0.00052 -0.35926 C -0.01719 -0.44676 -0.12049 -0.54167 -0.14479 -0.57824 " pathEditMode="relative" rAng="0" ptsTypes="aaA">
                                      <p:cBhvr>
                                        <p:cTn id="14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-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05 0.00463 C -0.05972 0.06203 -0.09722 0.11967 -0.00417 0.08078 C 0.08889 0.04189 0.3125 -0.09352 0.53628 -0.22871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C 0.04219 -0.17199 0.08455 -0.34375 0.12969 -0.41111 C 0.17483 -0.47847 0.25729 -0.37894 0.27136 -0.40463 C 0.28542 -0.43032 0.22379 -0.53819 0.21424 -0.56505 " pathEditMode="relative" ptsTypes="aa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81 -0.04537 C -0.10017 -0.0831 -0.16754 -0.1206 -0.22448 -0.16921 C -0.28142 -0.21782 -0.35608 -0.27245 -0.37448 -0.3375 C -0.39288 -0.40255 -0.36406 -0.48125 -0.33507 -0.55972 " pathEditMode="relative" ptsTypes="aaa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себя!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454" y="1600200"/>
            <a:ext cx="712709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143380"/>
            <a:ext cx="16097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№859 (</a:t>
            </a:r>
            <a:r>
              <a:rPr lang="ru-RU" dirty="0" err="1" smtClean="0"/>
              <a:t>а,б,в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pPr>
              <a:buNone/>
            </a:pPr>
            <a:r>
              <a:rPr lang="ru-RU" dirty="0" smtClean="0"/>
              <a:t>2х-4≥0</a:t>
            </a:r>
          </a:p>
          <a:p>
            <a:pPr>
              <a:buNone/>
            </a:pPr>
            <a:r>
              <a:rPr lang="ru-RU" dirty="0" smtClean="0"/>
              <a:t>2х</a:t>
            </a:r>
            <a:r>
              <a:rPr lang="ru-RU" dirty="0"/>
              <a:t>≥4</a:t>
            </a:r>
          </a:p>
          <a:p>
            <a:pPr>
              <a:buNone/>
            </a:pPr>
            <a:r>
              <a:rPr lang="ru-RU" dirty="0"/>
              <a:t>х≥2</a:t>
            </a:r>
          </a:p>
          <a:p>
            <a:pPr>
              <a:buNone/>
            </a:pPr>
            <a:r>
              <a:rPr lang="ru-RU" dirty="0"/>
              <a:t>                   </a:t>
            </a:r>
          </a:p>
          <a:p>
            <a:pPr>
              <a:buNone/>
            </a:pPr>
            <a:r>
              <a:rPr lang="ru-RU" dirty="0"/>
              <a:t>[2;+∞)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6" name="Содержимое 25"/>
          <p:cNvSpPr>
            <a:spLocks noGrp="1"/>
          </p:cNvSpPr>
          <p:nvPr>
            <p:ph sz="half" idx="2"/>
          </p:nvPr>
        </p:nvSpPr>
        <p:spPr>
          <a:xfrm>
            <a:off x="2643174" y="1357298"/>
            <a:ext cx="5643602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            </a:t>
            </a:r>
          </a:p>
          <a:p>
            <a:pPr>
              <a:buNone/>
            </a:pPr>
            <a:r>
              <a:rPr lang="ru-RU" dirty="0" smtClean="0"/>
              <a:t>    4-6а</a:t>
            </a:r>
            <a:r>
              <a:rPr lang="ru-RU" dirty="0"/>
              <a:t>≥</a:t>
            </a:r>
            <a:r>
              <a:rPr lang="ru-RU" dirty="0" smtClean="0"/>
              <a:t>0                   -</a:t>
            </a:r>
            <a:r>
              <a:rPr lang="ru-RU" dirty="0"/>
              <a:t>3(1-5х)≥ </a:t>
            </a:r>
            <a:r>
              <a:rPr lang="ru-RU" dirty="0" smtClean="0"/>
              <a:t>0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-</a:t>
            </a:r>
            <a:r>
              <a:rPr lang="ru-RU" dirty="0"/>
              <a:t>6а≥-</a:t>
            </a:r>
            <a:r>
              <a:rPr lang="ru-RU" dirty="0" smtClean="0"/>
              <a:t>4                     1-5х </a:t>
            </a:r>
            <a:r>
              <a:rPr lang="ru-RU" dirty="0"/>
              <a:t>≤ 0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/>
              <a:t>а </a:t>
            </a:r>
            <a:r>
              <a:rPr lang="ru-RU" dirty="0" smtClean="0"/>
              <a:t>≤                            -</a:t>
            </a:r>
            <a:r>
              <a:rPr lang="ru-RU" dirty="0"/>
              <a:t>5х≤-1</a:t>
            </a:r>
          </a:p>
          <a:p>
            <a:pPr>
              <a:buNone/>
            </a:pPr>
            <a:r>
              <a:rPr lang="ru-RU" dirty="0" smtClean="0"/>
              <a:t>                                         </a:t>
            </a:r>
            <a:r>
              <a:rPr lang="ru-RU" dirty="0" err="1" smtClean="0"/>
              <a:t>х</a:t>
            </a:r>
            <a:r>
              <a:rPr lang="ru-RU" dirty="0" smtClean="0"/>
              <a:t>≥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а </a:t>
            </a:r>
            <a:r>
              <a:rPr lang="ru-RU" dirty="0"/>
              <a:t>≤ </a:t>
            </a:r>
            <a:r>
              <a:rPr lang="ru-RU" dirty="0" smtClean="0"/>
              <a:t>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  [</a:t>
            </a:r>
            <a:r>
              <a:rPr lang="ru-RU" dirty="0"/>
              <a:t>0,2;+ ∞)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(-</a:t>
            </a:r>
            <a:r>
              <a:rPr lang="ru-RU" dirty="0"/>
              <a:t>∞</a:t>
            </a:r>
            <a:r>
              <a:rPr lang="ru-RU" dirty="0" smtClean="0"/>
              <a:t>;   ]</a:t>
            </a: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286124"/>
            <a:ext cx="17240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428736"/>
            <a:ext cx="1047750" cy="466725"/>
          </a:xfrm>
          <a:prstGeom prst="rect">
            <a:avLst/>
          </a:prstGeom>
          <a:noFill/>
        </p:spPr>
      </p:pic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285860"/>
            <a:ext cx="1047750" cy="466725"/>
          </a:xfrm>
          <a:prstGeom prst="rect">
            <a:avLst/>
          </a:prstGeom>
          <a:noFill/>
        </p:spPr>
      </p:pic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0" name="Picture 1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643182"/>
            <a:ext cx="466725" cy="742950"/>
          </a:xfrm>
          <a:prstGeom prst="rect">
            <a:avLst/>
          </a:prstGeom>
          <a:noFill/>
        </p:spPr>
      </p:pic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2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500438"/>
            <a:ext cx="171450" cy="742950"/>
          </a:xfrm>
          <a:prstGeom prst="rect">
            <a:avLst/>
          </a:prstGeom>
          <a:noFill/>
        </p:spPr>
      </p:pic>
      <p:pic>
        <p:nvPicPr>
          <p:cNvPr id="33814" name="Picture 2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5143512"/>
            <a:ext cx="200025" cy="571500"/>
          </a:xfrm>
          <a:prstGeom prst="rect">
            <a:avLst/>
          </a:prstGeom>
          <a:noFill/>
        </p:spPr>
      </p:pic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0" y="4560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7" name="Picture 2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357298"/>
            <a:ext cx="1724025" cy="495300"/>
          </a:xfrm>
          <a:prstGeom prst="rect">
            <a:avLst/>
          </a:prstGeom>
          <a:noFill/>
        </p:spPr>
      </p:pic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20" name="Picture 2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3000372"/>
            <a:ext cx="171450" cy="742950"/>
          </a:xfrm>
          <a:prstGeom prst="rect">
            <a:avLst/>
          </a:prstGeom>
          <a:noFill/>
        </p:spPr>
      </p:pic>
      <p:pic>
        <p:nvPicPr>
          <p:cNvPr id="40" name="Рисунок 39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86446" y="4000504"/>
            <a:ext cx="1619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285992"/>
            <a:ext cx="1219200" cy="542925"/>
          </a:xfrm>
          <a:prstGeom prst="rect">
            <a:avLst/>
          </a:prstGeom>
          <a:noFill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285992"/>
            <a:ext cx="1028700" cy="5429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Найти область допустимых значений </a:t>
            </a:r>
            <a:br>
              <a:rPr lang="ru-RU" dirty="0" smtClean="0"/>
            </a:br>
            <a:r>
              <a:rPr lang="ru-RU" dirty="0" smtClean="0"/>
              <a:t>выражения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71472" y="2332037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+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dirty="0" smtClean="0"/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3-2х</a:t>
            </a:r>
            <a:r>
              <a:rPr lang="ru-RU" sz="2800" dirty="0" smtClean="0"/>
              <a:t>≥0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1-х</a:t>
            </a:r>
            <a:r>
              <a:rPr lang="ru-RU" sz="2800" dirty="0" smtClean="0"/>
              <a:t> ≥0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х</a:t>
            </a:r>
            <a:r>
              <a:rPr lang="ru-RU" dirty="0" smtClean="0"/>
              <a:t> ≤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</a:t>
            </a:r>
          </a:p>
          <a:p>
            <a:pPr>
              <a:buNone/>
            </a:pP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/>
              <a:t> ≤1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       1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>
          <a:xfrm>
            <a:off x="3857620" y="2249424"/>
            <a:ext cx="482918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/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-2х ≥-3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/>
              <a:t> ≥-1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Ответ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Є(-</a:t>
            </a:r>
            <a:r>
              <a:rPr lang="ru-RU" sz="2800" dirty="0" smtClean="0"/>
              <a:t> ∞;1 ]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Левая фигурная скобка 14"/>
          <p:cNvSpPr/>
          <p:nvPr/>
        </p:nvSpPr>
        <p:spPr>
          <a:xfrm>
            <a:off x="642910" y="3143248"/>
            <a:ext cx="214314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2643174" y="3500438"/>
            <a:ext cx="500066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Левая фигурная скобка 16"/>
          <p:cNvSpPr/>
          <p:nvPr/>
        </p:nvSpPr>
        <p:spPr>
          <a:xfrm>
            <a:off x="3929058" y="2928934"/>
            <a:ext cx="71438" cy="78581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214818"/>
            <a:ext cx="142876" cy="612326"/>
          </a:xfrm>
          <a:prstGeom prst="rect">
            <a:avLst/>
          </a:prstGeom>
          <a:noFill/>
        </p:spPr>
      </p:pic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Левая фигурная скобка 21"/>
          <p:cNvSpPr/>
          <p:nvPr/>
        </p:nvSpPr>
        <p:spPr>
          <a:xfrm>
            <a:off x="428596" y="4429132"/>
            <a:ext cx="285752" cy="92869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000100" y="5929330"/>
            <a:ext cx="4357718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1857356" y="585789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500430" y="585789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5214950"/>
            <a:ext cx="142876" cy="612326"/>
          </a:xfrm>
          <a:prstGeom prst="rect">
            <a:avLst/>
          </a:prstGeom>
          <a:noFill/>
        </p:spPr>
      </p:pic>
      <p:cxnSp>
        <p:nvCxnSpPr>
          <p:cNvPr id="29" name="Прямая соединительная линия 28"/>
          <p:cNvCxnSpPr>
            <a:endCxn id="26" idx="4"/>
          </p:cNvCxnSpPr>
          <p:nvPr/>
        </p:nvCxnSpPr>
        <p:spPr>
          <a:xfrm>
            <a:off x="1000100" y="6000768"/>
            <a:ext cx="2571768" cy="0"/>
          </a:xfrm>
          <a:prstGeom prst="lin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28662" y="5857892"/>
            <a:ext cx="928694" cy="0"/>
          </a:xfrm>
          <a:prstGeom prst="line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0"/>
                            </p:stCondLst>
                            <p:childTnLst>
                              <p:par>
                                <p:cTn id="5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7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0"/>
                            </p:stCondLst>
                            <p:childTnLst>
                              <p:par>
                                <p:cTn id="8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1000"/>
                            </p:stCondLst>
                            <p:childTnLst>
                              <p:par>
                                <p:cTn id="9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2000"/>
                            </p:stCondLst>
                            <p:childTnLst>
                              <p:par>
                                <p:cTn id="9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0"/>
                            </p:stCondLst>
                            <p:childTnLst>
                              <p:par>
                                <p:cTn id="10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2000"/>
                            </p:stCondLst>
                            <p:childTnLst>
                              <p:par>
                                <p:cTn id="10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8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4000"/>
                            </p:stCondLst>
                            <p:childTnLst>
                              <p:par>
                                <p:cTn id="1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0"/>
                            </p:stCondLst>
                            <p:childTnLst>
                              <p:par>
                                <p:cTn id="1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500"/>
                            </p:stCondLst>
                            <p:childTnLst>
                              <p:par>
                                <p:cTn id="1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6000"/>
                            </p:stCondLst>
                            <p:childTnLst>
                              <p:par>
                                <p:cTn id="1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6500"/>
                            </p:stCondLst>
                            <p:childTnLst>
                              <p:par>
                                <p:cTn id="1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7000"/>
                            </p:stCondLst>
                            <p:childTnLst>
                              <p:par>
                                <p:cTn id="1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9" dur="8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0" dur="8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8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2" grpId="0" animBg="1"/>
      <p:bldP spid="25" grpId="0" animBg="1"/>
      <p:bldP spid="2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</TotalTime>
  <Words>508</Words>
  <Application>Microsoft Office PowerPoint</Application>
  <PresentationFormat>Экран (4:3)</PresentationFormat>
  <Paragraphs>156</Paragraphs>
  <Slides>12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Городская</vt:lpstr>
      <vt:lpstr>Специальное оформление</vt:lpstr>
      <vt:lpstr>Решение линейных неравенств. </vt:lpstr>
      <vt:lpstr>Цели и задачи</vt:lpstr>
      <vt:lpstr>Территория сотрудничества (проект урока)</vt:lpstr>
      <vt:lpstr>Целые и дробные выражения</vt:lpstr>
      <vt:lpstr>Проверь себя!</vt:lpstr>
      <vt:lpstr>Функции.  Задать формулой. Определить ОДЗ  </vt:lpstr>
      <vt:lpstr>Проверь себя!</vt:lpstr>
      <vt:lpstr>№859 (а,б,в)</vt:lpstr>
      <vt:lpstr>Найти область допустимых значений  выражения</vt:lpstr>
      <vt:lpstr>№ 865 Задача</vt:lpstr>
      <vt:lpstr>Графическая иллюстрация решения линейных уравнений</vt:lpstr>
      <vt:lpstr>2 способ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линейных неравенств.</dc:title>
  <dc:creator>Nekratova</dc:creator>
  <cp:lastModifiedBy>Nekratova</cp:lastModifiedBy>
  <cp:revision>547</cp:revision>
  <dcterms:created xsi:type="dcterms:W3CDTF">2012-04-30T03:42:51Z</dcterms:created>
  <dcterms:modified xsi:type="dcterms:W3CDTF">2012-11-23T13:58:04Z</dcterms:modified>
</cp:coreProperties>
</file>