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3" r:id="rId3"/>
    <p:sldId id="257" r:id="rId4"/>
    <p:sldId id="258" r:id="rId5"/>
    <p:sldId id="264" r:id="rId6"/>
    <p:sldId id="266" r:id="rId7"/>
    <p:sldId id="267" r:id="rId8"/>
    <p:sldId id="265" r:id="rId9"/>
    <p:sldId id="259" r:id="rId10"/>
    <p:sldId id="260" r:id="rId11"/>
    <p:sldId id="268" r:id="rId12"/>
    <p:sldId id="271" r:id="rId13"/>
    <p:sldId id="269" r:id="rId14"/>
    <p:sldId id="270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йсон" initials="Т" lastIdx="2" clrIdx="0">
    <p:extLst>
      <p:ext uri="{19B8F6BF-5375-455C-9EA6-DF929625EA0E}">
        <p15:presenceInfo xmlns:p15="http://schemas.microsoft.com/office/powerpoint/2012/main" userId="Тайсо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172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2-14T01:05:46.74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90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1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1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3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3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9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6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2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9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1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87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40F27C-425F-4455-A7B7-A79EE4A699CF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98470-AD4E-44A1-8967-CA71B1A37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1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BCA983-2DA9-4C3D-9D3F-A15B3C6AD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6607" y="560443"/>
            <a:ext cx="10118785" cy="1198084"/>
          </a:xfrm>
        </p:spPr>
        <p:txBody>
          <a:bodyPr/>
          <a:lstStyle/>
          <a:p>
            <a:r>
              <a:rPr lang="ru-RU" b="1" dirty="0"/>
              <a:t>Страны БРИКС. Путь развития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7D4102-644D-477D-AE46-659077CF8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045" y="1758527"/>
            <a:ext cx="9011908" cy="477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80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7/79/Top_five_largest_economies_in_2050.jpg">
            <a:extLst>
              <a:ext uri="{FF2B5EF4-FFF2-40B4-BE49-F238E27FC236}">
                <a16:creationId xmlns:a16="http://schemas.microsoft.com/office/drawing/2014/main" id="{A61097CC-048C-445A-BA6B-315066FE6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41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E887D8-9AA8-4BC5-A2EE-E994D02F31E6}"/>
              </a:ext>
            </a:extLst>
          </p:cNvPr>
          <p:cNvSpPr txBox="1"/>
          <p:nvPr/>
        </p:nvSpPr>
        <p:spPr>
          <a:xfrm>
            <a:off x="2623446" y="5675825"/>
            <a:ext cx="694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Десятка крупнейших экономик мира к 2050, по номинальному ВВП (миллиардов долл.), по версии </a:t>
            </a:r>
            <a:r>
              <a:rPr lang="ru-RU" u="sng" dirty="0" err="1"/>
              <a:t>Goldman</a:t>
            </a:r>
            <a:r>
              <a:rPr lang="ru-RU" u="sng" dirty="0"/>
              <a:t> </a:t>
            </a:r>
            <a:r>
              <a:rPr lang="ru-RU" u="sng" dirty="0" err="1"/>
              <a:t>Sachs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36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22B9D-E07D-4C28-A831-4C0D6ABA8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6" y="98341"/>
            <a:ext cx="10515600" cy="1325562"/>
          </a:xfrm>
        </p:spPr>
        <p:txBody>
          <a:bodyPr/>
          <a:lstStyle/>
          <a:p>
            <a:pPr algn="ctr"/>
            <a:r>
              <a:rPr lang="ru-RU" b="1" dirty="0"/>
              <a:t>Новый банк развития БРИКС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530C18-6332-43E0-8CAC-1716F4FB7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29" y="1500996"/>
            <a:ext cx="5986995" cy="53570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15 июля 2014 года на VI саммите, проходившем в Бразилии, страны БРИКС подписали соглашение о создании Нового банка развития (</a:t>
            </a:r>
            <a:r>
              <a:rPr lang="ru-RU" dirty="0" err="1"/>
              <a:t>New</a:t>
            </a:r>
            <a:r>
              <a:rPr lang="ru-RU" dirty="0"/>
              <a:t> </a:t>
            </a:r>
            <a:r>
              <a:rPr lang="ru-RU" dirty="0" err="1"/>
              <a:t>Development</a:t>
            </a:r>
            <a:r>
              <a:rPr lang="ru-RU" dirty="0"/>
              <a:t> </a:t>
            </a:r>
            <a:r>
              <a:rPr lang="ru-RU" dirty="0" err="1"/>
              <a:t>Bank</a:t>
            </a:r>
            <a:r>
              <a:rPr lang="ru-RU" dirty="0"/>
              <a:t>) «в целях мобилизации ресурсов для финансирования инфраструктурных проектов и проектов в области устойчивого развития в странах БРИКС и других странах с формирующейся рыночной экономикой и развивающихся странах» (</a:t>
            </a:r>
            <a:r>
              <a:rPr lang="ru-RU" dirty="0" err="1"/>
              <a:t>Форталезская</a:t>
            </a:r>
            <a:r>
              <a:rPr lang="ru-RU" dirty="0"/>
              <a:t> декларация).</a:t>
            </a: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3076" name="Picture 4" descr="ÐÐ°ÑÑÐ¸Ð½ÐºÐ¸ Ð¿Ð¾ Ð·Ð°Ð¿ÑÐ¾ÑÑ ÑÐ¾ÑÑÐ°Ð»ÐµÐ·ÑÐºÐ°Ñ Ð´ÐµÐºÐ»Ð°ÑÐ°ÑÐ¸Ñ Ð±ÑÐ¸ÐºÑ">
            <a:extLst>
              <a:ext uri="{FF2B5EF4-FFF2-40B4-BE49-F238E27FC236}">
                <a16:creationId xmlns:a16="http://schemas.microsoft.com/office/drawing/2014/main" id="{A521518E-E807-43D3-9C31-C38A028D6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295" y="1650570"/>
            <a:ext cx="5764565" cy="355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774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CC92A-1ED5-452C-A3B0-2F72DAC9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Функции Нового банка развития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E24C39-E89B-4CDD-B4F5-04CAC7C96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41" y="1626415"/>
            <a:ext cx="11350171" cy="46634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Государства-члены НБР наделили банк правом осуществлять следующие функции:</a:t>
            </a:r>
          </a:p>
          <a:p>
            <a:r>
              <a:rPr lang="ru-RU" dirty="0"/>
              <a:t>использовать ресурсы для поддержки государственных или частных проектов в области инфраструктуры и устойчивого развития, в странах БРИКС и других развивающихся странах путем предоставления займов, гарантий, участия в капитале и использования других финансовых инструментов;</a:t>
            </a:r>
          </a:p>
          <a:p>
            <a:r>
              <a:rPr lang="ru-RU" dirty="0"/>
              <a:t>сотрудничать с международными и национальными организациями, в особенности с международными финансовыми институтами и национальными банками развития;</a:t>
            </a:r>
          </a:p>
          <a:p>
            <a:r>
              <a:rPr lang="ru-RU" dirty="0"/>
              <a:t>оказывать техническое содействие в подготовке и осуществлении проектов в области инфраструктуры и устойчивого развития;</a:t>
            </a:r>
          </a:p>
          <a:p>
            <a:r>
              <a:rPr lang="ru-RU" dirty="0"/>
              <a:t>поддерживать проекты, в которых участвует более чем одна страна;</a:t>
            </a:r>
          </a:p>
          <a:p>
            <a:r>
              <a:rPr lang="ru-RU" dirty="0"/>
              <a:t>учреждать или брать управление специальными фондами, предназначенными для достижения цели НБР.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639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40A28E4-47A5-4BDE-BE76-4A9676C5F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74" y="1104180"/>
            <a:ext cx="12145993" cy="63835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Первоначальный размер уставного капитала Банка составил $50 млрд, из них десять должны быть внесены странами в течение семи лет. Общий разрешённый капитал НБР составляет $100 млрд, доля стран БРИКС в капитале не может быть ниже 55%, новые акционеры не могут иметь долю более 7%. 14 января 2016 года Банк сообщил о том, что все пять стран-членов перечислили первые взносы на общую сумму $750 млн (по $150 млн от каждой страны).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88AB53-378D-469F-9E8D-440E88EB5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578" y="4485736"/>
            <a:ext cx="5340843" cy="203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18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C6BFA-B0BB-4F63-BE11-E2AB6F05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" y="0"/>
            <a:ext cx="10515600" cy="1325562"/>
          </a:xfrm>
        </p:spPr>
        <p:txBody>
          <a:bodyPr/>
          <a:lstStyle/>
          <a:p>
            <a:r>
              <a:rPr lang="ru-RU" b="1" dirty="0"/>
              <a:t>Одобренные Банком проекты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4C953C-A11E-4954-8EFC-4F4089A54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" y="1325562"/>
            <a:ext cx="12286673" cy="52534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15 апреля 2016 года Совет директоров Банка утвердил первый пакет проектов для кредитования на $811 млн сроком от 12 до 20 лет. В него вошли проекты от Бразилии, Индии, Китая и ЮАР: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Бразильский проект по созданию 600 МВт мощностей на $300 млн, финансирование через </a:t>
            </a:r>
            <a:r>
              <a:rPr lang="en-US" sz="2400" dirty="0"/>
              <a:t>Banco Nacional de </a:t>
            </a:r>
            <a:r>
              <a:rPr lang="en-US" sz="2400" dirty="0" err="1"/>
              <a:t>Desenvolvimento</a:t>
            </a:r>
            <a:r>
              <a:rPr lang="en-US" sz="2400" dirty="0"/>
              <a:t> </a:t>
            </a:r>
            <a:r>
              <a:rPr lang="en-US" sz="2400" dirty="0" err="1"/>
              <a:t>Economico</a:t>
            </a:r>
            <a:r>
              <a:rPr lang="en-US" sz="2400" dirty="0"/>
              <a:t> e Social.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Индийскому проекту по созданию 500МВт одобрен кредит на $250 млн, финансирование через индийский государственный банк </a:t>
            </a:r>
            <a:r>
              <a:rPr lang="ru-RU" sz="2400" dirty="0" err="1"/>
              <a:t>Canara</a:t>
            </a:r>
            <a:r>
              <a:rPr lang="ru-RU" sz="2400" dirty="0"/>
              <a:t> </a:t>
            </a:r>
            <a:r>
              <a:rPr lang="ru-RU" sz="2400" dirty="0" err="1"/>
              <a:t>Bank</a:t>
            </a:r>
            <a:r>
              <a:rPr lang="ru-RU" sz="2400" dirty="0"/>
              <a:t> в Бангалоре.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Китайский проект солнечной электростанции шанхайской компании </a:t>
            </a:r>
            <a:r>
              <a:rPr lang="ru-RU" sz="2400" dirty="0" err="1"/>
              <a:t>Lingang</a:t>
            </a:r>
            <a:r>
              <a:rPr lang="ru-RU" sz="2400" dirty="0"/>
              <a:t> </a:t>
            </a:r>
            <a:r>
              <a:rPr lang="ru-RU" sz="2400" dirty="0" err="1"/>
              <a:t>Hongbo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Energy</a:t>
            </a:r>
            <a:r>
              <a:rPr lang="ru-RU" sz="2400" dirty="0"/>
              <a:t> </a:t>
            </a:r>
            <a:r>
              <a:rPr lang="ru-RU" sz="2400" dirty="0" err="1"/>
              <a:t>Development</a:t>
            </a:r>
            <a:r>
              <a:rPr lang="ru-RU" sz="2400" dirty="0"/>
              <a:t> </a:t>
            </a:r>
            <a:r>
              <a:rPr lang="ru-RU" sz="2400" dirty="0" err="1"/>
              <a:t>Co</a:t>
            </a:r>
            <a:r>
              <a:rPr lang="ru-RU" sz="2400" dirty="0"/>
              <a:t> получит $81 млн, это единственный кредит, который деноминирован в юанях.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err="1"/>
              <a:t>Южно-африканская</a:t>
            </a:r>
            <a:r>
              <a:rPr lang="ru-RU" sz="2400" dirty="0"/>
              <a:t> компания </a:t>
            </a:r>
            <a:r>
              <a:rPr lang="ru-RU" sz="2400" dirty="0" err="1"/>
              <a:t>Eskom</a:t>
            </a:r>
            <a:r>
              <a:rPr lang="ru-RU" sz="2400" dirty="0"/>
              <a:t> </a:t>
            </a:r>
            <a:r>
              <a:rPr lang="ru-RU" sz="2400" dirty="0" err="1"/>
              <a:t>Holdings</a:t>
            </a:r>
            <a:r>
              <a:rPr lang="ru-RU" sz="2400" dirty="0"/>
              <a:t> SOC </a:t>
            </a:r>
            <a:r>
              <a:rPr lang="ru-RU" sz="2400" dirty="0" err="1"/>
              <a:t>Ltd</a:t>
            </a:r>
            <a:r>
              <a:rPr lang="ru-RU" sz="2400" dirty="0"/>
              <a:t> получила кредит на $180 млн «на проекты по производству электроэнергии и ее передачи потребителю», построенные линии электропередач будут способны передавать 670 МВт и преобразовывать 500 МВт.</a:t>
            </a:r>
            <a:br>
              <a:rPr lang="ru-RU" sz="2400" dirty="0"/>
            </a:br>
            <a:endParaRPr lang="ru-RU" sz="2400" dirty="0"/>
          </a:p>
          <a:p>
            <a:pPr marL="0" indent="0">
              <a:buNone/>
            </a:pPr>
            <a:br>
              <a:rPr lang="ru-RU" sz="2400" dirty="0"/>
            </a:br>
            <a:endParaRPr lang="ru-RU" sz="2400" dirty="0"/>
          </a:p>
          <a:p>
            <a:pPr marL="0" indent="0">
              <a:buNone/>
            </a:pP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094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id="{37711176-2713-485C-A060-A9F5FDB058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6851"/>
            <a:ext cx="6096000" cy="452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7FD0C7-54B9-43D0-8AF7-919BA58306CD}"/>
              </a:ext>
            </a:extLst>
          </p:cNvPr>
          <p:cNvSpPr txBox="1"/>
          <p:nvPr/>
        </p:nvSpPr>
        <p:spPr>
          <a:xfrm>
            <a:off x="0" y="1506851"/>
            <a:ext cx="6096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Проект по строительству двух малых гидроэлектростанций в Карелии стал первым проектом на территории РФ, в финансировании которого принимает участие Новый банк развития. Строительство "</a:t>
            </a:r>
            <a:r>
              <a:rPr lang="ru-RU" sz="2400" dirty="0" err="1"/>
              <a:t>Белопорожской</a:t>
            </a:r>
            <a:r>
              <a:rPr lang="ru-RU" sz="2400" dirty="0"/>
              <a:t> ГЭС-1" и "</a:t>
            </a:r>
            <a:r>
              <a:rPr lang="ru-RU" sz="2400" dirty="0" err="1"/>
              <a:t>Белопорожской</a:t>
            </a:r>
            <a:r>
              <a:rPr lang="ru-RU" sz="2400" dirty="0"/>
              <a:t> ГЭС-2" началось 11 октября 2016. Общая мощность двух ГЭС составит 49,8 МВт. Их строительство предполагает организацию около 400 рабочих мест на этапе стройки и 30 высококвалифицированных рабочих мест на этапе эксплуатации.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AD1B3C8-15E1-4B83-8F7B-99B0AAF43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2"/>
          </a:xfrm>
        </p:spPr>
        <p:txBody>
          <a:bodyPr/>
          <a:lstStyle/>
          <a:p>
            <a:r>
              <a:rPr lang="ru-RU" b="1" dirty="0"/>
              <a:t>Финансирование российских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412751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90780-BB82-465C-B6F1-29A658BD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706" y="181122"/>
            <a:ext cx="10515600" cy="1325562"/>
          </a:xfrm>
        </p:spPr>
        <p:txBody>
          <a:bodyPr/>
          <a:lstStyle/>
          <a:p>
            <a:r>
              <a:rPr lang="ru-RU" b="1" dirty="0"/>
              <a:t>Появление термина БРИК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A58457-FF0C-425C-B558-BB501B4B1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706" y="1608992"/>
            <a:ext cx="5988225" cy="50907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 2001 экономист Джима </a:t>
            </a:r>
            <a:r>
              <a:rPr lang="ru-RU" dirty="0" err="1"/>
              <a:t>ОʼНилл</a:t>
            </a:r>
            <a:r>
              <a:rPr lang="ru-RU" dirty="0"/>
              <a:t>, работавший в начале нулевых на </a:t>
            </a:r>
            <a:r>
              <a:rPr lang="ru-RU" dirty="0" err="1"/>
              <a:t>Goldman</a:t>
            </a:r>
            <a:r>
              <a:rPr lang="ru-RU" dirty="0"/>
              <a:t> </a:t>
            </a:r>
            <a:r>
              <a:rPr lang="ru-RU" dirty="0" err="1"/>
              <a:t>Sachs</a:t>
            </a:r>
            <a:r>
              <a:rPr lang="ru-RU" dirty="0"/>
              <a:t>, выпустил статью, в которой предположил, что будущее мирового экономического роста связано с большими и относительно бедными странами, где живет много людей. Этих стран оказалось четыре – Бразилия, Россия, Индия и Китай. У них разные структуры экономики, политические модели и отношения с миром, поэтому прежде никто не мог придумать, что их объединяет. </a:t>
            </a:r>
            <a:r>
              <a:rPr lang="ru-RU" dirty="0" err="1"/>
              <a:t>ОʼНилл</a:t>
            </a:r>
            <a:r>
              <a:rPr lang="ru-RU" dirty="0"/>
              <a:t> это сделал – и тут же стал знаменитостью. </a:t>
            </a:r>
          </a:p>
        </p:txBody>
      </p:sp>
      <p:pic>
        <p:nvPicPr>
          <p:cNvPr id="1028" name="Picture 4" descr="ÐÐ¶Ð¸Ð¼ ÐÊ¼ÐÐ¸Ð»Ð», Ð°Ð²ÑÐ¾Ñ ÑÐµÑÐ¼Ð¸Ð½Ð° ÐÐ ÐÐ">
            <a:extLst>
              <a:ext uri="{FF2B5EF4-FFF2-40B4-BE49-F238E27FC236}">
                <a16:creationId xmlns:a16="http://schemas.microsoft.com/office/drawing/2014/main" id="{C99A368A-FB83-4E48-AD3B-EBA68C42F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392" y="2053590"/>
            <a:ext cx="53721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661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0766E-424B-48CA-89EA-949C0F53F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82"/>
            <a:ext cx="12191999" cy="1325562"/>
          </a:xfrm>
        </p:spPr>
        <p:txBody>
          <a:bodyPr/>
          <a:lstStyle/>
          <a:p>
            <a:r>
              <a:rPr lang="ru-RU" b="1" dirty="0"/>
              <a:t>История создания организации на высшем уровне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833268-732C-4F36-BDFC-C8C26C357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927" y="1251631"/>
            <a:ext cx="5969000" cy="5626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 2006 году во время 61-й сессии ООН была проведена встреча МИДов Бразилии, России, Индии и Китая, наладившая политические связи между странами. Так стал образовываться полноценный политический клуб наиболее быстро развивающихся крупных стран. Первый официальный саммит тогда ещё «</a:t>
            </a:r>
            <a:r>
              <a:rPr lang="ru-RU" dirty="0" err="1"/>
              <a:t>БРИКа</a:t>
            </a:r>
            <a:r>
              <a:rPr lang="ru-RU" dirty="0"/>
              <a:t>» прошёл в Екатеринбурге 16 июня 2009 года. В 2011 году в блок вступила ЮАР, в связи с чем организация стала «</a:t>
            </a:r>
            <a:r>
              <a:rPr lang="ru-RU" dirty="0" err="1"/>
              <a:t>БРИКСом</a:t>
            </a:r>
            <a:r>
              <a:rPr lang="ru-RU" dirty="0"/>
              <a:t>».</a:t>
            </a:r>
          </a:p>
        </p:txBody>
      </p:sp>
      <p:pic>
        <p:nvPicPr>
          <p:cNvPr id="2060" name="Picture 12" descr="ÐÐ°ÑÑÐ¸Ð½ÐºÐ¸ Ð¿Ð¾ Ð·Ð°Ð¿ÑÐ¾ÑÑ ÑÐ°Ð¼Ð¼Ð¸Ñ Ð±ÑÐ¸Ðº 2009">
            <a:extLst>
              <a:ext uri="{FF2B5EF4-FFF2-40B4-BE49-F238E27FC236}">
                <a16:creationId xmlns:a16="http://schemas.microsoft.com/office/drawing/2014/main" id="{EFE0F483-F4BA-4A59-AF9C-E457D0D7C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29" y="1666875"/>
            <a:ext cx="5709743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5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RICS.svg">
            <a:extLst>
              <a:ext uri="{FF2B5EF4-FFF2-40B4-BE49-F238E27FC236}">
                <a16:creationId xmlns:a16="http://schemas.microsoft.com/office/drawing/2014/main" id="{3129822C-8A26-41E7-AC70-F3F85AB1D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1" y="153942"/>
            <a:ext cx="12155258" cy="655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54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7A95F-CD98-486D-B4A9-A3207487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-105688"/>
            <a:ext cx="10515600" cy="1045967"/>
          </a:xfrm>
        </p:spPr>
        <p:txBody>
          <a:bodyPr/>
          <a:lstStyle/>
          <a:p>
            <a:r>
              <a:rPr lang="ru-RU" b="1" dirty="0"/>
              <a:t>Цели БРИКС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69B2EE-A0D9-481B-895C-B2B78E7C4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42" y="940281"/>
            <a:ext cx="12079858" cy="591772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Противодействие финансовому кризису, укрепление сотрудничества, координации политического диалога, решения международных экономических и финансовых вопросов.</a:t>
            </a:r>
          </a:p>
          <a:p>
            <a:r>
              <a:rPr lang="ru-RU" dirty="0"/>
              <a:t>Продвижение реформы международных финансовых институтов с тем, чтобы она отражала изменения в мировой экономике. </a:t>
            </a:r>
          </a:p>
          <a:p>
            <a:r>
              <a:rPr lang="ru-RU" dirty="0"/>
              <a:t>Большой голос и представительство в международных финансовых институтах стран с развивающейся экономикой. </a:t>
            </a:r>
          </a:p>
          <a:p>
            <a:r>
              <a:rPr lang="ru-RU" dirty="0"/>
              <a:t>Укрепление сотрудничества государств в энергетической области, в том числе между производителями и потребителями энергии и государствами транзита, в усилиях по снижению неопределенности и обеспечению стабильности и устойчивости. </a:t>
            </a:r>
          </a:p>
          <a:p>
            <a:r>
              <a:rPr lang="ru-RU" dirty="0"/>
              <a:t>Поддержка диверсификации энергетических ресурсов и предложений энергоносителей, включая возобновляемую энергию, обеспечение безопасности маршрутов транзита энергоносителей, создание новой энергетической инфраструктуры и направление новых инвестиций в энергетику. </a:t>
            </a:r>
          </a:p>
          <a:p>
            <a:r>
              <a:rPr lang="ru-RU" dirty="0"/>
              <a:t>Улучшение международной торговли и инвестиционного климата; сохранение стабильности системы многосторонней торговли, сдерживание торгового протекционизма</a:t>
            </a:r>
          </a:p>
          <a:p>
            <a:r>
              <a:rPr lang="ru-RU" dirty="0"/>
              <a:t>Обеспечению ликвидных средств для беднейших стран</a:t>
            </a:r>
          </a:p>
          <a:p>
            <a:r>
              <a:rPr lang="ru-RU" dirty="0"/>
              <a:t>Развитие сотрудничества между странами БРИК </a:t>
            </a:r>
          </a:p>
        </p:txBody>
      </p:sp>
    </p:spTree>
    <p:extLst>
      <p:ext uri="{BB962C8B-B14F-4D97-AF65-F5344CB8AC3E}">
        <p14:creationId xmlns:p14="http://schemas.microsoft.com/office/powerpoint/2010/main" val="1545000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870469-B325-4250-8EB6-C7A1ED6F6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442034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Страны БРИКС занимают более чем 25 % суши в мире, 40 % населения и имеют объединённый валовой внутренний продукт (ВВП) 15,435 трлн $ и 14,6 % мирового ВВП . Почти в каждом сравнении они будут наибольшим глобальным объектом. Эти четыре страны среди самых больших и наиболее быстро растущих формирующихся рынков. проживает лишь 14 процентов населения мира, приходится 73 процента мирового богатства и 80 процентов военных расходов.</a:t>
            </a:r>
          </a:p>
          <a:p>
            <a:endParaRPr lang="ru-RU" dirty="0"/>
          </a:p>
        </p:txBody>
      </p:sp>
      <p:pic>
        <p:nvPicPr>
          <p:cNvPr id="2054" name="Picture 6" descr="ÐÐ¾Ð»Ñ Ð² Ð¼Ð¸ÑÐ¾Ð²Ð¾Ð¼ ÐÐÐ ÐºÑÑÐ¿Ð½ÐµÐ¹ÑÐ¸Ñ ÑÐ°Ð·Ð²Ð¸ÑÑÑ ÑÑÑÐ°Ð½ Ð¸ ÑÑÑÐ°Ð½ ÐÐ ÐÐÐ¡ ÐÐ»Ð¸Ð½ÐºÐ¸Ð½">
            <a:extLst>
              <a:ext uri="{FF2B5EF4-FFF2-40B4-BE49-F238E27FC236}">
                <a16:creationId xmlns:a16="http://schemas.microsoft.com/office/drawing/2014/main" id="{D74217E1-1351-47DB-9E86-5A6AE2585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302" y="2782825"/>
            <a:ext cx="5275395" cy="327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E23C64-FC17-4C57-B6B6-B8AF020B9A05}"/>
              </a:ext>
            </a:extLst>
          </p:cNvPr>
          <p:cNvSpPr txBox="1"/>
          <p:nvPr/>
        </p:nvSpPr>
        <p:spPr>
          <a:xfrm>
            <a:off x="2748672" y="6152762"/>
            <a:ext cx="669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Доля в мировом ВВП крупнейших развитых стран и стран БРИКС</a:t>
            </a:r>
          </a:p>
        </p:txBody>
      </p:sp>
    </p:spTree>
    <p:extLst>
      <p:ext uri="{BB962C8B-B14F-4D97-AF65-F5344CB8AC3E}">
        <p14:creationId xmlns:p14="http://schemas.microsoft.com/office/powerpoint/2010/main" val="161229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0A1F32D-10B4-49EA-A8BA-0A09EFD7C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046"/>
            <a:ext cx="10515600" cy="227737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Странам БРИКС присущ неравномерный уровень развития экономик. Первенство принадлежит Китаю, но, несмотря на существенные различия, у БРИКС есть функции новой площадки, где обсуждаются самые разные проблемы – финансовые, научно-технические, культурные, политические.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10" descr="ÐÐ°ÑÑÐ¸Ð½ÐºÐ¸ Ð¿Ð¾ Ð·Ð°Ð¿ÑÐ¾ÑÑ Ð²Ð²Ð¿ ÑÑÑÐ°Ð½ Ð±ÑÐ¸ÐºÑ">
            <a:extLst>
              <a:ext uri="{FF2B5EF4-FFF2-40B4-BE49-F238E27FC236}">
                <a16:creationId xmlns:a16="http://schemas.microsoft.com/office/drawing/2014/main" id="{163FCE5A-C86F-4CC2-9200-B7F0A75B5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421" y="2352046"/>
            <a:ext cx="9123157" cy="469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054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8D5756-DB9B-43F7-A6B9-26EDF9359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24221"/>
            <a:ext cx="10515600" cy="1325562"/>
          </a:xfrm>
        </p:spPr>
        <p:txBody>
          <a:bodyPr/>
          <a:lstStyle/>
          <a:p>
            <a:r>
              <a:rPr lang="ru-RU" b="1" dirty="0"/>
              <a:t>Преимущественные ресурсы стран БРИКС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0BF234-BA8E-4AD6-A789-AFAC4507F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765" y="1253331"/>
            <a:ext cx="10515600" cy="4351337"/>
          </a:xfrm>
        </p:spPr>
        <p:txBody>
          <a:bodyPr/>
          <a:lstStyle/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Бразилия – богата сельскохозяйственной продукцией; сои и железной руды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Россия – крупнейший в мире экспортёр минеральных ресурсов; огромных поставок нефти и газа. 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Индия – дешёвые интеллектуальные ресурсы;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Китай – обладатель дешёвых трудовых ресурсов;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Южно-Африканская республика – природные ресурсы.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ÑÐµÑÑÑÑÑ Ð½ÐµÑÑÑ Ð³Ð°Ð·">
            <a:extLst>
              <a:ext uri="{FF2B5EF4-FFF2-40B4-BE49-F238E27FC236}">
                <a16:creationId xmlns:a16="http://schemas.microsoft.com/office/drawing/2014/main" id="{A306E9F2-6FD0-4242-8335-CBFEB097E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5" y="4600701"/>
            <a:ext cx="3190931" cy="21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Ð¾Ñ Ð±ÑÐ°Ð·Ð¸Ð»Ð¸Ñ">
            <a:extLst>
              <a:ext uri="{FF2B5EF4-FFF2-40B4-BE49-F238E27FC236}">
                <a16:creationId xmlns:a16="http://schemas.microsoft.com/office/drawing/2014/main" id="{83E4FCCA-AACC-460E-AD0A-3584EE354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18" y="4600700"/>
            <a:ext cx="3190931" cy="21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ÑÑÑÐ´Ð¾Ð²ÑÐµ ÑÐµÑÑÑÑÑ ÐºÐ¸ÑÐ°Ñ">
            <a:extLst>
              <a:ext uri="{FF2B5EF4-FFF2-40B4-BE49-F238E27FC236}">
                <a16:creationId xmlns:a16="http://schemas.microsoft.com/office/drawing/2014/main" id="{7EAD5E18-7000-42B2-9179-DB64C3499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941" y="4600701"/>
            <a:ext cx="3190931" cy="21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ÐÐ¾ÑÐ¾Ð¶ÐµÐµ Ð¸Ð·Ð¾Ð±ÑÐ°Ð¶ÐµÐ½Ð¸Ðµ">
            <a:extLst>
              <a:ext uri="{FF2B5EF4-FFF2-40B4-BE49-F238E27FC236}">
                <a16:creationId xmlns:a16="http://schemas.microsoft.com/office/drawing/2014/main" id="{7A478DF7-FC12-4FC9-832A-3E7468990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164" y="4600699"/>
            <a:ext cx="3190931" cy="21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838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1DE4A7-2AAC-405A-85D4-E395C9F64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</p:spPr>
        <p:txBody>
          <a:bodyPr/>
          <a:lstStyle/>
          <a:p>
            <a:r>
              <a:rPr lang="ru-RU" b="1" dirty="0"/>
              <a:t>Изначальные прогнозы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BCCD5E-C42C-46C6-8711-959D6A5A3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770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Экономический потенциал Бразилии, России, Индии и Китая таков, что эти страны могут стать доминирующими экономическими системами к 2050 году.</a:t>
            </a:r>
          </a:p>
          <a:p>
            <a:pPr marL="0" indent="0">
              <a:buNone/>
            </a:pPr>
            <a:r>
              <a:rPr lang="ru-RU" dirty="0"/>
              <a:t>Эксперты предсказывают, что Китай и Индия будут доминирующими глобальными поставщиками промышленных товаров и услуг, в то время как Бразилия и Россия станут доминирующими поставщиками сырья. Благодаря активному сотрудничеству у БРИКС есть потенциал сформировать сильный экономический блок – наподобие стран </a:t>
            </a:r>
            <a:r>
              <a:rPr lang="en-US" dirty="0"/>
              <a:t>G7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813501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810</Words>
  <Application>Microsoft Office PowerPoint</Application>
  <PresentationFormat>Широкоэкранный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 2</vt:lpstr>
      <vt:lpstr>HDOfficeLightV0</vt:lpstr>
      <vt:lpstr>Страны БРИКС. Путь развития</vt:lpstr>
      <vt:lpstr>Появление термина БРИК</vt:lpstr>
      <vt:lpstr>История создания организации на высшем уровне</vt:lpstr>
      <vt:lpstr>Презентация PowerPoint</vt:lpstr>
      <vt:lpstr>Цели БРИКС</vt:lpstr>
      <vt:lpstr>Презентация PowerPoint</vt:lpstr>
      <vt:lpstr>Презентация PowerPoint</vt:lpstr>
      <vt:lpstr>Преимущественные ресурсы стран БРИКС</vt:lpstr>
      <vt:lpstr>Изначальные прогнозы</vt:lpstr>
      <vt:lpstr>Презентация PowerPoint</vt:lpstr>
      <vt:lpstr>Новый банк развития БРИКС</vt:lpstr>
      <vt:lpstr>Функции Нового банка развития</vt:lpstr>
      <vt:lpstr>Презентация PowerPoint</vt:lpstr>
      <vt:lpstr>Одобренные Банком проекты</vt:lpstr>
      <vt:lpstr>Финансирование российских проектов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БРИКС. Путь развития</dc:title>
  <dc:creator>Тайсон</dc:creator>
  <cp:lastModifiedBy>Тайсон</cp:lastModifiedBy>
  <cp:revision>30</cp:revision>
  <dcterms:created xsi:type="dcterms:W3CDTF">2018-12-13T18:46:55Z</dcterms:created>
  <dcterms:modified xsi:type="dcterms:W3CDTF">2018-12-16T20:19:26Z</dcterms:modified>
</cp:coreProperties>
</file>