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2" r:id="rId3"/>
    <p:sldId id="269" r:id="rId4"/>
    <p:sldId id="261" r:id="rId5"/>
    <p:sldId id="265" r:id="rId6"/>
    <p:sldId id="264" r:id="rId7"/>
    <p:sldId id="268" r:id="rId8"/>
    <p:sldId id="271" r:id="rId9"/>
    <p:sldId id="272" r:id="rId10"/>
    <p:sldId id="273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7" r:id="rId22"/>
    <p:sldId id="29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8512"/>
    <a:srgbClr val="993300"/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1;&#1102;&#1076;&#1084;&#1080;&#1083;&#1072;\Desktop\&#1055;&#1090;&#1080;&#1094;&#1099;%20-%20&#1055;&#1077;&#1085;&#1080;&#1077;%20&#1087;&#1090;&#1080;&#1094;%20&#1074;%20&#1074;&#1077;&#1089;&#1077;&#1085;&#1085;&#1077;&#1084;%20&#1083;&#1077;&#1089;&#1091;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55576" y="2060848"/>
            <a:ext cx="7632848" cy="2185214"/>
            <a:chOff x="1115616" y="2146448"/>
            <a:chExt cx="7165477" cy="285316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28531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Урок письма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Тема: </a:t>
              </a:r>
              <a:r>
                <a:rPr lang="ru-RU" sz="32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2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rPr>
                <a:t>«Путешествие по лесной тропинке. Заглавная буква Х. Закрепление изученного».</a:t>
              </a:r>
              <a:endParaRPr lang="ru-RU" sz="32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56001" y="3932804"/>
              <a:ext cx="5084703" cy="48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8002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344816" cy="1584176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Из каких элементов состоит буква Х заглавная? Поработайте  на 1-й и 2-й строках.</a:t>
            </a:r>
            <a:endParaRPr lang="ru-RU" sz="2800" dirty="0"/>
          </a:p>
        </p:txBody>
      </p:sp>
      <p:pic>
        <p:nvPicPr>
          <p:cNvPr id="4" name="Содержимое 3" descr="лиса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83768" y="2852936"/>
            <a:ext cx="3600400" cy="3229819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Муравейник</a:t>
            </a:r>
            <a:endParaRPr lang="ru-RU" dirty="0"/>
          </a:p>
        </p:txBody>
      </p:sp>
      <p:pic>
        <p:nvPicPr>
          <p:cNvPr id="4" name="Содержимое 3" descr="фото муравейник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1844824"/>
            <a:ext cx="6785631" cy="4237931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муравей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106987" y="2852936"/>
            <a:ext cx="2047875" cy="26642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3068960"/>
            <a:ext cx="3888432" cy="305720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Поработайте   на строке  3.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Какой тип соединения  у слогов </a:t>
            </a:r>
            <a:r>
              <a:rPr lang="ru-RU" sz="1800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Хо, Ха</a:t>
            </a: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А у слогов </a:t>
            </a:r>
            <a:r>
              <a:rPr lang="ru-RU" sz="18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Хл</a:t>
            </a: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ru-RU" sz="1800" dirty="0" err="1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Хи</a:t>
            </a:r>
            <a:r>
              <a:rPr lang="ru-RU" sz="1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endParaRPr lang="ru-RU" sz="1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рлога летом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62611" y="1412776"/>
            <a:ext cx="6818777" cy="4713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медведь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27984" y="2780928"/>
            <a:ext cx="3877270" cy="27217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2420889"/>
            <a:ext cx="3888432" cy="2160239"/>
          </a:xfrm>
        </p:spPr>
        <p:txBody>
          <a:bodyPr/>
          <a:lstStyle/>
          <a:p>
            <a:r>
              <a:rPr lang="ru-RU" sz="2400" dirty="0" smtClean="0"/>
              <a:t>            -  Как понимаете   выражение</a:t>
            </a:r>
          </a:p>
          <a:p>
            <a:r>
              <a:rPr lang="ru-RU" sz="2400" dirty="0" smtClean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«Хлеб – всему голова»?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- Почему хлеб нужно беречь?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dirty="0" smtClean="0"/>
              <a:t>- </a:t>
            </a:r>
            <a:r>
              <a:rPr lang="ru-RU" sz="1600" smtClean="0"/>
              <a:t>напишите предложение 5-Й СТРОКИ.</a:t>
            </a:r>
            <a:br>
              <a:rPr lang="ru-RU" sz="160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1" y="1412777"/>
            <a:ext cx="7235081" cy="1008111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Хлеб – главный продукт питания.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Людмила\Desktop\Картинки для презент откр урок буква Х\пшеничный хле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2564905"/>
            <a:ext cx="3024335" cy="1872208"/>
          </a:xfrm>
          <a:prstGeom prst="rect">
            <a:avLst/>
          </a:prstGeom>
          <a:noFill/>
        </p:spPr>
      </p:pic>
      <p:pic>
        <p:nvPicPr>
          <p:cNvPr id="1027" name="Picture 3" descr="C:\Users\Людмила\Desktop\Картинки для презент откр урок буква Х\ржаной хлеб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636912"/>
            <a:ext cx="3218656" cy="180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4942"/>
          </a:xfrm>
        </p:spPr>
        <p:txBody>
          <a:bodyPr/>
          <a:lstStyle/>
          <a:p>
            <a:r>
              <a:rPr lang="ru-RU" sz="3600" b="1" dirty="0" smtClean="0"/>
              <a:t>ВАЛЕЖНИК</a:t>
            </a:r>
            <a:endParaRPr lang="ru-RU" sz="3600" b="1" dirty="0"/>
          </a:p>
        </p:txBody>
      </p:sp>
      <p:pic>
        <p:nvPicPr>
          <p:cNvPr id="4" name="Содержимое 3" descr="завал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268760"/>
            <a:ext cx="7776864" cy="485740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ельчонок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32040" y="1340769"/>
            <a:ext cx="3597388" cy="28803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2564904"/>
            <a:ext cx="4032448" cy="3561259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Найдите слова.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Составьте пословицу.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Запишите её на строчках справа от таблицы.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таричок -лесовичок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21607" y="2185405"/>
            <a:ext cx="2846737" cy="31878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3212976"/>
            <a:ext cx="3816424" cy="2913187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-  Как называются иголки у сосны и ёлки?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060849"/>
            <a:ext cx="7772400" cy="23460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девиз ур окр мир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140968"/>
            <a:ext cx="7772400" cy="26280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772817"/>
            <a:ext cx="7772400" cy="108012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Иголки у сосны и ёлки – хвоя.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Сосна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r>
              <a:rPr lang="ru-RU" sz="3200" b="1" dirty="0" smtClean="0">
                <a:solidFill>
                  <a:schemeClr val="tx1"/>
                </a:solidFill>
              </a:rPr>
              <a:t> Ель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D:\заставки\сосн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3068960"/>
            <a:ext cx="3270175" cy="2465313"/>
          </a:xfrm>
          <a:prstGeom prst="rect">
            <a:avLst/>
          </a:prstGeom>
          <a:noFill/>
        </p:spPr>
      </p:pic>
      <p:pic>
        <p:nvPicPr>
          <p:cNvPr id="2051" name="Picture 3" descr="C:\Users\Людмила\Desktop\Картинки для презент откр урок буква Х\ель 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140968"/>
            <a:ext cx="3757538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объясните знак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716016" y="908720"/>
            <a:ext cx="3807133" cy="3420902"/>
          </a:xfrm>
        </p:spPr>
      </p:pic>
      <p:pic>
        <p:nvPicPr>
          <p:cNvPr id="4" name="Содержимое 3" descr="стих не обижать лесн жителей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7" y="2852936"/>
            <a:ext cx="3937090" cy="338779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уравьи и земля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620688"/>
            <a:ext cx="7488832" cy="546206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таричок -лесовичок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23928" y="1700808"/>
            <a:ext cx="4032448" cy="38884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2492896"/>
            <a:ext cx="3240360" cy="3633267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Ходит по лесу старик-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Бородатый лесовик.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Он собрал для вас, ребятки,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 кузовок свои загадки.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с 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263680"/>
          </a:xfrm>
          <a:prstGeom prst="rect">
            <a:avLst/>
          </a:prstGeom>
        </p:spPr>
      </p:pic>
      <p:pic>
        <p:nvPicPr>
          <p:cNvPr id="8" name="Птицы - Пение птиц в весеннем ле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9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792088"/>
          </a:xfrm>
        </p:spPr>
        <p:txBody>
          <a:bodyPr/>
          <a:lstStyle/>
          <a:p>
            <a:r>
              <a:rPr lang="ru-RU" sz="3200" dirty="0" smtClean="0"/>
              <a:t>- Выполните мои  задания!</a:t>
            </a:r>
            <a:endParaRPr lang="ru-RU" sz="3200" dirty="0"/>
          </a:p>
        </p:txBody>
      </p:sp>
      <p:pic>
        <p:nvPicPr>
          <p:cNvPr id="6" name="Содержимое 5" descr="хом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1700808"/>
            <a:ext cx="7488832" cy="4464496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  <a:cs typeface="Miriam" pitchFamily="34" charset="-79"/>
              </a:rPr>
              <a:t>2.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  <a:cs typeface="Miriam" pitchFamily="34" charset="-79"/>
              </a:rPr>
              <a:t>Произнесите скороговорку сначала  чётко и медленно, а потом быстро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  <a:cs typeface="Miriam" pitchFamily="34" charset="-79"/>
              </a:rPr>
              <a:t>.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  <a:cs typeface="Miriam" pitchFamily="34" charset="-79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  <a:cs typeface="Miriam" pitchFamily="34" charset="-79"/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  <a:cs typeface="Miriam" pitchFamily="34" charset="-79"/>
              </a:rPr>
            </a:br>
            <a:r>
              <a:rPr lang="ru-RU" dirty="0" smtClean="0">
                <a:latin typeface="Arial Black" pitchFamily="34" charset="0"/>
                <a:cs typeface="Miriam" pitchFamily="34" charset="-79"/>
              </a:rPr>
              <a:t/>
            </a:r>
            <a:br>
              <a:rPr lang="ru-RU" dirty="0" smtClean="0">
                <a:latin typeface="Arial Black" pitchFamily="34" charset="0"/>
                <a:cs typeface="Miriam" pitchFamily="34" charset="-79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42367"/>
          </a:xfrm>
        </p:spPr>
        <p:txBody>
          <a:bodyPr/>
          <a:lstStyle/>
          <a:p>
            <a:pPr marL="457200" indent="-457200" algn="ctr"/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  <a:cs typeface="FrankRuehl" pitchFamily="34" charset="-79"/>
              </a:rPr>
              <a:t>1.Артикуляционная </a:t>
            </a:r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  <a:cs typeface="FrankRuehl" pitchFamily="34" charset="-79"/>
              </a:rPr>
              <a:t>разминка: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cs typeface="FrankRuehl" pitchFamily="34" charset="-79"/>
              </a:rPr>
              <a:t>Изобразить голодного хомячка.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cs typeface="FrankRuehl" pitchFamily="34" charset="-79"/>
              </a:rPr>
              <a:t>Изобразить сытого хомячка.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cs typeface="FrankRuehl" pitchFamily="34" charset="-79"/>
              </a:rPr>
              <a:t>Перекатить шарик воздуха из одной щеки в другую.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085184"/>
            <a:ext cx="3456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  <a:cs typeface="Miriam" pitchFamily="34" charset="-79"/>
              </a:rPr>
              <a:t>«Хвалю халву»</a:t>
            </a:r>
            <a:endParaRPr lang="ru-RU" sz="2400" dirty="0">
              <a:solidFill>
                <a:srgbClr val="0070C0"/>
              </a:solidFill>
              <a:latin typeface="Arial Black" pitchFamily="34" charset="0"/>
              <a:cs typeface="Miriam" pitchFamily="34" charset="-79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sz="2400" dirty="0" smtClean="0"/>
              <a:t>Вставьте пропущенные буквы в словах.</a:t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2"/>
                </a:solidFill>
              </a:rPr>
              <a:t>Ж…вот, ж…</a:t>
            </a:r>
            <a:r>
              <a:rPr lang="ru-RU" sz="2400" dirty="0" err="1" smtClean="0">
                <a:solidFill>
                  <a:schemeClr val="tx2"/>
                </a:solidFill>
              </a:rPr>
              <a:t>ть</a:t>
            </a:r>
            <a:r>
              <a:rPr lang="ru-RU" sz="2400" dirty="0" smtClean="0">
                <a:solidFill>
                  <a:schemeClr val="tx2"/>
                </a:solidFill>
              </a:rPr>
              <a:t>, еж…, уж…, нож… .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 Х(</a:t>
            </a:r>
            <a:r>
              <a:rPr lang="ru-RU" sz="2400" dirty="0" err="1" smtClean="0">
                <a:solidFill>
                  <a:schemeClr val="tx2"/>
                </a:solidFill>
              </a:rPr>
              <a:t>х</a:t>
            </a:r>
            <a:r>
              <a:rPr lang="ru-RU" sz="2400" dirty="0" smtClean="0">
                <a:solidFill>
                  <a:schemeClr val="tx2"/>
                </a:solidFill>
              </a:rPr>
              <a:t>)рюша,   Х(</a:t>
            </a:r>
            <a:r>
              <a:rPr lang="ru-RU" sz="2400" dirty="0" err="1" smtClean="0">
                <a:solidFill>
                  <a:schemeClr val="tx2"/>
                </a:solidFill>
              </a:rPr>
              <a:t>х</a:t>
            </a:r>
            <a:r>
              <a:rPr lang="ru-RU" sz="2400" dirty="0" smtClean="0">
                <a:solidFill>
                  <a:schemeClr val="tx2"/>
                </a:solidFill>
              </a:rPr>
              <a:t>)</a:t>
            </a:r>
            <a:r>
              <a:rPr lang="ru-RU" sz="2400" dirty="0" err="1" smtClean="0">
                <a:solidFill>
                  <a:schemeClr val="tx2"/>
                </a:solidFill>
              </a:rPr>
              <a:t>аврошечка</a:t>
            </a:r>
            <a:r>
              <a:rPr lang="ru-RU" sz="2400" dirty="0" smtClean="0">
                <a:solidFill>
                  <a:schemeClr val="tx2"/>
                </a:solidFill>
              </a:rPr>
              <a:t>,  Х(</a:t>
            </a:r>
            <a:r>
              <a:rPr lang="ru-RU" sz="2400" dirty="0" err="1" smtClean="0">
                <a:solidFill>
                  <a:schemeClr val="tx2"/>
                </a:solidFill>
              </a:rPr>
              <a:t>х</a:t>
            </a:r>
            <a:r>
              <a:rPr lang="ru-RU" sz="2400" dirty="0" smtClean="0">
                <a:solidFill>
                  <a:schemeClr val="tx2"/>
                </a:solidFill>
              </a:rPr>
              <a:t>)</a:t>
            </a:r>
            <a:r>
              <a:rPr lang="ru-RU" sz="2400" dirty="0" err="1" smtClean="0">
                <a:solidFill>
                  <a:schemeClr val="tx2"/>
                </a:solidFill>
              </a:rPr>
              <a:t>васта</a:t>
            </a:r>
            <a:r>
              <a:rPr lang="ru-RU" sz="2400" dirty="0" smtClean="0">
                <a:solidFill>
                  <a:schemeClr val="tx2"/>
                </a:solidFill>
              </a:rPr>
              <a:t>.  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бобёр 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83768" y="2564904"/>
            <a:ext cx="4176464" cy="3456384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200800" cy="1008112"/>
          </a:xfrm>
        </p:spPr>
        <p:txBody>
          <a:bodyPr/>
          <a:lstStyle/>
          <a:p>
            <a:r>
              <a:rPr lang="ru-RU" sz="2400" dirty="0" smtClean="0"/>
              <a:t>- Что вы видите на рисунке в верхнем левом углу   прописи на стр.27?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заяц 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5816" y="2708920"/>
            <a:ext cx="2880320" cy="2880320"/>
          </a:xfrm>
        </p:spPr>
      </p:pic>
      <p:sp>
        <p:nvSpPr>
          <p:cNvPr id="7" name="Прямоугольник 6"/>
          <p:cNvSpPr/>
          <p:nvPr/>
        </p:nvSpPr>
        <p:spPr>
          <a:xfrm>
            <a:off x="1475656" y="2060849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sz="2400" dirty="0" smtClean="0"/>
              <a:t>Сходны ли по смыслу слова</a:t>
            </a:r>
            <a:r>
              <a:rPr lang="ru-RU" sz="2400" dirty="0" smtClean="0">
                <a:solidFill>
                  <a:srgbClr val="0070C0"/>
                </a:solidFill>
              </a:rPr>
              <a:t> халат </a:t>
            </a:r>
            <a:r>
              <a:rPr lang="ru-RU" sz="2400" dirty="0" smtClean="0"/>
              <a:t>и </a:t>
            </a:r>
            <a:r>
              <a:rPr lang="ru-RU" sz="2400" dirty="0" smtClean="0">
                <a:solidFill>
                  <a:srgbClr val="0070C0"/>
                </a:solidFill>
              </a:rPr>
              <a:t>халатный</a:t>
            </a:r>
            <a:r>
              <a:rPr lang="ru-RU" sz="2400" dirty="0" smtClean="0"/>
              <a:t>?    Выполните </a:t>
            </a:r>
            <a:r>
              <a:rPr lang="ru-RU" sz="2400" dirty="0" err="1" smtClean="0"/>
              <a:t>слого</a:t>
            </a:r>
            <a:r>
              <a:rPr lang="ru-RU" sz="2400" dirty="0" smtClean="0"/>
              <a:t>- звуковой анализ  слова </a:t>
            </a:r>
            <a:r>
              <a:rPr lang="ru-RU" sz="2400" dirty="0" smtClean="0">
                <a:solidFill>
                  <a:srgbClr val="0070C0"/>
                </a:solidFill>
              </a:rPr>
              <a:t>халат.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594295"/>
          </a:xfrm>
        </p:spPr>
        <p:txBody>
          <a:bodyPr/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                             Халат </a:t>
            </a:r>
            <a:r>
              <a:rPr lang="ru-RU" sz="2400" dirty="0" smtClean="0"/>
              <a:t>-  это домашняя одежда.</a:t>
            </a:r>
          </a:p>
          <a:p>
            <a:endParaRPr lang="ru-RU" sz="2400" dirty="0" smtClean="0"/>
          </a:p>
          <a:p>
            <a:r>
              <a:rPr lang="ru-RU" sz="2800" dirty="0" smtClean="0">
                <a:solidFill>
                  <a:srgbClr val="C00000"/>
                </a:solidFill>
              </a:rPr>
              <a:t>Халатный  </a:t>
            </a:r>
            <a:r>
              <a:rPr lang="ru-RU" sz="2800" dirty="0" smtClean="0"/>
              <a:t>-  небрежный, недобросовестный в выполнении своих обязанностей человек.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210</Words>
  <Application>Microsoft Office PowerPoint</Application>
  <PresentationFormat>Экран (4:3)</PresentationFormat>
  <Paragraphs>43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Слайд 1</vt:lpstr>
      <vt:lpstr>Слайд 2</vt:lpstr>
      <vt:lpstr>Слайд 3</vt:lpstr>
      <vt:lpstr>Слайд 4</vt:lpstr>
      <vt:lpstr>- Выполните мои  задания!</vt:lpstr>
      <vt:lpstr>2. Произнесите скороговорку сначала  чётко и медленно, а потом быстро.   </vt:lpstr>
      <vt:lpstr> -Вставьте пропущенные буквы в словах. Ж…вот, ж…ть, еж…, уж…, нож… .  Х(х)рюша,   Х(х)аврошечка,  Х(х)васта.     </vt:lpstr>
      <vt:lpstr>- Что вы видите на рисунке в верхнем левом углу   прописи на стр.27? </vt:lpstr>
      <vt:lpstr>Слайд 9</vt:lpstr>
      <vt:lpstr>   Физминутка</vt:lpstr>
      <vt:lpstr> - Из каких элементов состоит буква Х заглавная? Поработайте  на 1-й и 2-й строках.</vt:lpstr>
      <vt:lpstr> Муравейник</vt:lpstr>
      <vt:lpstr>Слайд 13</vt:lpstr>
      <vt:lpstr>Слайд 14</vt:lpstr>
      <vt:lpstr>Слайд 15</vt:lpstr>
      <vt:lpstr> - Почему хлеб нужно беречь? - напишите предложение 5-Й СТРОКИ. </vt:lpstr>
      <vt:lpstr>ВАЛЕЖНИК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Пользователь Windows</cp:lastModifiedBy>
  <cp:revision>54</cp:revision>
  <dcterms:created xsi:type="dcterms:W3CDTF">2014-07-06T18:18:01Z</dcterms:created>
  <dcterms:modified xsi:type="dcterms:W3CDTF">2019-01-04T18:44:51Z</dcterms:modified>
</cp:coreProperties>
</file>