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0" r:id="rId5"/>
    <p:sldId id="271" r:id="rId6"/>
    <p:sldId id="272" r:id="rId7"/>
    <p:sldId id="274" r:id="rId8"/>
    <p:sldId id="275" r:id="rId9"/>
    <p:sldId id="276" r:id="rId10"/>
    <p:sldId id="277" r:id="rId11"/>
    <p:sldId id="278" r:id="rId12"/>
    <p:sldId id="262" r:id="rId13"/>
    <p:sldId id="258" r:id="rId14"/>
    <p:sldId id="261" r:id="rId15"/>
    <p:sldId id="259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9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531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93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08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69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25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2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244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52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6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799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41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E9463-76E6-496B-A176-FB30633A0D0A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86699-3E58-4B7D-AC20-AF35DB78C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7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images.yandex.ru/yandsearch?source=wiz&amp;fp=2&amp;uinfo=ww-991-wh-490-fw-766-fh-448-pd-1&amp;p=2&amp;text=%D0%B0%D0%BD%D0%B8%D0%BC%D0%B0%D1%88%D0%BA%D0%B0%20%D1%81%D0%B2%D0%B5%D1%82%D0%BE%D1%84%D0%BE%D1%80%D0%B0&amp;noreask=1&amp;pos=69&amp;rpt=simage&amp;lr=213&amp;img_url=http://s10.rimg.info/5af3850747d81929da82b3c52d6026f9.gi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4%D0%BE%D1%82%D0%BE%20%D0%B4%D0%BE%D1%80%D0%BE%D0%B6%D0%BD%D0%BE%D0%B3%D0%BE%20%D0%B7%D0%BD%D0%B0%D0%BA%D0%B0%20%D0%BC%D0%B5%D1%81%D1%82%D0%BE%20%D1%81%D1%82%D0%BE%D1%8F%D0%BD%D0%BA%D0%B8&amp;fp=0&amp;pos=0&amp;uinfo=ww-1007-wh-506-fw-782-fh-448-pd-1&amp;rpt=simage&amp;img_url=http://adrive.by/img/rr/signs/5_15.png" TargetMode="External"/><Relationship Id="rId13" Type="http://schemas.openxmlformats.org/officeDocument/2006/relationships/image" Target="../media/image14.jpeg"/><Relationship Id="rId3" Type="http://schemas.openxmlformats.org/officeDocument/2006/relationships/image" Target="../media/image9.gif"/><Relationship Id="rId7" Type="http://schemas.openxmlformats.org/officeDocument/2006/relationships/image" Target="../media/image11.gif"/><Relationship Id="rId12" Type="http://schemas.openxmlformats.org/officeDocument/2006/relationships/hyperlink" Target="http://images.yandex.ru/yandsearch?text=%D1%84%D0%BE%D1%82%D0%BE%20%D0%B7%D0%BD%D0%B0%D0%BA%D0%BE%D0%B2%20%D0%B4%D0%BE%D1%80%D0%BE%D0%B6%D0%BD%D0%BE%D0%B3%D0%BE%20%D0%B4%D0%B2%D0%B8%D0%B6%D0%B5%D0%BD%D0%B8%D1%8F&amp;img_url=http://www.echo.msk.ru/att/element-727739-misc-0.jpg&amp;pos=7&amp;rpt=simage&amp;lr=213&amp;noreask=1&amp;source=wiz" TargetMode="External"/><Relationship Id="rId2" Type="http://schemas.openxmlformats.org/officeDocument/2006/relationships/hyperlink" Target="http://images.yandex.ru/yandsearch?source=wiz&amp;fp=1&amp;uinfo=ww-1007-wh-506-fw-782-fh-448-pd-1&amp;p=1&amp;text=%D1%84%D0%BE%D1%82%D0%BE%20%D0%B7%D0%BD%D0%B0%D0%BA%D0%BE%D0%B2%20%D0%B4%D0%BE%D1%80%D0%BE%D0%B6%D0%BD%D0%BE%D0%B3%D0%BE%20%D0%B4%D0%B2%D0%B8%D0%B6%D0%B5%D0%BD%D0%B8%D1%8F&amp;noreask=1&amp;pos=36&amp;rpt=simage&amp;lr=213&amp;img_url=http://medvesti.com/uploads/posts/2012-02/thumbs/1330062043_znak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wiz&amp;fp=5&amp;uinfo=ww-1007-wh-506-fw-782-fh-448-pd-1&amp;p=5&amp;text=%D1%84%D0%BE%D1%82%D0%BE%20%D0%B7%D0%BD%D0%B0%D0%BA%D0%BE%D0%B2%20%D0%B4%D0%BE%D1%80%D0%BE%D0%B6%D0%BD%D0%BE%D0%B3%D0%BE%20%D0%B4%D0%B2%D0%B8%D0%B6%D0%B5%D0%BD%D0%B8%D1%8F&amp;noreask=1&amp;pos=166&amp;rpt=simage&amp;lr=213&amp;img_url=http://www.prav-net.ru/img/00074.png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0" Type="http://schemas.openxmlformats.org/officeDocument/2006/relationships/hyperlink" Target="http://images.yandex.ru/yandsearch?text=%D1%84%D0%BE%D1%82%D0%BE%20%D0%B4%D0%BE%D1%80%D0%BE%D0%B6%D0%BD%D0%BE%D0%B3%D0%BE%20%D0%B7%D0%BD%D0%B0%D0%BA%D0%B0%20%D0%BF%D1%83%D0%BD%D0%BA%D1%82%20%D0%BF%D0%B8%D1%82%D0%B0%D0%BD%D0%B8%D1%8F&amp;fp=0&amp;pos=6&amp;uinfo=ww-1007-wh-506-fw-782-fh-448-pd-1&amp;rpt=simage&amp;img_url=http://maminsite.ru/school.files/school18/pit.jpg" TargetMode="External"/><Relationship Id="rId4" Type="http://schemas.openxmlformats.org/officeDocument/2006/relationships/hyperlink" Target="http://images.yandex.ru/yandsearch?source=wiz&amp;fp=3&amp;uinfo=ww-1007-wh-506-fw-782-fh-448-pd-1&amp;p=3&amp;text=%D1%84%D0%BE%D1%82%D0%BE%20%D0%B7%D0%BD%D0%B0%D0%BA%D0%BE%D0%B2%20%D0%B4%D0%BE%D1%80%D0%BE%D0%B6%D0%BD%D0%BE%D0%B3%D0%BE%20%D0%B4%D0%B2%D0%B8%D0%B6%D0%B5%D0%BD%D0%B8%D1%8F&amp;noreask=1&amp;pos=114&amp;rpt=simage&amp;lr=213&amp;img_url=http://www.autocentre.ua/images/stories/february13/Gai-36.jpg" TargetMode="External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images.yandex.ru/yandsearch?source=wiz&amp;fp=0&amp;text=%D1%84%D0%BE%D1%82%D0%BE%20%D0%B7%D0%BD%D0%B0%D0%BA%D0%BE%D0%B2%20%D0%B4%D0%BE%D1%80%D0%BE%D0%B6%D0%BD%D0%BE%D0%B3%D0%BE%20%D0%B4%D0%B2%D0%B8%D0%B6%D0%B5%D0%BD%D0%B8%D1%8F&amp;noreask=1&amp;pos=20&amp;lr=213&amp;rpt=simage&amp;uinfo=ww-1007-wh-506-fw-782-fh-448-pd-1&amp;img_url=http://ailight.ru/files/d5640c95253cb7902cb3cbfcc39cea46.pn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images.yandex.ru/yandsearch?source=wiz&amp;fp=1&amp;uinfo=ww-1007-wh-506-fw-782-fh-448-pd-1&amp;p=1&amp;text=%D1%84%D0%BE%D1%82%D0%BE%20%D0%B7%D0%BD%D0%B0%D0%BA%D0%BE%D0%B2%20%D0%B4%D0%BE%D1%80%D0%BE%D0%B6%D0%BD%D0%BE%D0%B3%D0%BE%20%D0%B4%D0%B2%D0%B8%D0%B6%D0%B5%D0%BD%D0%B8%D1%8F&amp;noreask=1&amp;pos=36&amp;rpt=simage&amp;lr=213&amp;img_url=http://medvesti.com/uploads/posts/2012-02/thumbs/1330062043_znak.gif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1%84%D0%BE%D1%82%D0%BE%20%D0%B4%D0%BE%D1%80%D0%BE%D0%B6%D0%BD%D0%BE%D0%B3%D0%BE%20%D0%B7%D0%BD%D0%B0%D0%BA%D0%B0%20%D0%BF%D1%83%D0%BD%D0%BA%D1%82%20%D0%BF%D0%B8%D1%82%D0%B0%D0%BD%D0%B8%D1%8F&amp;fp=0&amp;pos=6&amp;uinfo=ww-1007-wh-506-fw-782-fh-448-pd-1&amp;rpt=simage&amp;img_url=http://maminsite.ru/school.files/school18/pit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text=%D1%84%D0%BE%D1%82%D0%BE%20%D0%B7%D0%BD%D0%B0%D0%BA%D0%BE%D0%B2%20%D0%B4%D0%BE%D1%80%D0%BE%D0%B6%D0%BD%D0%BE%D0%B3%D0%BE%20%D0%B4%D0%B2%D0%B8%D0%B6%D0%B5%D0%BD%D0%B8%D1%8F&amp;img_url=http://www.echo.msk.ru/att/element-727739-misc-0.jpg&amp;pos=7&amp;rpt=simage&amp;lr=213&amp;noreask=1&amp;source=wiz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images.yandex.ru/yandsearch?text=%D1%84%D0%BE%D1%82%D0%BE%20%D0%B4%D0%BE%D1%80%D0%BE%D0%B6%D0%BD%D0%BE%D0%B3%D0%BE%20%D0%B7%D0%BD%D0%B0%D0%BA%D0%B0%20%D0%BC%D0%B5%D1%81%D1%82%D0%BE%20%D1%81%D1%82%D0%BE%D1%8F%D0%BD%D0%BA%D0%B8&amp;fp=0&amp;pos=0&amp;uinfo=ww-1007-wh-506-fw-782-fh-448-pd-1&amp;rpt=simage&amp;img_url=http://adrive.by/img/rr/signs/5_15.pn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images.yandex.ru/yandsearch?source=wiz&amp;fp=5&amp;uinfo=ww-1007-wh-506-fw-782-fh-448-pd-1&amp;p=5&amp;text=%D1%84%D0%BE%D1%82%D0%BE%20%D0%B7%D0%BD%D0%B0%D0%BA%D0%BE%D0%B2%20%D0%B4%D0%BE%D1%80%D0%BE%D0%B6%D0%BD%D0%BE%D0%B3%D0%BE%20%D0%B4%D0%B2%D0%B8%D0%B6%D0%B5%D0%BD%D0%B8%D1%8F&amp;noreask=1&amp;pos=166&amp;rpt=simage&amp;lr=213&amp;img_url=http://www.prav-net.ru/img/00074.png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images.yandex.ru/yandsearch?text=%D1%84%D0%BE%D1%82%D0%BE%20%D0%B4%D0%BE%D1%80%D0%BE%D0%B6%D0%BD%D0%BE%D0%B3%D0%BE%20%D0%B7%D0%BD%D0%B0%D0%BA%D0%B0%20%D0%B0%D0%B2%D1%82%D0%BE%D0%B7%D0%B0%D0%BF%D1%80%D0%B0%D0%B2%D0%BE%D1%87%D0%BD%D0%B0%D1%8F%20%D1%81%D1%82%D0%B0%D0%BD%D1%86%D0%B8%D1%8F&amp;fp=0&amp;pos=8&amp;uinfo=ww-1007-wh-506-fw-782-fh-448-pd-1&amp;rpt=simage&amp;img_url=http://law.rufox.ru/images/9/1004867.gi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psearch&amp;text=%D0%B7%D0%B0%D0%B3%D0%B0%D0%B4%D0%BA%D0%B0%20%D0%BF%D1%80%D0%BE%20%D1%81%D0%B2%D0%B5%D1%82%D0%BE%D1%84%D0%BE%D1%80%20%D0%B4%D0%BB%D1%8F%20%D0%B4%D0%B5%D1%82%D0%B5%D0%B9&amp;fp=0&amp;pos=0&amp;rpt=simage&amp;lr=213&amp;uinfo=ww-1007-wh-506-fw-782-fh-448-pd-1&amp;img_url=http://www.novate.ru/files/u1240/traffic-lights_3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0&amp;text=%D0%BF%D0%B5%D1%88%D0%B5%D1%85%D0%BE%D0%B4%D0%BD%D1%8B%D0%B9%20%D0%BF%D0%B5%D1%80%D0%B5%D1%85%D0%BE%D0%B4%20%D1%84%D0%BE%D1%82%D0%BE&amp;noreask=1&amp;pos=24&amp;lr=213&amp;rpt=simage&amp;uinfo=ww-1007-wh-506-fw-782-fh-448-pd-1&amp;img_url=http://saint-petersburg.ru/i2/imglibold/75/23934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source=psearch&amp;text=%D0%B7%D0%B0%D0%B3%D0%B0%D0%B4%D0%BA%D0%B0%20%D0%BF%D1%80%D0%BE%20%D1%82%D1%80%D0%B0%D0%BC%D0%B2%D0%B0%D0%B9&amp;fp=0&amp;pos=1&amp;rpt=simage&amp;lr=213&amp;uinfo=ww-1007-wh-506-fw-782-fh-448-pd-1&amp;img_url=http://img-fotki.yandex.ru/get/0/161780851.1/0_6b51b_f1618bd3_XL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images.yandex.ru/yandsearch?text=%D1%84%D0%BE%D1%82%D0%BE%20%D1%83%D0%BB%D0%B8%D1%86%D1%8B&amp;fp=0&amp;pos=12&amp;uinfo=ww-1007-wh-506-fw-782-fh-448-pd-1&amp;rpt=simage&amp;img_url=http://img.nr2.ru/pict/arts1/30/14/301446.jpg" TargetMode="External"/><Relationship Id="rId4" Type="http://schemas.openxmlformats.org/officeDocument/2006/relationships/hyperlink" Target="http://images.yandex.ru/yandsearch?text=%D1%84%D0%BE%D1%82%D0%BE%20%D1%82%D1%80%D0%BE%D1%82%D1%83%D0%B0%D1%80%D0%B0&amp;img_url=http://prm.ru/data/news/20130220_141625_trotuar.jpg&amp;pos=1&amp;rpt=simage&amp;lr=213&amp;noreask=1&amp;source=wiz" TargetMode="Externa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yandsearch?source=wiz&amp;fp=3&amp;uinfo=ww-1007-wh-506-fw-782-fh-448-pd-1&amp;p=3&amp;text=%D1%84%D0%BE%D1%82%D0%BE%20%D0%B7%D0%BD%D0%B0%D0%BA%D0%BE%D0%B2%20%D0%B4%D0%BE%D1%80%D0%BE%D0%B6%D0%BD%D0%BE%D0%B3%D0%BE%20%D0%B4%D0%B2%D0%B8%D0%B6%D0%B5%D0%BD%D0%B8%D1%8F&amp;noreask=1&amp;pos=114&amp;rpt=simage&amp;lr=213&amp;img_url=http://www.autocentre.ua/images/stories/february13/Gai-36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source=wiz&amp;fp=8&amp;uinfo=ww-1007-wh-506-fw-782-fh-448-pd-1&amp;p=8&amp;text=%D1%84%D0%BE%D1%82%D0%BE%20%D0%B7%D0%BD%D0%B0%D0%BA%D0%BE%D0%B2%20%D0%B4%D0%BE%D1%80%D0%BE%D0%B6%D0%BD%D0%BE%D0%B3%D0%BE%20%D0%B4%D0%B2%D0%B8%D0%B6%D0%B5%D0%BD%D0%B8%D1%8F&amp;noreask=1&amp;pos=256&amp;rpt=simage&amp;lr=213&amp;img_url=http://www.vashdom.ru/gost/23457-86/x374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6.jpeg"/><Relationship Id="rId2" Type="http://schemas.openxmlformats.org/officeDocument/2006/relationships/hyperlink" Target="http://images.yandex.ru/yandsearch?source=wiz&amp;fp=8&amp;uinfo=ww-1007-wh-506-fw-782-fh-448-pd-1&amp;p=8&amp;text=%D1%84%D0%BE%D1%82%D0%BE%20%D0%B7%D0%BD%D0%B0%D0%BA%D0%BE%D0%B2%20%D0%B4%D0%BE%D1%80%D0%BE%D0%B6%D0%BD%D0%BE%D0%B3%D0%BE%20%D0%B4%D0%B2%D0%B8%D0%B6%D0%B5%D0%BD%D0%B8%D1%8F&amp;noreask=1&amp;pos=256&amp;rpt=simage&amp;lr=213&amp;img_url=http://www.vashdom.ru/gost/23457-86/x37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1%84%D0%BE%D1%82%D0%BE%20%D0%B4%D0%BE%D1%80%D0%BE%D0%B6%D0%BD%D0%BE%D0%B3%D0%BE%20%D0%B7%D0%BD%D0%B0%D0%BA%D0%B0%20%D0%BF%D1%83%D0%BD%D0%BA%D1%82%20%D0%BF%D0%B8%D1%82%D0%B0%D0%BD%D0%B8%D1%8F&amp;fp=0&amp;pos=6&amp;uinfo=ww-1007-wh-506-fw-782-fh-448-pd-1&amp;rpt=simage&amp;img_url=http://maminsite.ru/school.files/school18/pit.jpg" TargetMode="External"/><Relationship Id="rId5" Type="http://schemas.openxmlformats.org/officeDocument/2006/relationships/image" Target="../media/image19.png"/><Relationship Id="rId4" Type="http://schemas.openxmlformats.org/officeDocument/2006/relationships/hyperlink" Target="http://images.yandex.ru/yandsearch?text=%D1%84%D0%BE%D1%82%D0%BE%20%D0%B4%D0%BE%D1%80%D0%BE%D0%B6%D0%BD%D0%BE%D0%B3%D0%BE%20%D0%B7%D0%BD%D0%B0%D0%BA%D0%B0%20%D0%B0%D0%B2%D1%82%D0%BE%D0%B7%D0%B0%D0%BF%D1%80%D0%B0%D0%B2%D0%BE%D1%87%D0%BD%D0%B0%D1%8F%20%D1%81%D1%82%D0%B0%D0%BD%D1%86%D0%B8%D1%8F&amp;fp=0&amp;pos=8&amp;uinfo=ww-1007-wh-506-fw-782-fh-448-pd-1&amp;rpt=simage&amp;img_url=http://law.rufox.ru/images/9/1004867.gif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images.yandex.ru/yandsearch?source=wiz&amp;fp=1&amp;uinfo=ww-991-wh-490-fw-766-fh-448-pd-1&amp;p=1&amp;text=%D0%B0%D0%BD%D0%B8%D0%BC%D0%B0%D1%88%D0%BA%D0%B0%20%D1%81%D0%B2%D0%B5%D1%82%D0%BE%D1%84%D0%BE%D1%80%D0%B0&amp;noreask=1&amp;pos=30&amp;rpt=simage&amp;lr=213&amp;img_url=http://www.proshkolu.ru/content/media/pic/icon/1000000/473000/472376-ebdb791b.pn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35998" y="1914300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 по ПДД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4" name="Picture 10" descr="http://помоздинскаясош.рф/images/tlight_med_clr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1944216" cy="533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5516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Автономное дошкольное образовательное учреждение муниципального образования г. Долгопрудного  центр развития ребенка –</a:t>
            </a:r>
            <a:endParaRPr lang="ru-RU" dirty="0"/>
          </a:p>
          <a:p>
            <a:pPr algn="ctr"/>
            <a:r>
              <a:rPr lang="ru-RU" b="1" dirty="0"/>
              <a:t>детский сад № 4 «Рябинка»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5516" y="6359060"/>
            <a:ext cx="853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Воспитатель высшей квалификационной категории </a:t>
            </a:r>
            <a:r>
              <a:rPr lang="ru-RU" dirty="0" err="1" smtClean="0"/>
              <a:t>Рыднова</a:t>
            </a:r>
            <a:r>
              <a:rPr lang="ru-RU" dirty="0" smtClean="0"/>
              <a:t> Л. 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767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39753" y="1196752"/>
            <a:ext cx="4536504" cy="46805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хлопают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8177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73423" y="801621"/>
            <a:ext cx="4536504" cy="4680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топают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728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836712"/>
            <a:ext cx="56886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На дорогах знаков много,	</a:t>
            </a:r>
          </a:p>
          <a:p>
            <a:r>
              <a:rPr lang="ru-RU" sz="3600" dirty="0"/>
              <a:t>Их все дети должны знать!</a:t>
            </a:r>
          </a:p>
          <a:p>
            <a:r>
              <a:rPr lang="ru-RU" sz="3600" dirty="0"/>
              <a:t>И все правила движения</a:t>
            </a:r>
          </a:p>
          <a:p>
            <a:r>
              <a:rPr lang="ru-RU" sz="3600" dirty="0"/>
              <a:t>Должны точно выполнять.</a:t>
            </a:r>
          </a:p>
        </p:txBody>
      </p:sp>
      <p:sp>
        <p:nvSpPr>
          <p:cNvPr id="3" name="Овал 2"/>
          <p:cNvSpPr/>
          <p:nvPr/>
        </p:nvSpPr>
        <p:spPr>
          <a:xfrm>
            <a:off x="537586" y="5517232"/>
            <a:ext cx="1094014" cy="1080120"/>
          </a:xfrm>
          <a:prstGeom prst="ellipse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/>
              <a:t>2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85760" y="5898101"/>
            <a:ext cx="3558371" cy="5552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Дорожные знаки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http://peredaemprivet.ru/uploads/istorija-informacionnojj-teorii/foto/3.gif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6" y="432543"/>
            <a:ext cx="1227584" cy="1513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experienceblog.ru/wp-content/uploads/robotspic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80" y="2532968"/>
            <a:ext cx="1243320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vip.volyn.ua/sites/default/files/imagecache/800x600s/images/70829.gif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760" y="3855239"/>
            <a:ext cx="1347822" cy="1373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fs.nashaucheba.ru/tw_files2/urls_3/1138/d-1137234/1137234_html_466c27c6.pn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76" y="3915498"/>
            <a:ext cx="1316352" cy="1313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g01.chitalnya.ru/upload/590/36322636855766.jpg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03" y="3760690"/>
            <a:ext cx="1103555" cy="1563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profi-forex.org/system/news/6_EUR.jpg">
            <a:hlinkClick r:id="rId12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11223"/>
            <a:ext cx="1274389" cy="1301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394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370" y="1628800"/>
            <a:ext cx="6462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По полоскам чёрно-белым</a:t>
            </a:r>
          </a:p>
          <a:p>
            <a:r>
              <a:rPr lang="ru-RU" sz="3600" dirty="0"/>
              <a:t>Пешеход шагает смело.</a:t>
            </a:r>
          </a:p>
          <a:p>
            <a:r>
              <a:rPr lang="ru-RU" sz="3600" dirty="0"/>
              <a:t>Кто из вас ребята знает – </a:t>
            </a:r>
          </a:p>
          <a:p>
            <a:r>
              <a:rPr lang="ru-RU" sz="3600" dirty="0"/>
              <a:t>Знак что этот означает?</a:t>
            </a:r>
          </a:p>
          <a:p>
            <a:r>
              <a:rPr lang="ru-RU" sz="3600" dirty="0"/>
              <a:t>Дай машине тихий ход….. </a:t>
            </a:r>
          </a:p>
        </p:txBody>
      </p:sp>
      <p:pic>
        <p:nvPicPr>
          <p:cNvPr id="3" name="Рисунок 2" descr="http://www.adm-tavda.ru/userfiles/perehod(1)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91074"/>
            <a:ext cx="6552728" cy="6030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5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060848"/>
            <a:ext cx="5742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Я </a:t>
            </a:r>
            <a:r>
              <a:rPr lang="ru-RU" sz="3600" dirty="0" smtClean="0"/>
              <a:t>не </a:t>
            </a:r>
            <a:r>
              <a:rPr lang="ru-RU" sz="3600" dirty="0"/>
              <a:t>мыл в дороге рук,</a:t>
            </a:r>
          </a:p>
          <a:p>
            <a:r>
              <a:rPr lang="ru-RU" sz="3600" dirty="0"/>
              <a:t>Поел фрукты, овощи</a:t>
            </a:r>
          </a:p>
          <a:p>
            <a:r>
              <a:rPr lang="ru-RU" sz="3600" dirty="0"/>
              <a:t>Заболел и вижу пункт</a:t>
            </a:r>
          </a:p>
          <a:p>
            <a:r>
              <a:rPr lang="ru-RU" sz="3600" dirty="0"/>
              <a:t>Медицинской ………. </a:t>
            </a:r>
          </a:p>
        </p:txBody>
      </p:sp>
      <p:pic>
        <p:nvPicPr>
          <p:cNvPr id="3" name="Рисунок 2" descr="http://peredaemprivet.ru/uploads/istorija-informacionnojj-teorii/foto/3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592" y="190670"/>
            <a:ext cx="4896544" cy="6482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802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276872"/>
            <a:ext cx="5958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Путь не близок на беду </a:t>
            </a:r>
          </a:p>
          <a:p>
            <a:r>
              <a:rPr lang="ru-RU" sz="3600" dirty="0"/>
              <a:t>Ты не взял с собой еду</a:t>
            </a:r>
          </a:p>
          <a:p>
            <a:r>
              <a:rPr lang="ru-RU" sz="3600" dirty="0"/>
              <a:t>Вас спасёт от </a:t>
            </a:r>
            <a:r>
              <a:rPr lang="ru-RU" sz="3600" dirty="0" smtClean="0"/>
              <a:t>голоданья</a:t>
            </a:r>
          </a:p>
          <a:p>
            <a:r>
              <a:rPr lang="ru-RU" sz="3600" dirty="0" smtClean="0"/>
              <a:t>Знак дорожный пункт …….</a:t>
            </a:r>
            <a:endParaRPr lang="ru-RU" sz="3600" dirty="0"/>
          </a:p>
        </p:txBody>
      </p:sp>
      <p:pic>
        <p:nvPicPr>
          <p:cNvPr id="3" name="Рисунок 2" descr="http://img01.chitalnya.ru/upload/590/36322636855766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112568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87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268760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 Отчего бы это вдруг</a:t>
            </a:r>
          </a:p>
          <a:p>
            <a:r>
              <a:rPr lang="ru-RU" sz="3600" dirty="0"/>
              <a:t>Стрелки дружно встали </a:t>
            </a:r>
            <a:r>
              <a:rPr lang="ru-RU" sz="3600" dirty="0" smtClean="0"/>
              <a:t>в круг</a:t>
            </a:r>
            <a:r>
              <a:rPr lang="ru-RU" sz="3600" dirty="0"/>
              <a:t>?</a:t>
            </a:r>
          </a:p>
          <a:p>
            <a:r>
              <a:rPr lang="ru-RU" sz="3600" dirty="0"/>
              <a:t>И машины друг за другом</a:t>
            </a:r>
          </a:p>
          <a:p>
            <a:r>
              <a:rPr lang="ru-RU" sz="3600" dirty="0"/>
              <a:t>Мчатся весело по кругу.</a:t>
            </a:r>
          </a:p>
          <a:p>
            <a:r>
              <a:rPr lang="ru-RU" sz="3600" dirty="0"/>
              <a:t>Что </a:t>
            </a:r>
            <a:r>
              <a:rPr lang="ru-RU" sz="3600" dirty="0" smtClean="0"/>
              <a:t>такое, в </a:t>
            </a:r>
            <a:r>
              <a:rPr lang="ru-RU" sz="3600" dirty="0"/>
              <a:t>самом деле,</a:t>
            </a:r>
          </a:p>
          <a:p>
            <a:r>
              <a:rPr lang="ru-RU" sz="3600" dirty="0"/>
              <a:t>Словно мы на карусели!</a:t>
            </a:r>
          </a:p>
          <a:p>
            <a:r>
              <a:rPr lang="ru-RU" sz="3600" dirty="0"/>
              <a:t>- Мы на площади с тобой, -</a:t>
            </a:r>
          </a:p>
          <a:p>
            <a:r>
              <a:rPr lang="ru-RU" sz="3600" dirty="0"/>
              <a:t>Здесь дороги нет прямой. </a:t>
            </a:r>
          </a:p>
        </p:txBody>
      </p:sp>
      <p:pic>
        <p:nvPicPr>
          <p:cNvPr id="3" name="Рисунок 2" descr="http://www.profi-forex.org/system/news/6_EUR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832648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1894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132856"/>
            <a:ext cx="5886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Коль водитель вышел весь,</a:t>
            </a:r>
          </a:p>
          <a:p>
            <a:r>
              <a:rPr lang="ru-RU" sz="3600" dirty="0"/>
              <a:t>Ставит он машину здесь,</a:t>
            </a:r>
          </a:p>
          <a:p>
            <a:r>
              <a:rPr lang="ru-RU" sz="3600" dirty="0"/>
              <a:t>Чтоб, не нужная ему,</a:t>
            </a:r>
          </a:p>
          <a:p>
            <a:r>
              <a:rPr lang="ru-RU" sz="3600" dirty="0"/>
              <a:t>Не мешала никому.   </a:t>
            </a:r>
          </a:p>
        </p:txBody>
      </p:sp>
      <p:pic>
        <p:nvPicPr>
          <p:cNvPr id="3" name="Рисунок 2" descr="http://fs.nashaucheba.ru/tw_files2/urls_3/1138/d-1137234/1137234_html_466c27c6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424" y="260648"/>
            <a:ext cx="5863479" cy="64339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07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628800"/>
            <a:ext cx="6030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Вот он знак, каких немного:</a:t>
            </a:r>
          </a:p>
          <a:p>
            <a:r>
              <a:rPr lang="ru-RU" sz="3600" dirty="0"/>
              <a:t>Это главная дорога!</a:t>
            </a:r>
          </a:p>
          <a:p>
            <a:r>
              <a:rPr lang="ru-RU" sz="3600" dirty="0"/>
              <a:t>Если едешь ты по ней,</a:t>
            </a:r>
          </a:p>
          <a:p>
            <a:r>
              <a:rPr lang="ru-RU" sz="3600" dirty="0"/>
              <a:t>Всех становишься главней</a:t>
            </a:r>
            <a:r>
              <a:rPr lang="ru-RU" sz="3600" dirty="0" smtClean="0"/>
              <a:t>,</a:t>
            </a:r>
          </a:p>
          <a:p>
            <a:r>
              <a:rPr lang="ru-RU" sz="3600" dirty="0"/>
              <a:t>И тебе, как будто Богу,</a:t>
            </a:r>
          </a:p>
          <a:p>
            <a:r>
              <a:rPr lang="ru-RU" sz="3600" dirty="0"/>
              <a:t>Уступают все дорогу!  </a:t>
            </a:r>
          </a:p>
        </p:txBody>
      </p:sp>
      <p:pic>
        <p:nvPicPr>
          <p:cNvPr id="4" name="Рисунок 3" descr="http://vip.volyn.ua/sites/default/files/imagecache/800x600s/images/70829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2624"/>
            <a:ext cx="6120680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035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2276872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Не доедешь без бензина</a:t>
            </a:r>
          </a:p>
          <a:p>
            <a:r>
              <a:rPr lang="ru-RU" sz="3600" dirty="0"/>
              <a:t>До кафе и магазина.</a:t>
            </a:r>
          </a:p>
          <a:p>
            <a:r>
              <a:rPr lang="ru-RU" sz="3600" dirty="0"/>
              <a:t>Этот знак вам скажет звонко:</a:t>
            </a:r>
          </a:p>
          <a:p>
            <a:r>
              <a:rPr lang="ru-RU" sz="3600" dirty="0"/>
              <a:t>"Рядышком бензоколонка!"    </a:t>
            </a:r>
          </a:p>
        </p:txBody>
      </p:sp>
      <p:pic>
        <p:nvPicPr>
          <p:cNvPr id="3" name="Рисунок 2" descr="http://law.rufox.ru/images/8092/D44A98428BF2D776C2B21C1639D56A36.gif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453650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817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658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</a:t>
            </a:r>
            <a:r>
              <a:rPr lang="ru-RU" sz="3600" b="1" dirty="0"/>
              <a:t>п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18054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3761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72576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30884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94990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х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88165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73040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40586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</a:t>
            </a:r>
            <a:r>
              <a:rPr lang="ru-RU" sz="3600" b="1" dirty="0"/>
              <a:t>т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42792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д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21112" y="101991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69184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93844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54464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164538" y="166798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м</a:t>
            </a:r>
            <a:endParaRPr lang="ru-RU" sz="3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61724" y="435742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478423" y="301802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69982" y="235220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98300" y="367149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л</a:t>
            </a:r>
            <a:endParaRPr lang="ru-RU" sz="36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30351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88165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40093" y="236075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с</a:t>
            </a:r>
            <a:endParaRPr lang="ru-RU" sz="36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2514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40586" y="36232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40586" y="300028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н</a:t>
            </a:r>
            <a:endParaRPr lang="ru-RU" sz="36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92514" y="299612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468192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821112" y="165938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126495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134740" y="30234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м</a:t>
            </a:r>
            <a:endParaRPr lang="ru-RU" sz="3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146372" y="370935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146372" y="435896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67402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782812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116264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й</a:t>
            </a:r>
            <a:endParaRPr lang="ru-RU" sz="36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782812" y="304500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772576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124504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ф</a:t>
            </a:r>
            <a:endParaRPr lang="ru-RU" sz="36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124504" y="304988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458144" y="304500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н</a:t>
            </a:r>
            <a:endParaRPr lang="ru-RU" sz="36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412408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445772" y="370935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821112" y="369170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ц</a:t>
            </a:r>
            <a:endParaRPr lang="ru-RU" sz="36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821112" y="435896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772576" y="304988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476432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764336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124504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б</a:t>
            </a:r>
            <a:endParaRPr lang="ru-RU" sz="3600" b="1" dirty="0"/>
          </a:p>
        </p:txBody>
      </p:sp>
      <p:sp>
        <p:nvSpPr>
          <p:cNvPr id="51" name="Пятно 1 50"/>
          <p:cNvSpPr/>
          <p:nvPr/>
        </p:nvSpPr>
        <p:spPr>
          <a:xfrm>
            <a:off x="5380593" y="-6370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Полосатая лошадка,</a:t>
            </a:r>
            <a:br>
              <a:rPr lang="ru-RU" sz="1200" b="1" dirty="0" smtClean="0"/>
            </a:br>
            <a:r>
              <a:rPr lang="ru-RU" sz="1200" b="1" dirty="0" smtClean="0"/>
              <a:t>Ее „зеброю” зовут.</a:t>
            </a:r>
            <a:br>
              <a:rPr lang="ru-RU" sz="1200" b="1" dirty="0" smtClean="0"/>
            </a:br>
            <a:r>
              <a:rPr lang="ru-RU" sz="1200" b="1" dirty="0" smtClean="0"/>
              <a:t>Но не та, что в зоопарке,</a:t>
            </a:r>
            <a:br>
              <a:rPr lang="ru-RU" sz="1200" b="1" dirty="0" smtClean="0"/>
            </a:br>
            <a:r>
              <a:rPr lang="ru-RU" sz="1200" b="1" dirty="0" smtClean="0"/>
              <a:t>По ней люди все идут.</a:t>
            </a:r>
            <a:endParaRPr lang="ru-RU" sz="1200" b="1" dirty="0"/>
          </a:p>
        </p:txBody>
      </p:sp>
      <p:pic>
        <p:nvPicPr>
          <p:cNvPr id="52" name="Picture 2" descr="http://static.piter.tv/uploads/cms/Wa1Nodjyes4gj72q.fil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25" y="3644200"/>
            <a:ext cx="3083446" cy="231623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Стрелка вправо 52"/>
          <p:cNvSpPr/>
          <p:nvPr/>
        </p:nvSpPr>
        <p:spPr>
          <a:xfrm>
            <a:off x="198783" y="327519"/>
            <a:ext cx="1271199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>
            <a:off x="204986" y="1082423"/>
            <a:ext cx="635600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право 56"/>
          <p:cNvSpPr/>
          <p:nvPr/>
        </p:nvSpPr>
        <p:spPr>
          <a:xfrm>
            <a:off x="217459" y="4478035"/>
            <a:ext cx="1271199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трелка вправо 57"/>
          <p:cNvSpPr/>
          <p:nvPr/>
        </p:nvSpPr>
        <p:spPr>
          <a:xfrm rot="5400000">
            <a:off x="-139706" y="720688"/>
            <a:ext cx="1271199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>
            <a:off x="204986" y="2402065"/>
            <a:ext cx="635600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>
            <a:off x="219786" y="3730012"/>
            <a:ext cx="635600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ятно 1 60"/>
          <p:cNvSpPr/>
          <p:nvPr/>
        </p:nvSpPr>
        <p:spPr>
          <a:xfrm>
            <a:off x="5374306" y="-32406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Здесь не катится автобус.</a:t>
            </a:r>
            <a:br>
              <a:rPr lang="ru-RU" sz="1200" b="1" dirty="0"/>
            </a:br>
            <a:r>
              <a:rPr lang="ru-RU" sz="1200" b="1" dirty="0"/>
              <a:t>Здесь трамваи не пройдут.</a:t>
            </a:r>
            <a:br>
              <a:rPr lang="ru-RU" sz="1200" b="1" dirty="0"/>
            </a:br>
            <a:r>
              <a:rPr lang="ru-RU" sz="1200" b="1" dirty="0"/>
              <a:t>Здесь спокойно пешеходы</a:t>
            </a:r>
            <a:br>
              <a:rPr lang="ru-RU" sz="1200" b="1" dirty="0"/>
            </a:br>
            <a:r>
              <a:rPr lang="ru-RU" sz="1200" b="1" dirty="0"/>
              <a:t>Вдоль по улице идут.</a:t>
            </a:r>
            <a:br>
              <a:rPr lang="ru-RU" sz="1200" b="1" dirty="0"/>
            </a:br>
            <a:r>
              <a:rPr lang="ru-RU" sz="1200" b="1" dirty="0"/>
              <a:t>Для машин и для трамвая</a:t>
            </a:r>
            <a:br>
              <a:rPr lang="ru-RU" sz="1200" b="1" dirty="0"/>
            </a:br>
            <a:r>
              <a:rPr lang="ru-RU" sz="1200" b="1" dirty="0"/>
              <a:t>Путь-дорога есть другая.</a:t>
            </a:r>
          </a:p>
        </p:txBody>
      </p:sp>
      <p:pic>
        <p:nvPicPr>
          <p:cNvPr id="62" name="Picture 4" descr="http://protichka.narod.ru/image_1/2006/trotua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13" y="4066050"/>
            <a:ext cx="2795870" cy="21002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Пятно 1 62"/>
          <p:cNvSpPr/>
          <p:nvPr/>
        </p:nvSpPr>
        <p:spPr>
          <a:xfrm>
            <a:off x="5374306" y="-33743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Спозаранку за окошком,</a:t>
            </a:r>
            <a:br>
              <a:rPr lang="ru-RU" sz="1200" b="1" dirty="0"/>
            </a:br>
            <a:r>
              <a:rPr lang="ru-RU" sz="1200" b="1" dirty="0"/>
              <a:t>Стук, и звон, и кутерьма.</a:t>
            </a:r>
            <a:br>
              <a:rPr lang="ru-RU" sz="1200" b="1" dirty="0"/>
            </a:br>
            <a:r>
              <a:rPr lang="ru-RU" sz="1200" b="1" dirty="0"/>
              <a:t>По прямым стальным дорожкам</a:t>
            </a:r>
            <a:br>
              <a:rPr lang="ru-RU" sz="1200" b="1" dirty="0"/>
            </a:br>
            <a:r>
              <a:rPr lang="ru-RU" sz="1200" b="1" dirty="0"/>
              <a:t>Ходят красные дома.</a:t>
            </a:r>
            <a:endParaRPr lang="ru-RU" sz="1200" b="1" u="sng" dirty="0">
              <a:solidFill>
                <a:schemeClr val="tx1"/>
              </a:solidFill>
            </a:endParaRPr>
          </a:p>
        </p:txBody>
      </p:sp>
      <p:pic>
        <p:nvPicPr>
          <p:cNvPr id="64" name="Picture 2" descr="http://www.graycell.ru/picture/big/tramvay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520" y="3832856"/>
            <a:ext cx="2219669" cy="221967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Пятно 1 64"/>
          <p:cNvSpPr/>
          <p:nvPr/>
        </p:nvSpPr>
        <p:spPr>
          <a:xfrm>
            <a:off x="5374306" y="-33743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Три разноцветных круга</a:t>
            </a:r>
            <a:br>
              <a:rPr lang="ru-RU" sz="1200" b="1" dirty="0"/>
            </a:br>
            <a:r>
              <a:rPr lang="ru-RU" sz="1200" b="1" dirty="0"/>
              <a:t>Мигают друг за другом.</a:t>
            </a:r>
            <a:br>
              <a:rPr lang="ru-RU" sz="1200" b="1" dirty="0"/>
            </a:br>
            <a:r>
              <a:rPr lang="ru-RU" sz="1200" b="1" dirty="0"/>
              <a:t>Светятся, моргают –</a:t>
            </a:r>
            <a:br>
              <a:rPr lang="ru-RU" sz="1200" b="1" dirty="0"/>
            </a:br>
            <a:r>
              <a:rPr lang="ru-RU" sz="1200" b="1" dirty="0"/>
              <a:t>Людям помогают.</a:t>
            </a:r>
          </a:p>
        </p:txBody>
      </p:sp>
      <p:pic>
        <p:nvPicPr>
          <p:cNvPr id="66" name="Picture 6" descr="http://www.hullumaja.com/files/pictures/2008/12/07/FMfDmWITt6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308" y="4066050"/>
            <a:ext cx="1557821" cy="213285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Стрелка вправо 66"/>
          <p:cNvSpPr/>
          <p:nvPr/>
        </p:nvSpPr>
        <p:spPr>
          <a:xfrm rot="16200000">
            <a:off x="-108290" y="4003712"/>
            <a:ext cx="1271199" cy="606759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ятно 1 67"/>
          <p:cNvSpPr/>
          <p:nvPr/>
        </p:nvSpPr>
        <p:spPr>
          <a:xfrm>
            <a:off x="5344131" y="-27026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Выходя на улицу</a:t>
            </a:r>
            <a:br>
              <a:rPr lang="ru-RU" sz="1200" b="1" dirty="0"/>
            </a:br>
            <a:r>
              <a:rPr lang="ru-RU" sz="1200" b="1" dirty="0"/>
              <a:t>Приготовь заранее</a:t>
            </a:r>
            <a:br>
              <a:rPr lang="ru-RU" sz="1200" b="1" dirty="0"/>
            </a:br>
            <a:r>
              <a:rPr lang="ru-RU" sz="1200" b="1" dirty="0"/>
              <a:t>Вежливость и сдержанность ,</a:t>
            </a:r>
            <a:br>
              <a:rPr lang="ru-RU" sz="1200" b="1" dirty="0"/>
            </a:br>
            <a:r>
              <a:rPr lang="ru-RU" sz="1200" b="1" dirty="0"/>
              <a:t>А главное -</a:t>
            </a:r>
          </a:p>
        </p:txBody>
      </p:sp>
      <p:sp>
        <p:nvSpPr>
          <p:cNvPr id="69" name="Пятно 1 68"/>
          <p:cNvSpPr/>
          <p:nvPr/>
        </p:nvSpPr>
        <p:spPr>
          <a:xfrm>
            <a:off x="5371205" y="-6370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В два ряда дома стоят,</a:t>
            </a:r>
          </a:p>
          <a:p>
            <a:r>
              <a:rPr lang="ru-RU" sz="1200" b="1" dirty="0"/>
              <a:t>Десять, сорок, сто подряд.</a:t>
            </a:r>
          </a:p>
          <a:p>
            <a:r>
              <a:rPr lang="ru-RU" sz="1200" b="1" dirty="0"/>
              <a:t>И квадратными глазами</a:t>
            </a:r>
          </a:p>
          <a:p>
            <a:r>
              <a:rPr lang="ru-RU" sz="1200" b="1" dirty="0"/>
              <a:t>Друг на друга глядят. </a:t>
            </a:r>
            <a:endParaRPr lang="ru-RU" sz="1200" b="1" dirty="0">
              <a:effectLst/>
            </a:endParaRPr>
          </a:p>
        </p:txBody>
      </p:sp>
      <p:pic>
        <p:nvPicPr>
          <p:cNvPr id="70" name="Picture 8" descr="http://www.mpilot.ru/files/Image/!%20do%2001.04.09/SEAT_Chihaly_Moscow_14000x1000_prew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61" y="3964197"/>
            <a:ext cx="2878410" cy="203944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10" descr="Загадки про автобус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868" y="3730012"/>
            <a:ext cx="2890785" cy="216808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Пятно 1 71"/>
          <p:cNvSpPr/>
          <p:nvPr/>
        </p:nvSpPr>
        <p:spPr>
          <a:xfrm>
            <a:off x="5345505" y="-41556"/>
            <a:ext cx="3911090" cy="2711814"/>
          </a:xfrm>
          <a:prstGeom prst="irregularSeal1">
            <a:avLst/>
          </a:prstGeom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/>
              <a:t>Что за чудо – длинный дом!</a:t>
            </a:r>
            <a:br>
              <a:rPr lang="ru-RU" sz="1200" b="1" dirty="0"/>
            </a:br>
            <a:r>
              <a:rPr lang="ru-RU" sz="1200" b="1" dirty="0"/>
              <a:t>Пассажиров много в нем.</a:t>
            </a:r>
            <a:br>
              <a:rPr lang="ru-RU" sz="1200" b="1" dirty="0"/>
            </a:br>
            <a:r>
              <a:rPr lang="ru-RU" sz="1200" b="1" dirty="0"/>
              <a:t>Носит обувь из резины</a:t>
            </a:r>
            <a:br>
              <a:rPr lang="ru-RU" sz="1200" b="1" dirty="0"/>
            </a:br>
            <a:r>
              <a:rPr lang="ru-RU" sz="1200" b="1" dirty="0"/>
              <a:t>И питается бензином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5402536" y="435043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/>
              <a:t>с</a:t>
            </a:r>
          </a:p>
        </p:txBody>
      </p:sp>
      <p:sp>
        <p:nvSpPr>
          <p:cNvPr id="50" name="Овал 49"/>
          <p:cNvSpPr/>
          <p:nvPr/>
        </p:nvSpPr>
        <p:spPr>
          <a:xfrm>
            <a:off x="495894" y="5517232"/>
            <a:ext cx="1002406" cy="1080120"/>
          </a:xfrm>
          <a:prstGeom prst="ellipse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785760" y="5898101"/>
            <a:ext cx="3558371" cy="5552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Отгадайте кроссворд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812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3" grpId="0" animBg="1"/>
      <p:bldP spid="53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5" grpId="0" animBg="1"/>
      <p:bldP spid="65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2" grpId="0" animBg="1"/>
      <p:bldP spid="72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348880"/>
            <a:ext cx="572111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Знак водителей стращает</a:t>
            </a:r>
            <a:r>
              <a:rPr lang="ru-RU" sz="3600" dirty="0" smtClean="0"/>
              <a:t>,</a:t>
            </a:r>
          </a:p>
          <a:p>
            <a:r>
              <a:rPr lang="ru-RU" sz="3600" dirty="0"/>
              <a:t>Въезд машинам запрещает!</a:t>
            </a:r>
          </a:p>
          <a:p>
            <a:r>
              <a:rPr lang="ru-RU" sz="3600" dirty="0"/>
              <a:t>Не пытайтесь сгоряча</a:t>
            </a:r>
          </a:p>
          <a:p>
            <a:r>
              <a:rPr lang="ru-RU" sz="3600" dirty="0"/>
              <a:t>Ехать мимо кирпича! </a:t>
            </a:r>
          </a:p>
        </p:txBody>
      </p:sp>
      <p:pic>
        <p:nvPicPr>
          <p:cNvPr id="3" name="Рисунок 2" descr="http://experienceblog.ru/wp-content/uploads/robotspic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921" y="477835"/>
            <a:ext cx="5616624" cy="60504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382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276872"/>
            <a:ext cx="6606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Коль в грязи капот и шины,</a:t>
            </a:r>
          </a:p>
          <a:p>
            <a:r>
              <a:rPr lang="ru-RU" sz="3600" dirty="0"/>
              <a:t>Надо срочно мыть машину.</a:t>
            </a:r>
          </a:p>
          <a:p>
            <a:r>
              <a:rPr lang="ru-RU" sz="3600" dirty="0"/>
              <a:t>Ну, раз надо, значит, надо.</a:t>
            </a:r>
          </a:p>
          <a:p>
            <a:r>
              <a:rPr lang="ru-RU" sz="3600" dirty="0"/>
              <a:t>Вот вам знак, что мойка рядом!  </a:t>
            </a:r>
          </a:p>
        </p:txBody>
      </p:sp>
      <p:pic>
        <p:nvPicPr>
          <p:cNvPr id="3" name="Рисунок 2" descr="http://www.vashdom.ru/gost/23457-86/x374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896544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455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7586" y="5517232"/>
            <a:ext cx="1094014" cy="1080120"/>
          </a:xfrm>
          <a:prstGeom prst="ellipse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85760" y="5898101"/>
            <a:ext cx="3558371" cy="5552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Сложи картинку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http://www.vashdom.ru/gost/23457-86/x374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86" y="548680"/>
            <a:ext cx="2450238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law.rufox.ru/images/8092/D44A98428BF2D776C2B21C1639D56A36.gif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48680"/>
            <a:ext cx="244827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g01.chitalnya.ru/upload/590/36322636855766.jpg">
            <a:hlinkClick r:id="rId6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945" y="548680"/>
            <a:ext cx="2375207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42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23752"/>
            <a:ext cx="842493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Физкультминутка "Самолет"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b="1" dirty="0"/>
              <a:t>Круг мы сделаем большой, </a:t>
            </a:r>
          </a:p>
          <a:p>
            <a:r>
              <a:rPr lang="ru-RU" sz="3200" b="1" dirty="0"/>
              <a:t>Встанем в круг мы всей гурьбой. </a:t>
            </a:r>
          </a:p>
          <a:p>
            <a:r>
              <a:rPr lang="ru-RU" sz="3200" b="1" dirty="0"/>
              <a:t>Мы покружимся немножко </a:t>
            </a:r>
          </a:p>
          <a:p>
            <a:r>
              <a:rPr lang="ru-RU" sz="3200" b="1" dirty="0"/>
              <a:t>И похлопаем в ладошки, </a:t>
            </a:r>
          </a:p>
          <a:p>
            <a:r>
              <a:rPr lang="ru-RU" sz="3200" b="1" dirty="0"/>
              <a:t>Мы потопаем немножко </a:t>
            </a:r>
          </a:p>
          <a:p>
            <a:r>
              <a:rPr lang="ru-RU" sz="3200" b="1" dirty="0"/>
              <a:t>И похлопаем в ладошки </a:t>
            </a:r>
          </a:p>
          <a:p>
            <a:r>
              <a:rPr lang="ru-RU" sz="3200" b="1" dirty="0"/>
              <a:t>Повернемся друг за другом </a:t>
            </a:r>
          </a:p>
          <a:p>
            <a:r>
              <a:rPr lang="ru-RU" sz="3200" b="1" dirty="0"/>
              <a:t>И попрыгаем по кругу. </a:t>
            </a:r>
          </a:p>
          <a:p>
            <a:r>
              <a:rPr lang="ru-RU" sz="3200" b="1" dirty="0"/>
              <a:t>А теперь – наклон вперед: </a:t>
            </a:r>
          </a:p>
          <a:p>
            <a:r>
              <a:rPr lang="ru-RU" sz="3200" b="1" dirty="0"/>
              <a:t>Получился самолет. </a:t>
            </a:r>
          </a:p>
          <a:p>
            <a:r>
              <a:rPr lang="ru-RU" sz="3200" b="1" dirty="0"/>
              <a:t>Крыльями легко помашем </a:t>
            </a:r>
          </a:p>
          <a:p>
            <a:r>
              <a:rPr lang="ru-RU" sz="3200" b="1" dirty="0"/>
              <a:t>«Отдохнули!» - дружно скажем.</a:t>
            </a:r>
          </a:p>
        </p:txBody>
      </p:sp>
    </p:spTree>
    <p:extLst>
      <p:ext uri="{BB962C8B-B14F-4D97-AF65-F5344CB8AC3E}">
        <p14:creationId xmlns:p14="http://schemas.microsoft.com/office/powerpoint/2010/main" val="68506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37586" y="5517232"/>
            <a:ext cx="1094014" cy="1080120"/>
          </a:xfrm>
          <a:prstGeom prst="ellipse">
            <a:avLst/>
          </a:prstGeom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/>
              <a:t>4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85760" y="5898101"/>
            <a:ext cx="3558371" cy="5552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Вопрос-ответ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7586" y="335846"/>
            <a:ext cx="785083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1.Кто </a:t>
            </a:r>
            <a:r>
              <a:rPr lang="ru-RU" sz="1600" b="1" dirty="0"/>
              <a:t>является «пешеходом»? </a:t>
            </a:r>
            <a:endParaRPr lang="ru-RU" sz="1600" b="1" dirty="0" smtClean="0"/>
          </a:p>
          <a:p>
            <a:r>
              <a:rPr lang="ru-RU" sz="1600" b="1" dirty="0" smtClean="0"/>
              <a:t>(«</a:t>
            </a:r>
            <a:r>
              <a:rPr lang="ru-RU" sz="1600" b="1" dirty="0"/>
              <a:t>пешеход» - это, человек, идущий пешком).</a:t>
            </a:r>
          </a:p>
          <a:p>
            <a:r>
              <a:rPr lang="ru-RU" sz="1600" b="1" dirty="0"/>
              <a:t>2. Где должны ходить пешеходы? </a:t>
            </a:r>
            <a:endParaRPr lang="ru-RU" sz="1600" b="1" dirty="0" smtClean="0"/>
          </a:p>
          <a:p>
            <a:r>
              <a:rPr lang="ru-RU" sz="1600" b="1" dirty="0" smtClean="0"/>
              <a:t>(</a:t>
            </a:r>
            <a:r>
              <a:rPr lang="ru-RU" sz="1600" b="1" dirty="0"/>
              <a:t>тротуар)</a:t>
            </a:r>
          </a:p>
          <a:p>
            <a:r>
              <a:rPr lang="ru-RU" sz="1600" b="1" dirty="0"/>
              <a:t>3. Где должны ездить автомобили? </a:t>
            </a:r>
            <a:endParaRPr lang="ru-RU" sz="1600" b="1" dirty="0" smtClean="0"/>
          </a:p>
          <a:p>
            <a:r>
              <a:rPr lang="ru-RU" sz="1600" b="1" dirty="0" smtClean="0"/>
              <a:t>(</a:t>
            </a:r>
            <a:r>
              <a:rPr lang="ru-RU" sz="1600" b="1" dirty="0"/>
              <a:t>мостовая)</a:t>
            </a:r>
          </a:p>
          <a:p>
            <a:r>
              <a:rPr lang="ru-RU" sz="1600" b="1" dirty="0"/>
              <a:t>4. Какие сигналы светофора вы знаете</a:t>
            </a:r>
            <a:r>
              <a:rPr lang="ru-RU" sz="1600" b="1" dirty="0" smtClean="0"/>
              <a:t>?</a:t>
            </a:r>
          </a:p>
          <a:p>
            <a:r>
              <a:rPr lang="ru-RU" sz="1600" b="1" dirty="0" smtClean="0"/>
              <a:t> </a:t>
            </a:r>
            <a:r>
              <a:rPr lang="ru-RU" sz="1600" b="1" dirty="0"/>
              <a:t>(красный, желтый, зеленый)</a:t>
            </a:r>
          </a:p>
          <a:p>
            <a:r>
              <a:rPr lang="ru-RU" sz="1600" b="1" dirty="0"/>
              <a:t>5. Почему опасно играть на проезжей части? </a:t>
            </a:r>
            <a:endParaRPr lang="ru-RU" sz="1600" b="1" dirty="0" smtClean="0"/>
          </a:p>
          <a:p>
            <a:r>
              <a:rPr lang="ru-RU" sz="1600" b="1" dirty="0" smtClean="0"/>
              <a:t>(</a:t>
            </a:r>
            <a:r>
              <a:rPr lang="ru-RU" sz="1600" b="1" dirty="0"/>
              <a:t>можно попасть под машину).</a:t>
            </a:r>
          </a:p>
          <a:p>
            <a:r>
              <a:rPr lang="ru-RU" sz="1600" b="1" dirty="0"/>
              <a:t>6. Как правильно переходить дорогу? </a:t>
            </a:r>
            <a:endParaRPr lang="ru-RU" sz="1600" b="1" dirty="0" smtClean="0"/>
          </a:p>
          <a:p>
            <a:r>
              <a:rPr lang="ru-RU" sz="1600" b="1" dirty="0" smtClean="0"/>
              <a:t>(</a:t>
            </a:r>
            <a:r>
              <a:rPr lang="ru-RU" sz="1600" b="1" dirty="0"/>
              <a:t>1 – приготовиться, 2 – посмотреть налево, 3 – посмотреть направо, вновь налево и если нет машин начинать переходить дорогу. Посмотреть налево, дойти до середины – посмотреть направо и переходить дальше).</a:t>
            </a:r>
          </a:p>
          <a:p>
            <a:r>
              <a:rPr lang="ru-RU" sz="1600" b="1" dirty="0"/>
              <a:t>7. Какие виды переходов вы знаете? </a:t>
            </a:r>
            <a:endParaRPr lang="ru-RU" sz="1600" b="1" dirty="0" smtClean="0"/>
          </a:p>
          <a:p>
            <a:r>
              <a:rPr lang="ru-RU" sz="1600" b="1" dirty="0" smtClean="0"/>
              <a:t>(</a:t>
            </a:r>
            <a:r>
              <a:rPr lang="ru-RU" sz="1600" b="1" dirty="0"/>
              <a:t>наземный, подземный)</a:t>
            </a:r>
          </a:p>
          <a:p>
            <a:r>
              <a:rPr lang="ru-RU" sz="1600" b="1" dirty="0"/>
              <a:t>8. С какой стороны надо обходить автобус? </a:t>
            </a:r>
          </a:p>
          <a:p>
            <a:r>
              <a:rPr lang="ru-RU" sz="1600" b="1" dirty="0"/>
              <a:t>9. Где можно играть детям?</a:t>
            </a:r>
          </a:p>
          <a:p>
            <a:r>
              <a:rPr lang="ru-RU" sz="1600" b="1" dirty="0"/>
              <a:t>10 Чего стоит опасаться на улице когда гуляешь один?</a:t>
            </a:r>
          </a:p>
        </p:txBody>
      </p:sp>
    </p:spTree>
    <p:extLst>
      <p:ext uri="{BB962C8B-B14F-4D97-AF65-F5344CB8AC3E}">
        <p14:creationId xmlns:p14="http://schemas.microsoft.com/office/powerpoint/2010/main" val="83962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8658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18054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63761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72576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30884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94990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/>
              <a:t>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88165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73040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40586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42792" y="36352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д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21112" y="1019913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69184" y="101159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93844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54464" y="101131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164538" y="166798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м</a:t>
            </a:r>
            <a:endParaRPr lang="ru-RU" sz="3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61724" y="435742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78423" y="301802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69982" y="235220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98300" y="367149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30351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88165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40093" y="236075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с</a:t>
            </a:r>
            <a:endParaRPr lang="ru-RU" sz="36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92514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840586" y="36232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40586" y="300028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н</a:t>
            </a:r>
            <a:endParaRPr lang="ru-RU" sz="36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92514" y="299612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468192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836046" y="1667985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126495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134740" y="30234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м</a:t>
            </a:r>
            <a:endParaRPr lang="ru-RU" sz="36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146372" y="370935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146372" y="435896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в</a:t>
            </a:r>
            <a:endParaRPr lang="ru-RU" sz="36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467402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794444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116264" y="1689182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</a:t>
            </a:r>
            <a:r>
              <a:rPr lang="ru-RU" sz="3600" b="1" dirty="0" smtClean="0"/>
              <a:t>й</a:t>
            </a:r>
            <a:endParaRPr lang="ru-RU" sz="36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782812" y="304500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772576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124504" y="237539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ф</a:t>
            </a:r>
            <a:endParaRPr lang="ru-RU" sz="36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124504" y="304988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и</a:t>
            </a:r>
            <a:endParaRPr lang="ru-RU" sz="36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458144" y="304500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н</a:t>
            </a:r>
            <a:endParaRPr lang="ru-RU" sz="36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412408" y="237434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р</a:t>
            </a:r>
            <a:endParaRPr lang="ru-RU" sz="3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484118" y="3709356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а</a:t>
            </a:r>
            <a:endParaRPr lang="ru-RU" sz="36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821112" y="369170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ц</a:t>
            </a:r>
            <a:endParaRPr lang="ru-RU" sz="36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821112" y="4358964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т</a:t>
            </a:r>
            <a:endParaRPr lang="ru-RU" sz="36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772576" y="3049888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е</a:t>
            </a:r>
            <a:endParaRPr lang="ru-RU" sz="36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476432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о</a:t>
            </a:r>
            <a:endParaRPr lang="ru-RU" sz="36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4764336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у</a:t>
            </a:r>
            <a:endParaRPr lang="ru-RU" sz="36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124504" y="4359020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б</a:t>
            </a:r>
            <a:endParaRPr lang="ru-RU" sz="3600" b="1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5442792" y="4375711"/>
            <a:ext cx="648072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 с</a:t>
            </a:r>
            <a:endParaRPr lang="ru-RU" sz="3600" b="1" dirty="0"/>
          </a:p>
        </p:txBody>
      </p:sp>
      <p:pic>
        <p:nvPicPr>
          <p:cNvPr id="51" name="Picture 8" descr="http://hr1.my1.ru/dets_org/svetofor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311" y="2070658"/>
            <a:ext cx="2504306" cy="399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44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73423" y="801621"/>
            <a:ext cx="4536504" cy="4680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4633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Красный – топают ногами; желтый – хлопают в ладоши; зеленый – бегут на месте.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8466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топают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85555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39753" y="1196752"/>
            <a:ext cx="4536504" cy="46805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хлопают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90289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23728" y="1196752"/>
            <a:ext cx="4536504" cy="46805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бегут на месте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69193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39753" y="1196752"/>
            <a:ext cx="4536504" cy="46805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хлопают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6787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73423" y="801621"/>
            <a:ext cx="4536504" cy="46805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топают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6525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23728" y="1196752"/>
            <a:ext cx="4536504" cy="46805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6309320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бегут на месте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18594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750</Words>
  <Application>Microsoft Office PowerPoint</Application>
  <PresentationFormat>Экран (4:3)</PresentationFormat>
  <Paragraphs>207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43</cp:revision>
  <dcterms:created xsi:type="dcterms:W3CDTF">2013-10-31T15:16:52Z</dcterms:created>
  <dcterms:modified xsi:type="dcterms:W3CDTF">2019-01-04T09:47:14Z</dcterms:modified>
</cp:coreProperties>
</file>