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73" r:id="rId4"/>
    <p:sldId id="257" r:id="rId5"/>
    <p:sldId id="274" r:id="rId6"/>
    <p:sldId id="275" r:id="rId7"/>
    <p:sldId id="259" r:id="rId8"/>
    <p:sldId id="276" r:id="rId9"/>
    <p:sldId id="277" r:id="rId10"/>
    <p:sldId id="260" r:id="rId11"/>
    <p:sldId id="278" r:id="rId12"/>
    <p:sldId id="279" r:id="rId13"/>
    <p:sldId id="261" r:id="rId14"/>
    <p:sldId id="280" r:id="rId15"/>
    <p:sldId id="281" r:id="rId16"/>
    <p:sldId id="282" r:id="rId17"/>
    <p:sldId id="262" r:id="rId18"/>
    <p:sldId id="283" r:id="rId19"/>
    <p:sldId id="284" r:id="rId20"/>
    <p:sldId id="263" r:id="rId21"/>
    <p:sldId id="264" r:id="rId22"/>
    <p:sldId id="265" r:id="rId23"/>
    <p:sldId id="267" r:id="rId24"/>
    <p:sldId id="266" r:id="rId25"/>
    <p:sldId id="27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65" autoAdjust="0"/>
    <p:restoredTop sz="41446" autoAdjust="0"/>
  </p:normalViewPr>
  <p:slideViewPr>
    <p:cSldViewPr>
      <p:cViewPr>
        <p:scale>
          <a:sx n="66" d="100"/>
          <a:sy n="66" d="100"/>
        </p:scale>
        <p:origin x="-2934" y="-12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1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A7BA-103F-4FDB-9ED7-61EA64C4E16B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0375-551B-4AC5-93B5-A21B6BDA1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A7BA-103F-4FDB-9ED7-61EA64C4E16B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0375-551B-4AC5-93B5-A21B6BDA1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A7BA-103F-4FDB-9ED7-61EA64C4E16B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0375-551B-4AC5-93B5-A21B6BDA1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A7BA-103F-4FDB-9ED7-61EA64C4E16B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0375-551B-4AC5-93B5-A21B6BDA1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A7BA-103F-4FDB-9ED7-61EA64C4E16B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0375-551B-4AC5-93B5-A21B6BDA1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A7BA-103F-4FDB-9ED7-61EA64C4E16B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0375-551B-4AC5-93B5-A21B6BDA1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A7BA-103F-4FDB-9ED7-61EA64C4E16B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0375-551B-4AC5-93B5-A21B6BDA1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A7BA-103F-4FDB-9ED7-61EA64C4E16B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0375-551B-4AC5-93B5-A21B6BDA1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A7BA-103F-4FDB-9ED7-61EA64C4E16B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0375-551B-4AC5-93B5-A21B6BDA1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A7BA-103F-4FDB-9ED7-61EA64C4E16B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0375-551B-4AC5-93B5-A21B6BDA1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A7BA-103F-4FDB-9ED7-61EA64C4E16B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0375-551B-4AC5-93B5-A21B6BDA1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2A7BA-103F-4FDB-9ED7-61EA64C4E16B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30375-551B-4AC5-93B5-A21B6BDA1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22222222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000504"/>
            <a:ext cx="6400800" cy="2261216"/>
          </a:xfrm>
        </p:spPr>
        <p:txBody>
          <a:bodyPr/>
          <a:lstStyle/>
          <a:p>
            <a:r>
              <a:rPr lang="ru-RU" b="0" dirty="0" err="1" smtClean="0">
                <a:solidFill>
                  <a:schemeClr val="tx1"/>
                </a:solidFill>
              </a:rPr>
              <a:t>Тарих</a:t>
            </a:r>
            <a:r>
              <a:rPr lang="ru-RU" b="0" dirty="0" smtClean="0">
                <a:solidFill>
                  <a:schemeClr val="tx1"/>
                </a:solidFill>
              </a:rPr>
              <a:t> </a:t>
            </a:r>
            <a:r>
              <a:rPr lang="ru-RU" b="0" dirty="0" err="1" smtClean="0">
                <a:solidFill>
                  <a:schemeClr val="tx1"/>
                </a:solidFill>
              </a:rPr>
              <a:t>фәненнән мәгълүмати-музыкаль </a:t>
            </a:r>
            <a:r>
              <a:rPr lang="ru-RU" b="0" dirty="0" smtClean="0">
                <a:solidFill>
                  <a:schemeClr val="tx1"/>
                </a:solidFill>
              </a:rPr>
              <a:t>чара</a:t>
            </a:r>
            <a:endParaRPr lang="ru-RU" b="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1556792"/>
            <a:ext cx="6912767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Бергә - йөз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14744" y="5786454"/>
            <a:ext cx="52149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Галиев И.Р. – «</a:t>
            </a:r>
            <a:r>
              <a:rPr lang="ru-RU" dirty="0" err="1" smtClean="0"/>
              <a:t>Г.Г.Гарифуллин</a:t>
            </a:r>
            <a:r>
              <a:rPr lang="ru-RU" dirty="0" smtClean="0"/>
              <a:t> </a:t>
            </a:r>
            <a:r>
              <a:rPr lang="ru-RU" dirty="0" err="1" smtClean="0"/>
              <a:t>исемендәге</a:t>
            </a:r>
            <a:r>
              <a:rPr lang="ru-RU" dirty="0" smtClean="0"/>
              <a:t> </a:t>
            </a:r>
          </a:p>
          <a:p>
            <a:r>
              <a:rPr lang="ru-RU" dirty="0" err="1" smtClean="0"/>
              <a:t>Сәрдек-Баш урта</a:t>
            </a:r>
            <a:r>
              <a:rPr lang="ru-RU" dirty="0" smtClean="0"/>
              <a:t> </a:t>
            </a:r>
            <a:r>
              <a:rPr lang="ru-RU" dirty="0" err="1" smtClean="0"/>
              <a:t>гомуми</a:t>
            </a:r>
            <a:r>
              <a:rPr lang="ru-RU" dirty="0" smtClean="0"/>
              <a:t> </a:t>
            </a:r>
            <a:r>
              <a:rPr lang="ru-RU" dirty="0" err="1" smtClean="0"/>
              <a:t>белем</a:t>
            </a:r>
            <a:r>
              <a:rPr lang="ru-RU" dirty="0" smtClean="0"/>
              <a:t> </a:t>
            </a:r>
            <a:r>
              <a:rPr lang="ru-RU" dirty="0" err="1" smtClean="0"/>
              <a:t>бирү мәктәбе» нең</a:t>
            </a:r>
            <a:r>
              <a:rPr lang="ru-RU" dirty="0" smtClean="0"/>
              <a:t> </a:t>
            </a:r>
          </a:p>
          <a:p>
            <a:r>
              <a:rPr lang="ru-RU" dirty="0" err="1" smtClean="0"/>
              <a:t>тарих</a:t>
            </a:r>
            <a:r>
              <a:rPr lang="ru-RU" dirty="0" smtClean="0"/>
              <a:t> </a:t>
            </a:r>
            <a:r>
              <a:rPr lang="ru-RU" dirty="0" err="1" smtClean="0"/>
              <a:t>укытучысы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:\Abstract-backgrounds\1680colourback_1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676672"/>
          </a:xfrm>
        </p:spPr>
        <p:txBody>
          <a:bodyPr>
            <a:noAutofit/>
          </a:bodyPr>
          <a:lstStyle/>
          <a:p>
            <a:pPr lvl="1" algn="ctr">
              <a:buNone/>
            </a:pPr>
            <a:r>
              <a:rPr lang="tt-RU" sz="4000" b="1" i="1" dirty="0" smtClean="0">
                <a:latin typeface="+mj-lt"/>
                <a:cs typeface="Times New Roman" pitchFamily="18" charset="0"/>
              </a:rPr>
              <a:t>Төбәгебездә иң данлыклы шәхес</a:t>
            </a:r>
            <a:endParaRPr lang="ru-RU" sz="4000" i="1" dirty="0">
              <a:latin typeface="+mj-lt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1052736"/>
            <a:ext cx="6643734" cy="804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dirty="0" smtClean="0"/>
              <a:t>Рауил Рахматуллин               23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2000240"/>
            <a:ext cx="6643734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dirty="0" smtClean="0"/>
              <a:t>Фәнис Набиев                         18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2928934"/>
            <a:ext cx="6643734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dirty="0" smtClean="0"/>
              <a:t>Наилә Сәгъдиева                   10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3857628"/>
            <a:ext cx="6643734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dirty="0" smtClean="0"/>
              <a:t>Минтимер Шәймиев              9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428728" y="4821318"/>
            <a:ext cx="6643734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dirty="0"/>
              <a:t>Габдулла Тукай                         5</a:t>
            </a:r>
            <a:endParaRPr lang="tt-RU" sz="4000" dirty="0" smtClean="0"/>
          </a:p>
        </p:txBody>
      </p:sp>
      <p:sp>
        <p:nvSpPr>
          <p:cNvPr id="13" name="Прямоугольник 12"/>
          <p:cNvSpPr/>
          <p:nvPr/>
        </p:nvSpPr>
        <p:spPr>
          <a:xfrm>
            <a:off x="1449734" y="5733256"/>
            <a:ext cx="6643734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dirty="0"/>
              <a:t>Участковый                                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tt-RU" sz="9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sz="9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Кирегә уен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algn="ctr">
              <a:buNone/>
            </a:pPr>
            <a:r>
              <a:rPr lang="tt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Җаваплар өстән аска популярлыгы кимү тәртибендә языла. Иң популяр җавапка – 15, икенчегә – 30, өченчегә – 60, дүртенчегә – 120, иң сирәк очраган җавапка 180 очко бирелә.</a:t>
            </a:r>
          </a:p>
          <a:p>
            <a:pPr algn="ctr">
              <a:buNone/>
            </a:pPr>
            <a:r>
              <a:rPr lang="tt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Сорау яңгырый, командалар 30 секунд киңәшләшкәч, иң сирәк очраган җавапны белергә тиешләр.</a:t>
            </a:r>
          </a:p>
          <a:p>
            <a:pPr algn="ctr">
              <a:buNone/>
            </a:pPr>
            <a:r>
              <a:rPr lang="tt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Командаларга балл очколар санына карап языла.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:\Abstract-backgrounds\1680colourback_1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676672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tt-RU" b="1" i="1" dirty="0" smtClean="0"/>
              <a:t>Укучылар тарих дәресенә ни өчен керәләр?</a:t>
            </a:r>
            <a:endParaRPr lang="ru-RU" i="1" dirty="0"/>
          </a:p>
          <a:p>
            <a:pPr lvl="1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14680" y="1052736"/>
            <a:ext cx="768641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dirty="0" smtClean="0"/>
              <a:t>Белем алырга                                  15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14680" y="2204864"/>
            <a:ext cx="768641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dirty="0" smtClean="0"/>
              <a:t>Элеккеге тормыш турында белергә                                              30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14680" y="3356992"/>
            <a:ext cx="768641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dirty="0" smtClean="0"/>
              <a:t>Расписаниедә булганга                 60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14680" y="4365104"/>
            <a:ext cx="768641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dirty="0" smtClean="0"/>
              <a:t>Эчтәлек сөйләргә                         120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14680" y="5373216"/>
            <a:ext cx="768641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dirty="0"/>
              <a:t>ЕГЭ бирәсе булганга                   180</a:t>
            </a:r>
            <a:endParaRPr lang="tt-RU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tt-RU" sz="9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Зур уен </a:t>
            </a:r>
          </a:p>
          <a:p>
            <a:pPr algn="ctr">
              <a:buNone/>
            </a:pPr>
            <a:endParaRPr lang="tt-RU" b="1" i="1" dirty="0" smtClean="0">
              <a:solidFill>
                <a:srgbClr val="FF0000"/>
              </a:solidFill>
              <a:latin typeface="Century Schoolbook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8000" b="1" i="1" dirty="0" smtClean="0">
                <a:solidFill>
                  <a:srgbClr val="FF0000"/>
                </a:solidFill>
                <a:latin typeface="Century Schoolbook" pitchFamily="18" charset="0"/>
                <a:cs typeface="Times New Roman" pitchFamily="18" charset="0"/>
              </a:rPr>
              <a:t>1</a:t>
            </a:r>
            <a:r>
              <a:rPr lang="tt-RU" sz="8000" b="1" i="1" dirty="0" smtClean="0">
                <a:solidFill>
                  <a:srgbClr val="FF0000"/>
                </a:solidFill>
                <a:latin typeface="Century Schoolbook" pitchFamily="18" charset="0"/>
                <a:cs typeface="Times New Roman" pitchFamily="18" charset="0"/>
              </a:rPr>
              <a:t> туры килү</a:t>
            </a:r>
          </a:p>
          <a:p>
            <a:pPr algn="ctr">
              <a:buNone/>
            </a:pPr>
            <a:r>
              <a:rPr lang="en-US" sz="4300" b="1" i="1" dirty="0" smtClean="0">
                <a:solidFill>
                  <a:srgbClr val="FF0000"/>
                </a:solidFill>
                <a:latin typeface="Century Schoolbook" pitchFamily="18" charset="0"/>
                <a:cs typeface="Times New Roman" pitchFamily="18" charset="0"/>
              </a:rPr>
              <a:t>=</a:t>
            </a:r>
            <a:endParaRPr lang="tt-RU" sz="4300" b="1" i="1" dirty="0" smtClean="0">
              <a:solidFill>
                <a:srgbClr val="FF0000"/>
              </a:solidFill>
              <a:latin typeface="Century Schoolbook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sz="8000" b="1" i="1" dirty="0" smtClean="0">
                <a:solidFill>
                  <a:srgbClr val="FF0000"/>
                </a:solidFill>
                <a:latin typeface="Century Schoolbook" pitchFamily="18" charset="0"/>
                <a:cs typeface="Times New Roman" pitchFamily="18" charset="0"/>
              </a:rPr>
              <a:t> 20 балл</a:t>
            </a:r>
            <a:endParaRPr lang="ru-RU" sz="80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715436" cy="621510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tt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Әзрәк балл җыйган команда белән үткәрелә.</a:t>
            </a:r>
          </a:p>
          <a:p>
            <a:pPr algn="ctr">
              <a:buNone/>
            </a:pPr>
            <a:r>
              <a:rPr lang="tt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Командадан 1 уенчы чакырыла. Ул бирелгән сорауга 5 җавап яза, аны башкалар күрми. Җаваплар слайдка язып куела.</a:t>
            </a:r>
          </a:p>
          <a:p>
            <a:pPr algn="ctr">
              <a:buNone/>
            </a:pPr>
            <a:r>
              <a:rPr lang="tt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Вакыт чыккач, шул команданың уенчылары һәрберсе 1 җавап әйтә, һәр туры килгән җавап өчен 20 балл языла.</a:t>
            </a: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tt-RU" sz="6000" b="1" i="1" dirty="0" smtClean="0">
                <a:latin typeface="+mj-lt"/>
                <a:cs typeface="Times New Roman" pitchFamily="18" charset="0"/>
              </a:rPr>
              <a:t>Укучы тарих дәресендә нигә “икеле” алган?</a:t>
            </a:r>
            <a:endParaRPr lang="ru-RU" sz="6000" b="1" i="1" dirty="0" smtClean="0">
              <a:latin typeface="+mj-lt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:\Abstract-backgrounds\1680colourback_1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6766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tt-RU" b="1" i="1" dirty="0" smtClean="0">
                <a:latin typeface="+mj-lt"/>
                <a:cs typeface="Times New Roman" pitchFamily="18" charset="0"/>
              </a:rPr>
              <a:t>Укучы тарих дәресендә нигә “икеле” алган?</a:t>
            </a:r>
            <a:endParaRPr lang="ru-RU" b="1" i="1" dirty="0" smtClean="0">
              <a:latin typeface="+mj-lt"/>
              <a:cs typeface="Times New Roman" pitchFamily="18" charset="0"/>
            </a:endParaRPr>
          </a:p>
          <a:p>
            <a:pPr lvl="0" algn="ctr">
              <a:buNone/>
            </a:pPr>
            <a:endParaRPr lang="ru-RU" dirty="0"/>
          </a:p>
          <a:p>
            <a:pPr lvl="1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14349" y="1052736"/>
            <a:ext cx="7715304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tt-RU" sz="4000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2204864"/>
            <a:ext cx="7715304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tt-RU" sz="4000" dirty="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785786" y="3356992"/>
            <a:ext cx="771530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tt-RU" sz="4000" dirty="0" smtClean="0"/>
          </a:p>
        </p:txBody>
      </p:sp>
      <p:sp>
        <p:nvSpPr>
          <p:cNvPr id="14" name="Прямоугольник 13"/>
          <p:cNvSpPr/>
          <p:nvPr/>
        </p:nvSpPr>
        <p:spPr>
          <a:xfrm>
            <a:off x="785786" y="4365104"/>
            <a:ext cx="771530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tt-RU" sz="4000" dirty="0" smtClean="0"/>
          </a:p>
        </p:txBody>
      </p:sp>
      <p:sp>
        <p:nvSpPr>
          <p:cNvPr id="15" name="Прямоугольник 14"/>
          <p:cNvSpPr/>
          <p:nvPr/>
        </p:nvSpPr>
        <p:spPr>
          <a:xfrm>
            <a:off x="814680" y="5373216"/>
            <a:ext cx="768641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tt-RU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 algn="ctr">
              <a:buNone/>
            </a:pPr>
            <a:endParaRPr lang="tt-RU" sz="9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sz="9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Супер уен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85728"/>
            <a:ext cx="8786874" cy="635798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tt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Күбрәк балл җыйган команда белән үткәрелә.</a:t>
            </a:r>
          </a:p>
          <a:p>
            <a:pPr algn="ctr">
              <a:buNone/>
            </a:pPr>
            <a:r>
              <a:rPr lang="tt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Командадан 2 уенчы катнаша, алар бергә гомуми балл каршы команданыкыннан күбрәк булырлык итеп балл җыярга тиеш. Берсе җавап биргәндә, икенчесе залдан чыгып тора. </a:t>
            </a:r>
          </a:p>
          <a:p>
            <a:pPr algn="ctr">
              <a:buNone/>
            </a:pPr>
            <a:r>
              <a:rPr lang="tt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Бүлмәдә калган уенчы 15 секундта 5 сорауга  җавап бирә. Җаваплары, слайдтагы җаваплар белән чагыштырылып, баллар санала.</a:t>
            </a:r>
          </a:p>
          <a:p>
            <a:pPr algn="ctr">
              <a:buNone/>
            </a:pPr>
            <a:r>
              <a:rPr lang="tt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Икенче уенчы шул ук сорауларга 20 секундта җавап бирә. Җавап алдагы уенчыныкы белән туры килсә, башка вариант әйтергә тиеш.</a:t>
            </a:r>
          </a:p>
          <a:p>
            <a:pPr algn="ctr">
              <a:buNone/>
            </a:pPr>
            <a:r>
              <a:rPr lang="tt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Җаваплары, слайдтагы җаваплар белән чагыштырылып, баллар санала.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:\Abstract-backgrounds\1680colourback_1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59633" y="642918"/>
            <a:ext cx="6912767" cy="54476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9600" b="1" i="1" dirty="0" smtClean="0">
                <a:solidFill>
                  <a:srgbClr val="002060"/>
                </a:solidFill>
                <a:latin typeface="Century Schoolbook" pitchFamily="18" charset="0"/>
                <a:cs typeface="Times New Roman" pitchFamily="18" charset="0"/>
              </a:rPr>
              <a:t>Гади уен</a:t>
            </a:r>
            <a:r>
              <a:rPr lang="en-US" sz="9600" b="1" i="1" dirty="0" smtClean="0">
                <a:solidFill>
                  <a:srgbClr val="002060"/>
                </a:solidFill>
                <a:latin typeface="Century Schoolbook" pitchFamily="18" charset="0"/>
                <a:cs typeface="Times New Roman" pitchFamily="18" charset="0"/>
              </a:rPr>
              <a:t/>
            </a:r>
            <a:br>
              <a:rPr lang="en-US" sz="9600" b="1" i="1" dirty="0" smtClean="0">
                <a:solidFill>
                  <a:srgbClr val="002060"/>
                </a:solidFill>
                <a:latin typeface="Century Schoolbook" pitchFamily="18" charset="0"/>
                <a:cs typeface="Times New Roman" pitchFamily="18" charset="0"/>
              </a:rPr>
            </a:br>
            <a:r>
              <a:rPr lang="en-US" sz="9600" b="1" i="1" dirty="0" smtClean="0">
                <a:solidFill>
                  <a:srgbClr val="FF0000"/>
                </a:solidFill>
                <a:latin typeface="Century Schoolbook" pitchFamily="18" charset="0"/>
                <a:cs typeface="Times New Roman" pitchFamily="18" charset="0"/>
              </a:rPr>
              <a:t>1</a:t>
            </a:r>
            <a:r>
              <a:rPr lang="tt-RU" sz="9600" b="1" i="1" dirty="0" smtClean="0">
                <a:solidFill>
                  <a:srgbClr val="FF0000"/>
                </a:solidFill>
                <a:latin typeface="Century Schoolbook" pitchFamily="18" charset="0"/>
                <a:cs typeface="Times New Roman" pitchFamily="18" charset="0"/>
              </a:rPr>
              <a:t> очко</a:t>
            </a:r>
          </a:p>
          <a:p>
            <a:pPr algn="ctr"/>
            <a:r>
              <a:rPr lang="en-US" sz="6000" b="1" i="1" dirty="0" smtClean="0">
                <a:solidFill>
                  <a:srgbClr val="FF0000"/>
                </a:solidFill>
                <a:latin typeface="Century Schoolbook" pitchFamily="18" charset="0"/>
                <a:cs typeface="Times New Roman" pitchFamily="18" charset="0"/>
              </a:rPr>
              <a:t>=</a:t>
            </a:r>
            <a:endParaRPr lang="tt-RU" sz="6000" b="1" i="1" dirty="0" smtClean="0">
              <a:solidFill>
                <a:srgbClr val="FF0000"/>
              </a:solidFill>
              <a:latin typeface="Century Schoolbook" pitchFamily="18" charset="0"/>
              <a:cs typeface="Times New Roman" pitchFamily="18" charset="0"/>
            </a:endParaRPr>
          </a:p>
          <a:p>
            <a:pPr algn="ctr"/>
            <a:r>
              <a:rPr lang="en-US" sz="9600" b="1" i="1" dirty="0" smtClean="0">
                <a:solidFill>
                  <a:srgbClr val="FF0000"/>
                </a:solidFill>
                <a:latin typeface="Century Schoolbook" pitchFamily="18" charset="0"/>
                <a:cs typeface="Times New Roman" pitchFamily="18" charset="0"/>
              </a:rPr>
              <a:t>1</a:t>
            </a:r>
            <a:r>
              <a:rPr lang="tt-RU" sz="9600" b="1" i="1" dirty="0" smtClean="0">
                <a:solidFill>
                  <a:srgbClr val="FF0000"/>
                </a:solidFill>
                <a:latin typeface="Century Schoolbook" pitchFamily="18" charset="0"/>
                <a:cs typeface="Times New Roman" pitchFamily="18" charset="0"/>
              </a:rPr>
              <a:t> балл</a:t>
            </a:r>
            <a:endParaRPr lang="ru-RU" sz="115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:\Abstract-backgrounds\1680colourback_1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130" y="2238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676672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tt-RU" b="1" i="1" dirty="0" smtClean="0"/>
              <a:t>Тарих укытучысының кулында нәрсә бар?</a:t>
            </a:r>
            <a:endParaRPr lang="ru-RU" b="1" i="1" dirty="0"/>
          </a:p>
          <a:p>
            <a:pPr lvl="1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1052736"/>
            <a:ext cx="5594394" cy="661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Китап</a:t>
            </a:r>
            <a:r>
              <a:rPr lang="ru-RU" sz="4000" b="1" dirty="0" smtClean="0">
                <a:solidFill>
                  <a:schemeClr val="tx1"/>
                </a:solidFill>
              </a:rPr>
              <a:t>                           31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1857364"/>
            <a:ext cx="559439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Ручка                           24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2571744"/>
            <a:ext cx="559439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Карта                           13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85918" y="3357562"/>
            <a:ext cx="559439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Указка                            8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85918" y="4857760"/>
            <a:ext cx="5544616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00232" y="4857760"/>
            <a:ext cx="53391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/>
              <a:t>План                                3 </a:t>
            </a:r>
            <a:endParaRPr lang="ru-RU" sz="40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774804" y="4109936"/>
            <a:ext cx="559439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4000" b="1" dirty="0">
                <a:solidFill>
                  <a:schemeClr val="tx1"/>
                </a:solidFill>
              </a:rPr>
              <a:t>Телефон                         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85918" y="5595914"/>
            <a:ext cx="5553496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4000" b="1" dirty="0">
                <a:solidFill>
                  <a:schemeClr val="tx1"/>
                </a:solidFill>
              </a:rPr>
              <a:t>Сәгать                             1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:\Abstract-backgrounds\1680colourback_1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626" y="476672"/>
            <a:ext cx="8229600" cy="676672"/>
          </a:xfrm>
        </p:spPr>
        <p:txBody>
          <a:bodyPr>
            <a:normAutofit lnSpcReduction="10000"/>
          </a:bodyPr>
          <a:lstStyle/>
          <a:p>
            <a:pPr lvl="0" algn="ctr">
              <a:buNone/>
            </a:pPr>
            <a:r>
              <a:rPr lang="tt-RU" sz="4000" b="1" i="1" dirty="0" smtClean="0"/>
              <a:t>Нәрсә ул тарих?</a:t>
            </a:r>
            <a:endParaRPr lang="ru-RU" sz="4000" i="1" dirty="0"/>
          </a:p>
          <a:p>
            <a:pPr lvl="1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1484784"/>
            <a:ext cx="5544616" cy="733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b="1" dirty="0" smtClean="0">
                <a:solidFill>
                  <a:schemeClr val="tx1"/>
                </a:solidFill>
              </a:rPr>
              <a:t>Үткән тормыш              34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2420888"/>
            <a:ext cx="5544616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b="1" dirty="0" smtClean="0">
                <a:solidFill>
                  <a:schemeClr val="tx1"/>
                </a:solidFill>
              </a:rPr>
              <a:t>Фән                                  22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3212976"/>
            <a:ext cx="554461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b="1" dirty="0" smtClean="0">
                <a:solidFill>
                  <a:schemeClr val="tx1"/>
                </a:solidFill>
              </a:rPr>
              <a:t>Китап                               15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35696" y="4071942"/>
            <a:ext cx="554461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b="1" dirty="0" smtClean="0">
                <a:solidFill>
                  <a:schemeClr val="tx1"/>
                </a:solidFill>
              </a:rPr>
              <a:t>Сугыш                                5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4941168"/>
            <a:ext cx="554461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b="1" dirty="0" smtClean="0">
                <a:solidFill>
                  <a:schemeClr val="tx1"/>
                </a:solidFill>
              </a:rPr>
              <a:t>Белем                                4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835696" y="5805264"/>
            <a:ext cx="558746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b="1" dirty="0" smtClean="0">
                <a:solidFill>
                  <a:schemeClr val="tx1"/>
                </a:solidFill>
              </a:rPr>
              <a:t>Белмим                            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:\Abstract-backgrounds\1680colourback_1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67667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tt-RU" sz="4000" b="1" i="1" dirty="0" smtClean="0"/>
              <a:t>Тарих дәресендә иң кирәкле әйбер?</a:t>
            </a:r>
            <a:endParaRPr lang="ru-RU" sz="4000" i="1" dirty="0"/>
          </a:p>
          <a:p>
            <a:pPr lvl="0" algn="ctr">
              <a:buNone/>
            </a:pPr>
            <a:endParaRPr lang="ru-RU" dirty="0"/>
          </a:p>
          <a:p>
            <a:pPr lvl="1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1052736"/>
            <a:ext cx="5596674" cy="733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err="1" smtClean="0">
                <a:solidFill>
                  <a:schemeClr val="tx1"/>
                </a:solidFill>
              </a:rPr>
              <a:t>Китап</a:t>
            </a:r>
            <a:r>
              <a:rPr lang="ru-RU" sz="4000" b="1" dirty="0" smtClean="0">
                <a:solidFill>
                  <a:schemeClr val="tx1"/>
                </a:solidFill>
              </a:rPr>
              <a:t>                           33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71670" y="2000240"/>
            <a:ext cx="5596674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chemeClr val="tx1"/>
                </a:solidFill>
              </a:rPr>
              <a:t>Баш                              23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71670" y="2928934"/>
            <a:ext cx="5596674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indent="45085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4000" b="1" dirty="0" smtClean="0">
                <a:solidFill>
                  <a:schemeClr val="tx1"/>
                </a:solidFill>
              </a:rPr>
              <a:t>Карта                           20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71670" y="3929066"/>
            <a:ext cx="5596674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Дәфтәр                        </a:t>
            </a:r>
            <a:r>
              <a:rPr lang="ru-RU" sz="4000" b="1" dirty="0" smtClean="0">
                <a:solidFill>
                  <a:schemeClr val="tx1"/>
                </a:solidFill>
              </a:rPr>
              <a:t>14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71670" y="4929198"/>
            <a:ext cx="5596674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Дата                              7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62655" y="5927071"/>
            <a:ext cx="5596674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4000" b="1" dirty="0">
                <a:solidFill>
                  <a:schemeClr val="tx1"/>
                </a:solidFill>
              </a:rPr>
              <a:t>Термин                         3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:\Abstract-backgrounds\1680colourback_1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676672"/>
          </a:xfrm>
        </p:spPr>
        <p:txBody>
          <a:bodyPr>
            <a:normAutofit fontScale="92500"/>
          </a:bodyPr>
          <a:lstStyle/>
          <a:p>
            <a:pPr lvl="0" algn="ctr">
              <a:buNone/>
            </a:pPr>
            <a:r>
              <a:rPr lang="tt-RU" b="1" i="1" dirty="0" smtClean="0"/>
              <a:t>Укучыларга тарих дәресендә нәрсә ошамый?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dirty="0"/>
          </a:p>
          <a:p>
            <a:pPr lvl="0" algn="ctr">
              <a:buNone/>
            </a:pPr>
            <a:endParaRPr lang="ru-RU" dirty="0"/>
          </a:p>
          <a:p>
            <a:pPr lvl="1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27656" y="1052736"/>
            <a:ext cx="6116178" cy="518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b="1" dirty="0" smtClean="0">
                <a:solidFill>
                  <a:schemeClr val="tx1"/>
                </a:solidFill>
              </a:rPr>
              <a:t>Бөтен нәрсә ошый           26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27656" y="1772816"/>
            <a:ext cx="607223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b="1" dirty="0" smtClean="0">
                <a:solidFill>
                  <a:schemeClr val="tx1"/>
                </a:solidFill>
              </a:rPr>
              <a:t>“Икеле” алу                       14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27656" y="2464587"/>
            <a:ext cx="607223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b="1" dirty="0" smtClean="0">
                <a:solidFill>
                  <a:schemeClr val="tx1"/>
                </a:solidFill>
              </a:rPr>
              <a:t>Эчтәлек сөйләү                   9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44424" y="3178967"/>
            <a:ext cx="607223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b="1" dirty="0" smtClean="0">
                <a:solidFill>
                  <a:schemeClr val="tx1"/>
                </a:solidFill>
              </a:rPr>
              <a:t>Язма эш                                 7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27656" y="3857628"/>
            <a:ext cx="607223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b="1" dirty="0" smtClean="0">
                <a:solidFill>
                  <a:schemeClr val="tx1"/>
                </a:solidFill>
              </a:rPr>
              <a:t>Сораулар                               5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533854" y="4532946"/>
            <a:ext cx="611859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b="1" dirty="0">
                <a:solidFill>
                  <a:schemeClr val="tx1"/>
                </a:solidFill>
              </a:rPr>
              <a:t>Даталар                                4</a:t>
            </a:r>
            <a:endParaRPr lang="tt-RU" sz="4000" b="1" dirty="0" smtClean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571604" y="5224655"/>
            <a:ext cx="607223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b="1" dirty="0">
                <a:solidFill>
                  <a:schemeClr val="tx1"/>
                </a:solidFill>
              </a:rPr>
              <a:t>Иптәшләрен тыңлау         3</a:t>
            </a:r>
            <a:endParaRPr lang="tt-RU" sz="4000" b="1" dirty="0" smtClean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64145" y="5911281"/>
            <a:ext cx="607223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4000" b="1" dirty="0">
                <a:solidFill>
                  <a:schemeClr val="tx1"/>
                </a:solidFill>
              </a:rPr>
              <a:t>Укытучы                               1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:\Abstract-backgrounds\1680colourback_1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32656"/>
            <a:ext cx="8643998" cy="6766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tt-RU" sz="3000" b="1" i="1" dirty="0" smtClean="0"/>
              <a:t>Тарих укытучысы ник дәрескә соңга калган?</a:t>
            </a:r>
            <a:endParaRPr lang="ru-RU" sz="3000" b="1" i="1" dirty="0"/>
          </a:p>
          <a:p>
            <a:pPr lvl="0" algn="ctr">
              <a:buNone/>
            </a:pPr>
            <a:endParaRPr lang="ru-RU" dirty="0"/>
          </a:p>
          <a:p>
            <a:pPr lvl="1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928670"/>
            <a:ext cx="750099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tt-RU" sz="4000" b="1" dirty="0" smtClean="0">
                <a:solidFill>
                  <a:schemeClr val="tx1"/>
                </a:solidFill>
              </a:rPr>
              <a:t>Бүтән эше </a:t>
            </a:r>
            <a:r>
              <a:rPr lang="tt-RU" sz="4000" b="1" smtClean="0">
                <a:solidFill>
                  <a:schemeClr val="tx1"/>
                </a:solidFill>
              </a:rPr>
              <a:t>булган                      25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1714488"/>
            <a:ext cx="750099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Телефоннан сөйләшкән             23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2428868"/>
            <a:ext cx="750099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Проблемалары булган               18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3143248"/>
            <a:ext cx="750099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Йоклап калган                               12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4000504"/>
            <a:ext cx="750099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Машинасы кабынмаган               6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4748002"/>
            <a:ext cx="750099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4000" b="1" dirty="0">
                <a:solidFill>
                  <a:schemeClr val="tx1"/>
                </a:solidFill>
              </a:rPr>
              <a:t>Җәяү килгән                                    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5507698"/>
            <a:ext cx="750099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4000" b="1" dirty="0">
                <a:solidFill>
                  <a:schemeClr val="tx1"/>
                </a:solidFill>
              </a:rPr>
              <a:t>Соңга калмый                                 2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:\Abstract-backgrounds\1680colourback_2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702346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endParaRPr lang="tt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Җиңүчеләрне котлыйбыз!</a:t>
            </a:r>
            <a:endParaRPr lang="ru-RU" sz="9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:\Abstract-backgrounds\1680colourback_1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0034" y="285728"/>
            <a:ext cx="8215370" cy="67083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Җавап бирергә капитаннар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чыга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</a:t>
            </a:r>
            <a:r>
              <a:rPr lang="ru-RU" sz="32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Сорау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яңгырагач, кайсы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беренче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сигнал </a:t>
            </a:r>
            <a:r>
              <a:rPr lang="ru-RU" sz="32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бирә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ул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беренче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җавап бирү хокукын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ала.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Җаваплар экранда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булып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кайсы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өстәрәк урнашкан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(күбрәк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очко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җыйган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),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уен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шул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команда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белән дәвам ителә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3 хата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ясалса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җавапларны ачу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хокукы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каршы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командага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күчә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</a:t>
            </a:r>
          </a:p>
          <a:p>
            <a:pPr algn="ctr"/>
            <a:r>
              <a:rPr lang="tt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Икенче команданың һәр уенчысы үз вариантын әйтә, капитан вариантлардан сайлап яки үз җавабын бирә. Җавап туры килсә, очколар шул командага, туры килмәсә, көндәшләргә була.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99499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:\Abstract-backgrounds\1680colourback_1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14414" y="1428736"/>
            <a:ext cx="685804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dirty="0" smtClean="0"/>
              <a:t>Укучылар укымаган                31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2204864"/>
            <a:ext cx="6858048" cy="5811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dirty="0" smtClean="0"/>
              <a:t>Зарплатасы аз                          24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3000372"/>
            <a:ext cx="685804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dirty="0" smtClean="0"/>
              <a:t>Авырый                                      13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3857628"/>
            <a:ext cx="685804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dirty="0" smtClean="0"/>
              <a:t>Йокысы туймаган                      8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915816" y="4929198"/>
            <a:ext cx="41044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b="1" dirty="0"/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43932" cy="1000132"/>
          </a:xfrm>
        </p:spPr>
        <p:txBody>
          <a:bodyPr>
            <a:normAutofit/>
          </a:bodyPr>
          <a:lstStyle/>
          <a:p>
            <a:pPr algn="ctr"/>
            <a:r>
              <a:rPr lang="tt-RU" sz="3600" b="1" i="1" dirty="0" smtClean="0">
                <a:cs typeface="Times New Roman" pitchFamily="18" charset="0"/>
              </a:rPr>
              <a:t>Тарих укытучысының ник кәефе юк?</a:t>
            </a:r>
            <a:endParaRPr lang="ru-RU" sz="3600" b="1" i="1" dirty="0"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14708" y="4725144"/>
            <a:ext cx="685804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dirty="0"/>
              <a:t>Шәхси проблемалары бар      5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214708" y="5637084"/>
            <a:ext cx="685804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dirty="0"/>
              <a:t>Дәрескә әзер түгел                    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786874" cy="6215106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tt-RU" sz="13700" b="1" i="1" dirty="0" smtClean="0">
                <a:solidFill>
                  <a:srgbClr val="002060"/>
                </a:solidFill>
                <a:latin typeface="Century Schoolbook" pitchFamily="18" charset="0"/>
                <a:cs typeface="Times New Roman" pitchFamily="18" charset="0"/>
              </a:rPr>
              <a:t>Икеләтелгән </a:t>
            </a:r>
          </a:p>
          <a:p>
            <a:pPr algn="ctr">
              <a:buNone/>
            </a:pPr>
            <a:r>
              <a:rPr lang="tt-RU" sz="13700" b="1" i="1" dirty="0" smtClean="0">
                <a:solidFill>
                  <a:srgbClr val="002060"/>
                </a:solidFill>
                <a:latin typeface="Century Schoolbook" pitchFamily="18" charset="0"/>
                <a:cs typeface="Times New Roman" pitchFamily="18" charset="0"/>
              </a:rPr>
              <a:t>уен</a:t>
            </a:r>
          </a:p>
          <a:p>
            <a:pPr algn="ctr">
              <a:buNone/>
            </a:pPr>
            <a:r>
              <a:rPr lang="en-US" sz="11400" b="1" i="1" dirty="0" smtClean="0">
                <a:solidFill>
                  <a:srgbClr val="FF0000"/>
                </a:solidFill>
                <a:latin typeface="Century Schoolbook" pitchFamily="18" charset="0"/>
                <a:cs typeface="Times New Roman" pitchFamily="18" charset="0"/>
              </a:rPr>
              <a:t>1</a:t>
            </a:r>
            <a:r>
              <a:rPr lang="tt-RU" sz="11400" b="1" i="1" dirty="0" smtClean="0">
                <a:solidFill>
                  <a:srgbClr val="FF0000"/>
                </a:solidFill>
                <a:latin typeface="Century Schoolbook" pitchFamily="18" charset="0"/>
                <a:cs typeface="Times New Roman" pitchFamily="18" charset="0"/>
              </a:rPr>
              <a:t> очко </a:t>
            </a:r>
          </a:p>
          <a:p>
            <a:pPr algn="ctr">
              <a:buNone/>
            </a:pPr>
            <a:r>
              <a:rPr lang="en-US" sz="5700" b="1" i="1" dirty="0" smtClean="0">
                <a:solidFill>
                  <a:srgbClr val="FF0000"/>
                </a:solidFill>
                <a:latin typeface="Century Schoolbook" pitchFamily="18" charset="0"/>
                <a:cs typeface="Times New Roman" pitchFamily="18" charset="0"/>
              </a:rPr>
              <a:t>=</a:t>
            </a:r>
            <a:r>
              <a:rPr lang="tt-RU" sz="9600" b="1" i="1" dirty="0" smtClean="0">
                <a:solidFill>
                  <a:srgbClr val="FF0000"/>
                </a:solidFill>
                <a:latin typeface="Century Schoolbook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en-US" sz="11400" b="1" i="1" dirty="0" smtClean="0">
                <a:solidFill>
                  <a:srgbClr val="FF0000"/>
                </a:solidFill>
                <a:latin typeface="Century Schoolbook" pitchFamily="18" charset="0"/>
                <a:cs typeface="Times New Roman" pitchFamily="18" charset="0"/>
              </a:rPr>
              <a:t>2</a:t>
            </a:r>
            <a:r>
              <a:rPr lang="tt-RU" sz="11400" b="1" i="1" dirty="0" smtClean="0">
                <a:solidFill>
                  <a:srgbClr val="FF0000"/>
                </a:solidFill>
                <a:latin typeface="Century Schoolbook" pitchFamily="18" charset="0"/>
                <a:cs typeface="Times New Roman" pitchFamily="18" charset="0"/>
              </a:rPr>
              <a:t> балл</a:t>
            </a:r>
            <a:endParaRPr lang="ru-RU" sz="1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0079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Җавап бирергә командаларның икенче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торган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уенчылары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чыга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Сорау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яңгырагач, кайсы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беренче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сигнал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бирә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ул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беренче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җавап бирү хокукын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ала.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Җаваплар экранда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булып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кайсы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өстәрәк урнашкан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(күбрәк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очко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җыйган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),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уен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шул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команда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белән дәвам ителә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3 хата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ясалса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җавапларны ачу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хокукы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каршы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командага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күчә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</a:t>
            </a:r>
          </a:p>
          <a:p>
            <a:pPr algn="ctr">
              <a:buNone/>
            </a:pPr>
            <a:r>
              <a:rPr lang="tt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Икенче команданың һәр уенчысы үз вариантын әйтә, капитан вариантлардан сайлап яки үз җавабын бирә. Җавап туры килсә, очколар шул командага, туры килмәсә, көндәшләргә була.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676672"/>
          </a:xfrm>
        </p:spPr>
        <p:txBody>
          <a:bodyPr>
            <a:noAutofit/>
          </a:bodyPr>
          <a:lstStyle/>
          <a:p>
            <a:pPr lvl="1">
              <a:buNone/>
            </a:pPr>
            <a:r>
              <a:rPr lang="tt-RU" sz="4000" b="1" i="1" dirty="0" smtClean="0">
                <a:latin typeface="+mj-lt"/>
                <a:cs typeface="Times New Roman" pitchFamily="18" charset="0"/>
              </a:rPr>
              <a:t>Кукмарадагы иң данлыклы урын</a:t>
            </a:r>
            <a:endParaRPr lang="ru-RU" sz="4000" i="1" dirty="0">
              <a:latin typeface="+mj-lt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1285860"/>
            <a:ext cx="6429420" cy="8469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dirty="0" smtClean="0"/>
              <a:t>Җиңү паркы                          32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3140968"/>
            <a:ext cx="6429420" cy="6452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dirty="0" smtClean="0"/>
              <a:t>“Магнит” кибете                  24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27089" y="3989671"/>
            <a:ext cx="642942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dirty="0" smtClean="0"/>
              <a:t>“Ратмир” сәүдә үзәге         11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14479" y="5661248"/>
            <a:ext cx="6442029" cy="707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tt-RU" sz="4000" dirty="0" smtClean="0"/>
              <a:t>“Седьмой километр”            1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714480" y="2291559"/>
            <a:ext cx="6429420" cy="6995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dirty="0"/>
              <a:t>Больница                               28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727089" y="4797152"/>
            <a:ext cx="6429420" cy="7035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4000" dirty="0"/>
              <a:t>Район мәдәният йорты        4</a:t>
            </a:r>
            <a:endParaRPr lang="tt-RU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tt-RU" sz="9600" b="1" i="1" dirty="0" smtClean="0">
                <a:solidFill>
                  <a:srgbClr val="002060"/>
                </a:solidFill>
                <a:latin typeface="Century Schoolbook" pitchFamily="18" charset="0"/>
                <a:cs typeface="Times New Roman" pitchFamily="18" charset="0"/>
              </a:rPr>
              <a:t>Өчләтелгән уен</a:t>
            </a:r>
            <a:r>
              <a:rPr lang="en-US" sz="9600" b="1" i="1" dirty="0" smtClean="0">
                <a:solidFill>
                  <a:srgbClr val="002060"/>
                </a:solidFill>
                <a:latin typeface="Century Schoolbook" pitchFamily="18" charset="0"/>
                <a:cs typeface="Times New Roman" pitchFamily="18" charset="0"/>
              </a:rPr>
              <a:t/>
            </a:r>
            <a:br>
              <a:rPr lang="en-US" sz="9600" b="1" i="1" dirty="0" smtClean="0">
                <a:solidFill>
                  <a:srgbClr val="002060"/>
                </a:solidFill>
                <a:latin typeface="Century Schoolbook" pitchFamily="18" charset="0"/>
                <a:cs typeface="Times New Roman" pitchFamily="18" charset="0"/>
              </a:rPr>
            </a:br>
            <a:r>
              <a:rPr lang="en-US" sz="8000" b="1" i="1" dirty="0" smtClean="0">
                <a:solidFill>
                  <a:srgbClr val="FF0000"/>
                </a:solidFill>
                <a:latin typeface="Century Schoolbook" pitchFamily="18" charset="0"/>
                <a:cs typeface="Times New Roman" pitchFamily="18" charset="0"/>
              </a:rPr>
              <a:t>1</a:t>
            </a:r>
            <a:r>
              <a:rPr lang="tt-RU" sz="8000" b="1" i="1" dirty="0" smtClean="0">
                <a:solidFill>
                  <a:srgbClr val="FF0000"/>
                </a:solidFill>
                <a:latin typeface="Century Schoolbook" pitchFamily="18" charset="0"/>
                <a:cs typeface="Times New Roman" pitchFamily="18" charset="0"/>
              </a:rPr>
              <a:t> очко</a:t>
            </a:r>
          </a:p>
          <a:p>
            <a:pPr algn="ctr">
              <a:buNone/>
            </a:pPr>
            <a:r>
              <a:rPr lang="en-US" sz="4000" b="1" i="1" dirty="0" smtClean="0">
                <a:solidFill>
                  <a:srgbClr val="FF0000"/>
                </a:solidFill>
                <a:latin typeface="Century Schoolbook" pitchFamily="18" charset="0"/>
                <a:cs typeface="Times New Roman" pitchFamily="18" charset="0"/>
              </a:rPr>
              <a:t>=</a:t>
            </a:r>
            <a:endParaRPr lang="tt-RU" sz="4000" b="1" i="1" dirty="0" smtClean="0">
              <a:solidFill>
                <a:srgbClr val="FF0000"/>
              </a:solidFill>
              <a:latin typeface="Century Schoolbook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sz="8000" b="1" i="1" dirty="0" smtClean="0">
                <a:solidFill>
                  <a:srgbClr val="FF0000"/>
                </a:solidFill>
                <a:latin typeface="Century Schoolbook" pitchFamily="18" charset="0"/>
                <a:cs typeface="Times New Roman" pitchFamily="18" charset="0"/>
              </a:rPr>
              <a:t> </a:t>
            </a:r>
            <a:r>
              <a:rPr lang="en-US" sz="8000" b="1" i="1" dirty="0" smtClean="0">
                <a:solidFill>
                  <a:srgbClr val="FF0000"/>
                </a:solidFill>
                <a:latin typeface="Century Schoolbook" pitchFamily="18" charset="0"/>
                <a:cs typeface="Times New Roman" pitchFamily="18" charset="0"/>
              </a:rPr>
              <a:t>3</a:t>
            </a:r>
            <a:r>
              <a:rPr lang="tt-RU" sz="8000" b="1" i="1" dirty="0" smtClean="0">
                <a:solidFill>
                  <a:srgbClr val="FF0000"/>
                </a:solidFill>
                <a:latin typeface="Century Schoolbook" pitchFamily="18" charset="0"/>
                <a:cs typeface="Times New Roman" pitchFamily="18" charset="0"/>
              </a:rPr>
              <a:t> балл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Җавап бирергә өченче торган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уенчылары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чыга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Сорау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яңгырагач, кайсы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беренче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сигнал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бирә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ул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беренче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җавап бирү хокукын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ала.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Җаваплар экранда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булып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кайсы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өстәрәк урнашкан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(күбрәк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очко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җыйган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),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уен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шул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команда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белән дәвам ителә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3 хата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ясалса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җавапларны ачу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хокукы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каршы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командага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күчә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</a:t>
            </a:r>
          </a:p>
          <a:p>
            <a:pPr algn="ctr">
              <a:buNone/>
            </a:pPr>
            <a:r>
              <a:rPr lang="tt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Икенче команданың һәр уенчысы үз вариантын әйтә, капитан вариантлардан сайлап яки үз җавабын бирә. Җавап туры килсә, очколар шул командага, туры килмәсә, көндәшләргә була.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619</TotalTime>
  <Words>718</Words>
  <Application>Microsoft Office PowerPoint</Application>
  <PresentationFormat>Экран (4:3)</PresentationFormat>
  <Paragraphs>113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Презентация PowerPoint</vt:lpstr>
      <vt:lpstr>Тарих укытучысының ник кәефе юк?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BEST XP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Анастасия</dc:creator>
  <cp:lastModifiedBy>школа</cp:lastModifiedBy>
  <cp:revision>66</cp:revision>
  <dcterms:created xsi:type="dcterms:W3CDTF">2010-12-19T19:39:00Z</dcterms:created>
  <dcterms:modified xsi:type="dcterms:W3CDTF">2018-12-25T06:37:47Z</dcterms:modified>
</cp:coreProperties>
</file>