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4" r:id="rId1"/>
  </p:sldMasterIdLst>
  <p:notesMasterIdLst>
    <p:notesMasterId r:id="rId18"/>
  </p:notesMasterIdLst>
  <p:sldIdLst>
    <p:sldId id="256" r:id="rId2"/>
    <p:sldId id="279" r:id="rId3"/>
    <p:sldId id="275" r:id="rId4"/>
    <p:sldId id="264" r:id="rId5"/>
    <p:sldId id="265" r:id="rId6"/>
    <p:sldId id="266" r:id="rId7"/>
    <p:sldId id="267" r:id="rId8"/>
    <p:sldId id="268" r:id="rId9"/>
    <p:sldId id="276" r:id="rId10"/>
    <p:sldId id="277" r:id="rId11"/>
    <p:sldId id="269" r:id="rId12"/>
    <p:sldId id="278" r:id="rId13"/>
    <p:sldId id="272" r:id="rId14"/>
    <p:sldId id="280" r:id="rId15"/>
    <p:sldId id="281" r:id="rId16"/>
    <p:sldId id="274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106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7DD9C4-ADAF-48E9-A1FF-D2AFD13E7054}" type="datetimeFigureOut">
              <a:rPr lang="ru-RU" smtClean="0"/>
              <a:t>сб 05.01.19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9535D3-BF06-4112-B12C-D92E0DC57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941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5D3-BF06-4112-B12C-D92E0DC578E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123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3B9E-97E6-45A1-9F63-E8B3AB964C74}" type="datetimeFigureOut">
              <a:rPr lang="ru-RU" smtClean="0"/>
              <a:t>сб 05.01.19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0AE5638-EC60-4068-A25E-3C0CC319D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743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3B9E-97E6-45A1-9F63-E8B3AB964C74}" type="datetimeFigureOut">
              <a:rPr lang="ru-RU" smtClean="0"/>
              <a:t>сб 05.01.19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0AE5638-EC60-4068-A25E-3C0CC319D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069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3B9E-97E6-45A1-9F63-E8B3AB964C74}" type="datetimeFigureOut">
              <a:rPr lang="ru-RU" smtClean="0"/>
              <a:t>сб 05.01.19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0AE5638-EC60-4068-A25E-3C0CC319DBD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857109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3B9E-97E6-45A1-9F63-E8B3AB964C74}" type="datetimeFigureOut">
              <a:rPr lang="ru-RU" smtClean="0"/>
              <a:t>сб 05.01.19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0AE5638-EC60-4068-A25E-3C0CC319D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1570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3B9E-97E6-45A1-9F63-E8B3AB964C74}" type="datetimeFigureOut">
              <a:rPr lang="ru-RU" smtClean="0"/>
              <a:t>сб 05.01.19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0AE5638-EC60-4068-A25E-3C0CC319DBD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020017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3B9E-97E6-45A1-9F63-E8B3AB964C74}" type="datetimeFigureOut">
              <a:rPr lang="ru-RU" smtClean="0"/>
              <a:t>сб 05.01.19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0AE5638-EC60-4068-A25E-3C0CC319D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1854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3B9E-97E6-45A1-9F63-E8B3AB964C74}" type="datetimeFigureOut">
              <a:rPr lang="ru-RU" smtClean="0"/>
              <a:t>сб 05.01.19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E5638-EC60-4068-A25E-3C0CC319D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4310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3B9E-97E6-45A1-9F63-E8B3AB964C74}" type="datetimeFigureOut">
              <a:rPr lang="ru-RU" smtClean="0"/>
              <a:t>сб 05.01.19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E5638-EC60-4068-A25E-3C0CC319D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97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3B9E-97E6-45A1-9F63-E8B3AB964C74}" type="datetimeFigureOut">
              <a:rPr lang="ru-RU" smtClean="0"/>
              <a:t>сб 05.01.19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E5638-EC60-4068-A25E-3C0CC319D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049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3B9E-97E6-45A1-9F63-E8B3AB964C74}" type="datetimeFigureOut">
              <a:rPr lang="ru-RU" smtClean="0"/>
              <a:t>сб 05.01.19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0AE5638-EC60-4068-A25E-3C0CC319D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114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3B9E-97E6-45A1-9F63-E8B3AB964C74}" type="datetimeFigureOut">
              <a:rPr lang="ru-RU" smtClean="0"/>
              <a:t>сб 05.01.19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0AE5638-EC60-4068-A25E-3C0CC319D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80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3B9E-97E6-45A1-9F63-E8B3AB964C74}" type="datetimeFigureOut">
              <a:rPr lang="ru-RU" smtClean="0"/>
              <a:t>сб 05.01.19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0AE5638-EC60-4068-A25E-3C0CC319D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411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3B9E-97E6-45A1-9F63-E8B3AB964C74}" type="datetimeFigureOut">
              <a:rPr lang="ru-RU" smtClean="0"/>
              <a:t>сб 05.01.19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E5638-EC60-4068-A25E-3C0CC319D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407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3B9E-97E6-45A1-9F63-E8B3AB964C74}" type="datetimeFigureOut">
              <a:rPr lang="ru-RU" smtClean="0"/>
              <a:t>сб 05.01.19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E5638-EC60-4068-A25E-3C0CC319D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209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3B9E-97E6-45A1-9F63-E8B3AB964C74}" type="datetimeFigureOut">
              <a:rPr lang="ru-RU" smtClean="0"/>
              <a:t>сб 05.01.19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E5638-EC60-4068-A25E-3C0CC319D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229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3B9E-97E6-45A1-9F63-E8B3AB964C74}" type="datetimeFigureOut">
              <a:rPr lang="ru-RU" smtClean="0"/>
              <a:t>сб 05.01.19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0AE5638-EC60-4068-A25E-3C0CC319D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436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63B9E-97E6-45A1-9F63-E8B3AB964C74}" type="datetimeFigureOut">
              <a:rPr lang="ru-RU" smtClean="0"/>
              <a:t>сб 05.01.19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0AE5638-EC60-4068-A25E-3C0CC319D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035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  <p:sldLayoutId id="2147483866" r:id="rId12"/>
    <p:sldLayoutId id="2147483867" r:id="rId13"/>
    <p:sldLayoutId id="2147483868" r:id="rId14"/>
    <p:sldLayoutId id="2147483869" r:id="rId15"/>
    <p:sldLayoutId id="214748387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3.gif"/><Relationship Id="rId7" Type="http://schemas.openxmlformats.org/officeDocument/2006/relationships/image" Target="../media/image3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gif"/><Relationship Id="rId5" Type="http://schemas.microsoft.com/office/2007/relationships/hdphoto" Target="../media/hdphoto1.wdp"/><Relationship Id="rId4" Type="http://schemas.openxmlformats.org/officeDocument/2006/relationships/image" Target="../media/image34.png"/><Relationship Id="rId9" Type="http://schemas.openxmlformats.org/officeDocument/2006/relationships/image" Target="../media/image3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gif"/><Relationship Id="rId5" Type="http://schemas.openxmlformats.org/officeDocument/2006/relationships/image" Target="../media/image39.gif"/><Relationship Id="rId4" Type="http://schemas.openxmlformats.org/officeDocument/2006/relationships/image" Target="../media/image38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gif"/><Relationship Id="rId3" Type="http://schemas.openxmlformats.org/officeDocument/2006/relationships/image" Target="../media/image41.gif"/><Relationship Id="rId7" Type="http://schemas.openxmlformats.org/officeDocument/2006/relationships/image" Target="../media/image3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gif"/><Relationship Id="rId5" Type="http://schemas.openxmlformats.org/officeDocument/2006/relationships/image" Target="../media/image43.gif"/><Relationship Id="rId4" Type="http://schemas.openxmlformats.org/officeDocument/2006/relationships/image" Target="../media/image42.gif"/><Relationship Id="rId9" Type="http://schemas.openxmlformats.org/officeDocument/2006/relationships/image" Target="../media/image4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gif"/><Relationship Id="rId4" Type="http://schemas.openxmlformats.org/officeDocument/2006/relationships/image" Target="../media/image47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gif"/><Relationship Id="rId5" Type="http://schemas.openxmlformats.org/officeDocument/2006/relationships/image" Target="../media/image50.gif"/><Relationship Id="rId4" Type="http://schemas.openxmlformats.org/officeDocument/2006/relationships/image" Target="../media/image49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gif"/><Relationship Id="rId5" Type="http://schemas.openxmlformats.org/officeDocument/2006/relationships/image" Target="../media/image53.gif"/><Relationship Id="rId4" Type="http://schemas.openxmlformats.org/officeDocument/2006/relationships/image" Target="../media/image3.g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gif"/><Relationship Id="rId3" Type="http://schemas.openxmlformats.org/officeDocument/2006/relationships/image" Target="../media/image3.gif"/><Relationship Id="rId7" Type="http://schemas.microsoft.com/office/2007/relationships/hdphoto" Target="../media/hdphoto3.wdp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56.gif"/><Relationship Id="rId4" Type="http://schemas.openxmlformats.org/officeDocument/2006/relationships/image" Target="../media/image5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1.gif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gif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20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gif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24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gif"/><Relationship Id="rId5" Type="http://schemas.openxmlformats.org/officeDocument/2006/relationships/image" Target="../media/image22.gif"/><Relationship Id="rId4" Type="http://schemas.openxmlformats.org/officeDocument/2006/relationships/image" Target="../media/image21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3" Type="http://schemas.openxmlformats.org/officeDocument/2006/relationships/image" Target="../media/image25.gif"/><Relationship Id="rId7" Type="http://schemas.openxmlformats.org/officeDocument/2006/relationships/image" Target="../media/image28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gif"/><Relationship Id="rId5" Type="http://schemas.openxmlformats.org/officeDocument/2006/relationships/image" Target="../media/image26.gif"/><Relationship Id="rId4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33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gif"/><Relationship Id="rId5" Type="http://schemas.openxmlformats.org/officeDocument/2006/relationships/image" Target="../media/image31.gif"/><Relationship Id="rId4" Type="http://schemas.openxmlformats.org/officeDocument/2006/relationships/image" Target="../media/image3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36000">
              <a:srgbClr val="CCEDF9"/>
            </a:gs>
            <a:gs pos="0">
              <a:schemeClr val="accent1">
                <a:lumMod val="5000"/>
                <a:lumOff val="95000"/>
              </a:schemeClr>
            </a:gs>
            <a:gs pos="13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90000">
              <a:schemeClr val="accent1">
                <a:lumMod val="30000"/>
                <a:lumOff val="70000"/>
                <a:alpha val="99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18747" y="574929"/>
            <a:ext cx="7409545" cy="3575350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Как 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конструировать </a:t>
            </a:r>
            <a:r>
              <a:rPr lang="ru-RU" b="1" dirty="0">
                <a:solidFill>
                  <a:srgbClr val="0070C0"/>
                </a:solidFill>
              </a:rPr>
              <a:t>современный урок </a:t>
            </a:r>
            <a:r>
              <a:rPr lang="ru-RU" b="1" dirty="0" smtClean="0">
                <a:solidFill>
                  <a:srgbClr val="0070C0"/>
                </a:solidFill>
              </a:rPr>
              <a:t>по </a:t>
            </a:r>
            <a:r>
              <a:rPr lang="ru-RU" b="1" dirty="0">
                <a:solidFill>
                  <a:srgbClr val="0070C0"/>
                </a:solidFill>
              </a:rPr>
              <a:t>ФГОС?</a:t>
            </a:r>
          </a:p>
        </p:txBody>
      </p:sp>
      <p:pic>
        <p:nvPicPr>
          <p:cNvPr id="5" name="Рисунок 4" descr="Чудо, имя которому Книга: Школьная библиотека и новые ФГОСы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3926" y="0"/>
            <a:ext cx="2108073" cy="5749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318747" y="5306290"/>
            <a:ext cx="8301628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b="1" i="1" dirty="0">
                <a:solidFill>
                  <a:srgbClr val="0070C0"/>
                </a:solidFill>
                <a:latin typeface="Open Sans"/>
                <a:ea typeface="Times New Roman" panose="02020603050405020304" pitchFamily="18" charset="0"/>
                <a:cs typeface="Times New Roman" panose="02020603050405020304" pitchFamily="18" charset="0"/>
              </a:rPr>
              <a:t>Алгоритм </a:t>
            </a:r>
            <a:r>
              <a:rPr lang="ru-RU" b="1" i="1" dirty="0" smtClean="0">
                <a:solidFill>
                  <a:srgbClr val="0070C0"/>
                </a:solidFill>
                <a:latin typeface="Open Sans"/>
                <a:ea typeface="Times New Roman" panose="02020603050405020304" pitchFamily="18" charset="0"/>
                <a:cs typeface="Times New Roman" panose="02020603050405020304" pitchFamily="18" charset="0"/>
              </a:rPr>
              <a:t>проектирования </a:t>
            </a:r>
            <a:r>
              <a:rPr lang="ru-RU" b="1" i="1" dirty="0">
                <a:solidFill>
                  <a:srgbClr val="0070C0"/>
                </a:solidFill>
                <a:latin typeface="Open Sans"/>
                <a:ea typeface="Times New Roman" panose="02020603050405020304" pitchFamily="18" charset="0"/>
                <a:cs typeface="Times New Roman" panose="02020603050405020304" pitchFamily="18" charset="0"/>
              </a:rPr>
              <a:t>урока с точки зрения требований ФГОС</a:t>
            </a:r>
            <a:endParaRPr lang="ru-RU" i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http://4.bp.blogspot.com/-U_VNTWLU7q8/UbxdJcpKaYI/AAAAAAAABMg/pCqn_PfT3ew/s1600/97580332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405" y="287464"/>
            <a:ext cx="933450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245816" y="6094120"/>
            <a:ext cx="5301873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b="1" i="1" dirty="0" smtClean="0">
                <a:solidFill>
                  <a:srgbClr val="0070C0"/>
                </a:solidFill>
                <a:latin typeface="Open Sans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Презентация подготовлена </a:t>
            </a:r>
            <a:r>
              <a:rPr lang="ru-RU" b="1" i="1" dirty="0" err="1" smtClean="0">
                <a:solidFill>
                  <a:srgbClr val="0070C0"/>
                </a:solidFill>
                <a:latin typeface="Open Sans"/>
                <a:ea typeface="Times New Roman" panose="02020603050405020304" pitchFamily="18" charset="0"/>
                <a:cs typeface="Times New Roman" panose="02020603050405020304" pitchFamily="18" charset="0"/>
              </a:rPr>
              <a:t>Шецко</a:t>
            </a:r>
            <a:r>
              <a:rPr lang="ru-RU" b="1" i="1" dirty="0" smtClean="0">
                <a:solidFill>
                  <a:srgbClr val="0070C0"/>
                </a:solidFill>
                <a:latin typeface="Open Sans"/>
                <a:ea typeface="Times New Roman" panose="02020603050405020304" pitchFamily="18" charset="0"/>
                <a:cs typeface="Times New Roman" panose="02020603050405020304" pitchFamily="18" charset="0"/>
              </a:rPr>
              <a:t> Л.Г.</a:t>
            </a:r>
            <a:endParaRPr lang="ru-RU" i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063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Горизонтальный свиток 5"/>
          <p:cNvSpPr/>
          <p:nvPr/>
        </p:nvSpPr>
        <p:spPr>
          <a:xfrm>
            <a:off x="2312105" y="1069817"/>
            <a:ext cx="9197719" cy="1937657"/>
          </a:xfrm>
          <a:prstGeom prst="horizont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2309670" y="3506029"/>
            <a:ext cx="9197719" cy="3351971"/>
          </a:xfrm>
          <a:prstGeom prst="horizont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Чудо, имя которому Книга: Школьная библиотека и новые ФГОСы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50" y="0"/>
            <a:ext cx="3143250" cy="857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686769" y="774123"/>
            <a:ext cx="70561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5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7</a:t>
            </a:r>
            <a:endParaRPr lang="ru-RU" sz="150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52750" y="4241196"/>
            <a:ext cx="906709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ctr"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спланировать контроль над деятельностью учащихся на уроке, </a:t>
            </a:r>
          </a:p>
          <a:p>
            <a:pPr marL="514350" indent="-514350" algn="ctr"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подумать: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как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контролировать,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как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результаты контроля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952750" y="1346147"/>
            <a:ext cx="791156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оценки результатов урока и рефлексии учащимися хода урока и результатов собственной деятельности</a:t>
            </a:r>
            <a:endParaRPr lang="ru-RU" sz="2800" dirty="0"/>
          </a:p>
        </p:txBody>
      </p:sp>
      <p:pic>
        <p:nvPicPr>
          <p:cNvPr id="8" name="Picture 13" descr="strelka-animatsionnaya-kartinka-0540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01" y="617808"/>
            <a:ext cx="400089" cy="64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s017.radikal.ru/i415/1208/dc/b0ad79b43bb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1161" y="1167320"/>
            <a:ext cx="476250" cy="5320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5+ Ð¾Ñ Ð¼ÐµÐ½Ñ"/>
          <p:cNvPicPr>
            <a:picLocks noChangeAspect="1" noChangeArrowheads="1" noCrop="1"/>
          </p:cNvPicPr>
          <p:nvPr/>
        </p:nvPicPr>
        <p:blipFill>
          <a:blip r:embed="rId6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863" y="3001818"/>
            <a:ext cx="5766957" cy="652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ÐÐ°Ð»ÐµÑ Ð²Ð²ÐµÑÑ!"/>
          <p:cNvPicPr>
            <a:picLocks noChangeAspect="1" noChangeArrowheads="1" noCrop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000" y="30399"/>
            <a:ext cx="1128477" cy="121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razdelitelnaya-liniya-animatsionnaya-kartinka-0110"/>
          <p:cNvPicPr>
            <a:picLocks noChangeAspect="1" noChangeArrowheads="1" noCrop="1"/>
          </p:cNvPicPr>
          <p:nvPr/>
        </p:nvPicPr>
        <p:blipFill>
          <a:blip r:embed="rId9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1" y="53975"/>
            <a:ext cx="5811870" cy="18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90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2727702" y="1177871"/>
            <a:ext cx="7892673" cy="5036949"/>
          </a:xfrm>
          <a:prstGeom prst="vertic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657599" y="1177871"/>
            <a:ext cx="6261316" cy="436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Разработать домашнее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</a:p>
          <a:p>
            <a:pPr algn="ctr">
              <a:lnSpc>
                <a:spcPct val="115000"/>
              </a:lnSpc>
              <a:spcAft>
                <a:spcPts val="750"/>
              </a:spcAft>
            </a:pP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ctr">
              <a:lnSpc>
                <a:spcPct val="115000"/>
              </a:lnSpc>
              <a:spcAft>
                <a:spcPts val="750"/>
              </a:spcAft>
              <a:buFont typeface="Wingdings" panose="05000000000000000000" pitchFamily="2" charset="2"/>
              <a:buChar char="§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оно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должно быть комплексным,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ctr">
              <a:lnSpc>
                <a:spcPct val="115000"/>
              </a:lnSpc>
              <a:spcAft>
                <a:spcPts val="750"/>
              </a:spcAft>
              <a:buFont typeface="Wingdings" panose="05000000000000000000" pitchFamily="2" charset="2"/>
              <a:buChar char="§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предоставлять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возможность обучающимися по своему выбору выходить на разные уровни выполнения задания и представления результатов.</a:t>
            </a:r>
            <a:endParaRPr lang="ru-RU" sz="28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0286" y="857250"/>
            <a:ext cx="1261885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8</a:t>
            </a:r>
            <a:endParaRPr lang="ru-RU" sz="150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" name="Рисунок 9" descr="Чудо, имя которому Книга: Школьная библиотека и новые ФГОСы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50" y="0"/>
            <a:ext cx="3143250" cy="857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13" descr="strelka-animatsionnaya-kartinka-0540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01" y="617808"/>
            <a:ext cx="400089" cy="64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4.bp.blogspot.com/-dgsIv7Oi17s/UbxdLIareGI/AAAAAAAABNA/bFIIQiZLjp8/s1600/a330dbb621cb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4886" y="4605552"/>
            <a:ext cx="1468944" cy="163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3.bp.blogspot.com/-T7OjIVnPinM/UbxdCWziRQI/AAAAAAAABKI/kiKLTitcpLU/s1600/77693795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8320" y="940460"/>
            <a:ext cx="1121801" cy="1200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razdelitelnaya-liniya-animatsionnaya-kartinka-0011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96" y="29251"/>
            <a:ext cx="8531157" cy="20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000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340244" y="1782305"/>
            <a:ext cx="8183105" cy="1038387"/>
          </a:xfrm>
          <a:prstGeom prst="flowChartMultidocumen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подготовить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оборудование для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урока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2363" y="802635"/>
            <a:ext cx="1261885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9</a:t>
            </a:r>
            <a:endParaRPr lang="ru-RU" sz="150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Рисунок 3" descr="Чудо, имя которому Книга: Школьная библиотека и новые ФГОСы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50" y="0"/>
            <a:ext cx="3143250" cy="857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Блок-схема: несколько документов 5"/>
          <p:cNvSpPr/>
          <p:nvPr/>
        </p:nvSpPr>
        <p:spPr>
          <a:xfrm>
            <a:off x="2973090" y="3484535"/>
            <a:ext cx="8183105" cy="1038387"/>
          </a:xfrm>
          <a:prstGeom prst="flowChartMultidocumen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составить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список необходимых учебно-наглядных пособий, приборов и т. д. </a:t>
            </a: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3683430" y="5186765"/>
            <a:ext cx="8183105" cy="1038387"/>
          </a:xfrm>
          <a:prstGeom prst="flowChartMultidocumen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продумать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вид классной доски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029" name="Picture 5" descr=" ÐÐ¸ÑÐºÐ¸ Ð´Ð»Ñ &lt;b&gt;powerpoint&lt;/b&gt;. ÐÐ°Ð·Ð» Ð¿Ð¾ÑÑÐ°Ð²Ð»ÐµÐ½  ÑÐ¼Ð°Ð¹Ð»Ð¸Ðº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116" y="4648602"/>
            <a:ext cx="1743112" cy="1313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 ÐÐ¸ÑÐºÐ¸ Ð´Ð»Ñ &lt;b&gt;powerpoint&lt;/b&gt;. Ð¨Ð°Ð³Ð°ÑÑÐ¸Ð¹ ÑÐºÐµÐ»ÐµÑ  ÑÐ¼Ð°Ð¹Ð»Ð¸Ðº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7789" y="2820692"/>
            <a:ext cx="974211" cy="2121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https://i032.radikal.ru/1208/09/4d799704d182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95" y="5904362"/>
            <a:ext cx="1204594" cy="95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strelka-animatsionnaya-kartinka-0549"/>
          <p:cNvPicPr>
            <a:picLocks noChangeAspect="1" noChangeArrowheads="1" noCrop="1"/>
          </p:cNvPicPr>
          <p:nvPr/>
        </p:nvPicPr>
        <p:blipFill>
          <a:blip r:embed="rId6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504" y="2106138"/>
            <a:ext cx="628724" cy="57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1" descr="strelka-animatsionnaya-kartinka-0549"/>
          <p:cNvPicPr>
            <a:picLocks noChangeAspect="1" noChangeArrowheads="1" noCrop="1"/>
          </p:cNvPicPr>
          <p:nvPr/>
        </p:nvPicPr>
        <p:blipFill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527" y="3595511"/>
            <a:ext cx="628724" cy="57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1" descr="strelka-animatsionnaya-kartinka-0549"/>
          <p:cNvPicPr>
            <a:picLocks noChangeAspect="1" noChangeArrowheads="1" noCrop="1"/>
          </p:cNvPicPr>
          <p:nvPr/>
        </p:nvPicPr>
        <p:blipFill>
          <a:blip r:embed="rId6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7431" y="5534430"/>
            <a:ext cx="628724" cy="57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strelka-animatsionnaya-kartinka-0540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01" y="617808"/>
            <a:ext cx="400089" cy="64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3535" y="1459149"/>
            <a:ext cx="1349466" cy="978363"/>
          </a:xfrm>
          <a:prstGeom prst="rect">
            <a:avLst/>
          </a:prstGeom>
        </p:spPr>
      </p:pic>
      <p:pic>
        <p:nvPicPr>
          <p:cNvPr id="8194" name="Picture 2" descr="razdelitelnaya-liniya-animatsionnaya-kartinka-0136"/>
          <p:cNvPicPr>
            <a:picLocks noChangeAspect="1" noChangeArrowheads="1" noCrop="1"/>
          </p:cNvPicPr>
          <p:nvPr/>
        </p:nvPicPr>
        <p:blipFill>
          <a:blip r:embed="rId9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009" y="88462"/>
            <a:ext cx="8715981" cy="13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09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Блок-схема: перфолента 8"/>
          <p:cNvSpPr/>
          <p:nvPr/>
        </p:nvSpPr>
        <p:spPr>
          <a:xfrm>
            <a:off x="728420" y="1487674"/>
            <a:ext cx="11251770" cy="4917026"/>
          </a:xfrm>
          <a:prstGeom prst="flowChartPunchedTap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alt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хорошее начало и хорошее окончание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alt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четко сформулированные тема, цель, задачи урока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alt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</a:t>
            </a:r>
            <a:r>
              <a:rPr lang="ru-RU" altLang="ru-RU" sz="2800" b="1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</a:t>
            </a:r>
            <a:r>
              <a:rPr lang="ru-RU" altLang="ru-RU" sz="2800" b="1" i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</a:t>
            </a:r>
            <a:r>
              <a:rPr lang="ru-RU" alt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проблемным и развивающим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alt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активизирует деятельность учащихся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alt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 делают сами учащиеся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alt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минимум репродукции и максимум творчества и сотворчества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altLang="ru-RU" sz="28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времясбережение</a:t>
            </a:r>
            <a:r>
              <a:rPr lang="ru-RU" alt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altLang="ru-RU" sz="28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здоровьесбережение</a:t>
            </a:r>
            <a:endParaRPr lang="ru-RU" altLang="ru-RU" sz="2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alt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 уровня и возможностей учащихся</a:t>
            </a:r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1813302" y="210919"/>
            <a:ext cx="6865749" cy="1354410"/>
          </a:xfrm>
          <a:prstGeom prst="flowChartPunchedTap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28420" y="393247"/>
            <a:ext cx="847757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Каким </a:t>
            </a:r>
            <a:r>
              <a:rPr lang="ru-RU" alt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</a:t>
            </a:r>
            <a:r>
              <a:rPr lang="ru-RU" alt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</a:t>
            </a:r>
            <a:r>
              <a:rPr lang="ru-RU" alt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современный </a:t>
            </a:r>
            <a:r>
              <a:rPr lang="ru-RU" alt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</a:t>
            </a:r>
          </a:p>
          <a:p>
            <a:pPr algn="ctr"/>
            <a:r>
              <a:rPr lang="ru-RU" alt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ru-RU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 </a:t>
            </a:r>
            <a:r>
              <a:rPr lang="ru-RU" altLang="ru-RU" sz="2800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</a:t>
            </a:r>
            <a:r>
              <a:rPr lang="ru-RU" alt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 </a:t>
            </a:r>
            <a:br>
              <a:rPr lang="ru-RU" alt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Чудо, имя которому Книга: Школьная библиотека и новые ФГОСы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50" y="0"/>
            <a:ext cx="3143250" cy="857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13" descr="strelka-animatsionnaya-kartinka-0540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01" y="617808"/>
            <a:ext cx="400089" cy="64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9719" y="5243478"/>
            <a:ext cx="2324911" cy="161452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83" y="2408666"/>
            <a:ext cx="2093161" cy="1876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55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7116" y="5265716"/>
            <a:ext cx="8436864" cy="1574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подачи учебного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материала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ситуации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успешности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доброжелательная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атмосфера на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уроке 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современные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методы работы </a:t>
            </a:r>
            <a:endParaRPr lang="ru-RU" b="1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  <a:buClr>
                <a:schemeClr val="accent3"/>
              </a:buClr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Чудо, имя которому Книга: Школьная библиотека и новые ФГОСы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50" y="0"/>
            <a:ext cx="3143250" cy="857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782062" y="595640"/>
            <a:ext cx="62666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Успешность современного урока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6" name="Выгнутая влево стрелка 5"/>
          <p:cNvSpPr/>
          <p:nvPr/>
        </p:nvSpPr>
        <p:spPr>
          <a:xfrm>
            <a:off x="3016491" y="1415508"/>
            <a:ext cx="670560" cy="1170720"/>
          </a:xfrm>
          <a:prstGeom prst="curv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лево стрелка 6"/>
          <p:cNvSpPr/>
          <p:nvPr/>
        </p:nvSpPr>
        <p:spPr>
          <a:xfrm>
            <a:off x="4480080" y="1733879"/>
            <a:ext cx="670560" cy="1086813"/>
          </a:xfrm>
          <a:prstGeom prst="curved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Выгнутая влево стрелка 7"/>
          <p:cNvSpPr/>
          <p:nvPr/>
        </p:nvSpPr>
        <p:spPr>
          <a:xfrm>
            <a:off x="6066138" y="2023950"/>
            <a:ext cx="670560" cy="1021947"/>
          </a:xfrm>
          <a:prstGeom prst="curv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лево стрелка 8"/>
          <p:cNvSpPr/>
          <p:nvPr/>
        </p:nvSpPr>
        <p:spPr>
          <a:xfrm>
            <a:off x="7744124" y="2402113"/>
            <a:ext cx="670560" cy="916996"/>
          </a:xfrm>
          <a:prstGeom prst="curved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96938" y="2860611"/>
            <a:ext cx="13484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личности 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учителя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27138" y="3261916"/>
            <a:ext cx="21547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его </a:t>
            </a:r>
            <a:endParaRPr lang="ru-RU" b="1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профессионализма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855773" y="3663573"/>
            <a:ext cx="197791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современности </a:t>
            </a:r>
            <a:endParaRPr lang="ru-RU" b="1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использованных </a:t>
            </a:r>
          </a:p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методик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923250" y="3799747"/>
            <a:ext cx="207749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индивидуального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подхода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ученикам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70453" y="4673122"/>
            <a:ext cx="10148554" cy="530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Урок интересен, воспитывает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творчески думающего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ученика</a:t>
            </a:r>
            <a:endParaRPr lang="ru-RU" sz="2000" b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Picture 13" descr="strelka-animatsionnaya-kartinka-0540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01" y="617808"/>
            <a:ext cx="400089" cy="64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strelka-animatsionnaya-kartinka-0515"/>
          <p:cNvPicPr>
            <a:picLocks noChangeAspect="1" noChangeArrowheads="1" noCrop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4176" y="2269439"/>
            <a:ext cx="285750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strelka-animatsionnaya-kartinka-0515"/>
          <p:cNvPicPr>
            <a:picLocks noChangeAspect="1" noChangeArrowheads="1" noCrop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3823" y="2720718"/>
            <a:ext cx="285750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strelka-animatsionnaya-kartinka-0515"/>
          <p:cNvPicPr>
            <a:picLocks noChangeAspect="1" noChangeArrowheads="1" noCrop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516" y="2496842"/>
            <a:ext cx="285750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strelka-animatsionnaya-kartinka-0515"/>
          <p:cNvPicPr>
            <a:picLocks noChangeAspect="1" noChangeArrowheads="1" noCrop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809" y="2972965"/>
            <a:ext cx="285750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uchitel-animatsionnaya-kartinka-0131"/>
          <p:cNvPicPr>
            <a:picLocks noChangeAspect="1" noChangeArrowheads="1" noCrop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4574" y="5396173"/>
            <a:ext cx="3989406" cy="13132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razdelitelnaya-liniya-animatsionnaya-kartinka-0094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014" y="60947"/>
            <a:ext cx="8727736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767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несколько документов 6"/>
          <p:cNvSpPr/>
          <p:nvPr/>
        </p:nvSpPr>
        <p:spPr>
          <a:xfrm>
            <a:off x="2836191" y="1851501"/>
            <a:ext cx="7547674" cy="4611292"/>
          </a:xfrm>
          <a:prstGeom prst="flowChartMultidocumen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074319" y="3024273"/>
            <a:ext cx="6255661" cy="2397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Посредственный </a:t>
            </a:r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учитель излагает. </a:t>
            </a:r>
            <a:endParaRPr lang="ru-RU" sz="2800" b="1" i="1" dirty="0" smtClean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Хороший </a:t>
            </a:r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учитель объясняет. </a:t>
            </a:r>
            <a:endParaRPr lang="ru-RU" sz="2800" b="1" i="1" dirty="0" smtClean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Выдающийся </a:t>
            </a:r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учитель показывает. </a:t>
            </a:r>
            <a:endParaRPr lang="ru-RU" sz="2800" b="1" i="1" dirty="0" smtClean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Великий </a:t>
            </a:r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вдохновляет. </a:t>
            </a:r>
            <a:endParaRPr lang="en-US" sz="2800" b="1" i="1" dirty="0" smtClean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n-US" sz="28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У. Уорд)</a:t>
            </a:r>
            <a:endParaRPr lang="ru-RU" sz="20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Чудо, имя которому Книга: Школьная библиотека и новые ФГОСы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50" y="0"/>
            <a:ext cx="3143250" cy="857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290" name="Picture 2" descr="http://1.bp.blogspot.com/--d3dAMk3sqk/Ubxc5izysDI/AAAAAAAABHE/Vjm1DEimi9g/s1600/267430192.gif"/>
          <p:cNvPicPr>
            <a:picLocks noChangeAspect="1" noChangeArrowheads="1" noCrop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9080" y="5028260"/>
            <a:ext cx="3873490" cy="1936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3" descr="strelka-animatsionnaya-kartinka-0540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01" y="617808"/>
            <a:ext cx="443618" cy="64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Ð¢Ñ Ð¼Ð¾Ð»Ð¾Ð´ÐµÑ ÐºÐ°ÑÑÐ¸Ð½ÐºÐ° ÑÐ¼Ð°Ð¹Ð»Ð¸Ðº"/>
          <p:cNvPicPr>
            <a:picLocks noChangeAspect="1" noChangeArrowheads="1" noCrop="1"/>
          </p:cNvPicPr>
          <p:nvPr/>
        </p:nvPicPr>
        <p:blipFill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1686" y="636348"/>
            <a:ext cx="4027250" cy="824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razdelitelnaya-liniya-animatsionnaya-kartinka-0111"/>
          <p:cNvPicPr>
            <a:picLocks noChangeAspect="1" noChangeArrowheads="1" noCrop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20" y="62553"/>
            <a:ext cx="8715982" cy="151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472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Чудо, имя которому Книга: Школьная библиотека и новые ФГОСы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50" y="0"/>
            <a:ext cx="3143250" cy="857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13" descr="strelka-animatsionnaya-kartinka-0540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01" y="617808"/>
            <a:ext cx="400089" cy="64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https://ds04.infourok.ru/uploads/ex/02cf/00059496-dfed53cf/img1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http://900igr.net/up/datas/138394/0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958" y="993436"/>
            <a:ext cx="7819417" cy="58645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 ÐÐ°Ð»ÑÑÐ¸Ðº &lt;b&gt;ÑÐ»Ð¾Ð¿Ð°ÐµÑ&lt;/b&gt; &lt;b&gt;Ð²&lt;/b&gt; &lt;b&gt;Ð»Ð°Ð´Ð¾ÑÐ¸&lt;/b&gt; Ð¸ ÑÐ¼ÐµÐµÑÑÑ  ÑÐ¼Ð°Ð¹Ð»Ð¸Ðº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9006" y="4493905"/>
            <a:ext cx="1972994" cy="1972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azdelitelnaya-liniya-animatsionnaya-kartinka-0092"/>
          <p:cNvPicPr>
            <a:picLocks noChangeAspect="1" noChangeArrowheads="1" noCrop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5087"/>
            <a:ext cx="8651199" cy="95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464" y="2520338"/>
            <a:ext cx="20955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65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Капля 10"/>
          <p:cNvSpPr/>
          <p:nvPr/>
        </p:nvSpPr>
        <p:spPr>
          <a:xfrm rot="21041582">
            <a:off x="3783896" y="4699005"/>
            <a:ext cx="2881047" cy="2221585"/>
          </a:xfrm>
          <a:prstGeom prst="teardrop">
            <a:avLst>
              <a:gd name="adj" fmla="val 13765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применение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собственных творческих наработок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Капля 8"/>
          <p:cNvSpPr/>
          <p:nvPr/>
        </p:nvSpPr>
        <p:spPr>
          <a:xfrm rot="20881940">
            <a:off x="1095772" y="4212985"/>
            <a:ext cx="2981275" cy="1756044"/>
          </a:xfrm>
          <a:prstGeom prst="teardrop">
            <a:avLst>
              <a:gd name="adj" fmla="val 12731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классическая структура урока </a:t>
            </a:r>
            <a:endParaRPr lang="ru-RU" sz="2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3161654" y="1969304"/>
            <a:ext cx="6586780" cy="1837685"/>
          </a:xfrm>
          <a:prstGeom prst="donu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4" name="Рисунок 3" descr="Чудо, имя которому Книга: Школьная библиотека и новые ФГОСы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50" y="0"/>
            <a:ext cx="3143250" cy="857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851599" y="2603281"/>
            <a:ext cx="33288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Современный урок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2" name="Капля 11"/>
          <p:cNvSpPr/>
          <p:nvPr/>
        </p:nvSpPr>
        <p:spPr>
          <a:xfrm rot="20313915">
            <a:off x="6727190" y="4354069"/>
            <a:ext cx="2575134" cy="2183570"/>
          </a:xfrm>
          <a:prstGeom prst="teardrop">
            <a:avLst>
              <a:gd name="adj" fmla="val 12731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2400" b="1" dirty="0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урока </a:t>
            </a:r>
            <a:endParaRPr lang="ru-RU" sz="2000" b="1" dirty="0">
              <a:ln/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3" name="Капля 12"/>
          <p:cNvSpPr/>
          <p:nvPr/>
        </p:nvSpPr>
        <p:spPr>
          <a:xfrm rot="21115427">
            <a:off x="9388147" y="3694237"/>
            <a:ext cx="2570189" cy="3006554"/>
          </a:xfrm>
          <a:prstGeom prst="teardrop">
            <a:avLst>
              <a:gd name="adj" fmla="val 12731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содержания и технология подачи учебного материала</a:t>
            </a:r>
            <a:endParaRPr lang="ru-RU" sz="2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pic>
        <p:nvPicPr>
          <p:cNvPr id="10" name="Picture 13" descr="strelka-animatsionnaya-kartinka-0540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01" y="617808"/>
            <a:ext cx="400089" cy="64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55571" y="4336236"/>
            <a:ext cx="795367" cy="5828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075691" y="3407758"/>
            <a:ext cx="795367" cy="5828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320604" y="3897853"/>
            <a:ext cx="795367" cy="5828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90905" y="3806988"/>
            <a:ext cx="795367" cy="5828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Выноска со стрелкой вниз 17"/>
          <p:cNvSpPr/>
          <p:nvPr/>
        </p:nvSpPr>
        <p:spPr>
          <a:xfrm>
            <a:off x="2268121" y="874461"/>
            <a:ext cx="7268705" cy="926977"/>
          </a:xfrm>
          <a:prstGeom prst="downArrowCallout">
            <a:avLst>
              <a:gd name="adj1" fmla="val 25000"/>
              <a:gd name="adj2" fmla="val 21131"/>
              <a:gd name="adj3" fmla="val 25000"/>
              <a:gd name="adj4" fmla="val 6497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– основная форма обучения в школе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6" descr="strelka-animatsionnaya-kartinka-0449"/>
          <p:cNvPicPr>
            <a:picLocks noChangeAspect="1" noChangeArrowheads="1" noCrop="1"/>
          </p:cNvPicPr>
          <p:nvPr/>
        </p:nvPicPr>
        <p:blipFill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759289" y="1515003"/>
            <a:ext cx="234633" cy="249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63" y="110472"/>
            <a:ext cx="8415579" cy="19587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8987" y="1392721"/>
            <a:ext cx="1352550" cy="149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93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Чудо, имя которому Книга: Школьная библиотека и новые ФГОСы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50" y="0"/>
            <a:ext cx="3143250" cy="857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Picture 13" descr="strelka-animatsionnaya-kartinka-0540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01" y="617808"/>
            <a:ext cx="400089" cy="64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706" y="5148525"/>
            <a:ext cx="1591536" cy="1138390"/>
          </a:xfrm>
          <a:prstGeom prst="rect">
            <a:avLst/>
          </a:prstGeom>
        </p:spPr>
      </p:pic>
      <p:sp>
        <p:nvSpPr>
          <p:cNvPr id="25" name="Пятиугольник 24"/>
          <p:cNvSpPr/>
          <p:nvPr/>
        </p:nvSpPr>
        <p:spPr>
          <a:xfrm>
            <a:off x="2569221" y="1956039"/>
            <a:ext cx="8899524" cy="306145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Какие основные моменты </a:t>
            </a: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следует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учитывать учителю </a:t>
            </a: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подготовке </a:t>
            </a: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современному уроку </a:t>
            </a: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соответствии с требованиями ФГОС? 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544" y="4035258"/>
            <a:ext cx="1428750" cy="104775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74" y="111071"/>
            <a:ext cx="8446578" cy="18339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789" y="6540285"/>
            <a:ext cx="10411895" cy="322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37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Штриховая стрелка вправо 15"/>
          <p:cNvSpPr/>
          <p:nvPr/>
        </p:nvSpPr>
        <p:spPr>
          <a:xfrm>
            <a:off x="2594080" y="5033342"/>
            <a:ext cx="9318172" cy="1393372"/>
          </a:xfrm>
          <a:prstGeom prst="stripedRightArrow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15" name="Штриховая стрелка вправо 14"/>
          <p:cNvSpPr/>
          <p:nvPr/>
        </p:nvSpPr>
        <p:spPr>
          <a:xfrm>
            <a:off x="2320087" y="3639970"/>
            <a:ext cx="9318172" cy="1393372"/>
          </a:xfrm>
          <a:prstGeom prst="stripedRightArrow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Штриховая стрелка вправо 13"/>
          <p:cNvSpPr/>
          <p:nvPr/>
        </p:nvSpPr>
        <p:spPr>
          <a:xfrm>
            <a:off x="2046094" y="2315495"/>
            <a:ext cx="9318172" cy="1393372"/>
          </a:xfrm>
          <a:prstGeom prst="stripedRightArrow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Штриховая стрелка вправо 1"/>
          <p:cNvSpPr/>
          <p:nvPr/>
        </p:nvSpPr>
        <p:spPr>
          <a:xfrm>
            <a:off x="1727200" y="916705"/>
            <a:ext cx="9318172" cy="1393372"/>
          </a:xfrm>
          <a:prstGeom prst="stripedRightArrow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14730" y="857250"/>
            <a:ext cx="1261884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1</a:t>
            </a:r>
            <a:endParaRPr lang="ru-RU" sz="150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Рисунок 4" descr="Чудо, имя которому Книга: Школьная библиотека и новые ФГОСы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50" y="0"/>
            <a:ext cx="3143250" cy="857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046094" y="1357488"/>
            <a:ext cx="8523750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750"/>
              </a:spcAft>
              <a:buSzPts val="1000"/>
              <a:tabLst>
                <a:tab pos="457200" algn="l"/>
              </a:tabLst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четко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определить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сформулировать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себя тему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урока</a:t>
            </a:r>
            <a:endParaRPr lang="ru-RU" sz="2400" b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64287" y="2764905"/>
            <a:ext cx="57812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определить место темы в учебном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курсе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483118" y="3881704"/>
            <a:ext cx="88811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определить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ведущие понятия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которые опирается данный урок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965149" y="5295573"/>
            <a:ext cx="8576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обозначить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себя ту часть учебного материала, </a:t>
            </a:r>
            <a:endParaRPr lang="ru-RU" sz="2400" b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которая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будет использована в дальнейшем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13" name="Picture 13" descr="strelka-animatsionnaya-kartinka-0540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01" y="617808"/>
            <a:ext cx="400089" cy="64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strelka-animatsionnaya-kartinka-0506"/>
          <p:cNvPicPr>
            <a:picLocks noChangeAspect="1" noChangeArrowheads="1" noCrop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726" y="1460989"/>
            <a:ext cx="20955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strelka-animatsionnaya-kartinka-0506"/>
          <p:cNvPicPr>
            <a:picLocks noChangeAspect="1" noChangeArrowheads="1" noCrop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464" y="2859780"/>
            <a:ext cx="20955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strelka-animatsionnaya-kartinka-0506"/>
          <p:cNvPicPr>
            <a:picLocks noChangeAspect="1" noChangeArrowheads="1" noCrop="1"/>
          </p:cNvPicPr>
          <p:nvPr/>
        </p:nvPicPr>
        <p:blipFill>
          <a:blip r:embed="rId4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6017" y="3992400"/>
            <a:ext cx="20955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strelka-animatsionnaya-kartinka-0506"/>
          <p:cNvPicPr>
            <a:picLocks noChangeAspect="1" noChangeArrowheads="1" noCrop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826" y="5406270"/>
            <a:ext cx="20955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3.bp.blogspot.com/-2HgiPpnFxSU/UbxciVyNBPI/AAAAAAAABDY/AeYlY0XUaaQ/s1600/41.2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3737" y="5083623"/>
            <a:ext cx="106680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4.bp.blogspot.com/-6pk0GOgjUTk/Ubxcjy8q7qI/AAAAAAAABD8/p0AUTdPuvtA/s1600/55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0739" y="2281808"/>
            <a:ext cx="860444" cy="1454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29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документ 5"/>
          <p:cNvSpPr/>
          <p:nvPr/>
        </p:nvSpPr>
        <p:spPr>
          <a:xfrm>
            <a:off x="1585686" y="1195450"/>
            <a:ext cx="10446657" cy="5632311"/>
          </a:xfrm>
          <a:prstGeom prst="flowChartDocumen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2" name="Прямоугольник 1"/>
          <p:cNvSpPr/>
          <p:nvPr/>
        </p:nvSpPr>
        <p:spPr>
          <a:xfrm>
            <a:off x="1585686" y="1195450"/>
            <a:ext cx="10446657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Определить и четко сформулировать для себя и отдельно для учащихся </a:t>
            </a:r>
            <a:r>
              <a:rPr lang="ru-RU" sz="3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целевую установку </a:t>
            </a:r>
            <a:r>
              <a:rPr lang="ru-RU" sz="3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урока</a:t>
            </a:r>
            <a:r>
              <a:rPr lang="ru-RU" sz="3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зачем урок </a:t>
            </a:r>
            <a:r>
              <a:rPr lang="ru-RU" sz="3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вообще нужен?</a:t>
            </a:r>
            <a:endParaRPr lang="ru-RU" sz="30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0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30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ель </a:t>
            </a:r>
            <a:r>
              <a:rPr lang="ru-RU" sz="30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урока</a:t>
            </a:r>
            <a:r>
              <a:rPr lang="ru-RU" sz="3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заключается в достижении </a:t>
            </a:r>
            <a:endParaRPr lang="ru-RU" sz="3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000" i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личностных</a:t>
            </a:r>
            <a:r>
              <a:rPr lang="ru-RU" sz="3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принятие новых ценностей, нравственных норм</a:t>
            </a:r>
            <a:r>
              <a:rPr lang="ru-RU" sz="3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endParaRPr lang="ru-RU" sz="3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000" i="1" u="sng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метапредметных</a:t>
            </a:r>
            <a:r>
              <a:rPr lang="ru-RU" sz="3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освоение способов деятельности,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навыков самоорганизации</a:t>
            </a:r>
            <a:r>
              <a:rPr lang="ru-RU" sz="3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endParaRPr lang="ru-RU" sz="3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000" i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предметных</a:t>
            </a:r>
            <a:r>
              <a:rPr lang="ru-RU" sz="3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приобретение знаний и умений по данному предмету</a:t>
            </a:r>
            <a:r>
              <a:rPr lang="ru-RU" sz="3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результатов образования. </a:t>
            </a:r>
            <a:endParaRPr lang="ru-RU" sz="3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0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30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урока</a:t>
            </a:r>
            <a:r>
              <a:rPr lang="ru-RU" sz="3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шаги по направлению к цели: что нужно сделать для достижения результата.</a:t>
            </a:r>
            <a:endParaRPr lang="ru-RU" sz="3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2496" y="758356"/>
            <a:ext cx="872836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5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2</a:t>
            </a:r>
            <a:endParaRPr lang="ru-RU" sz="150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Рисунок 3" descr="Чудо, имя которому Книга: Школьная библиотека и новые ФГОСы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50" y="0"/>
            <a:ext cx="3143250" cy="857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13" descr="strelka-animatsionnaya-kartinka-0540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01" y="617808"/>
            <a:ext cx="400089" cy="64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98695"/>
            <a:ext cx="1712029" cy="10978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4579" y="6181738"/>
            <a:ext cx="3810000" cy="762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811" y="2968968"/>
            <a:ext cx="1805018" cy="19004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811" y="5771578"/>
            <a:ext cx="2076772" cy="164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8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нутый угол 5"/>
          <p:cNvSpPr/>
          <p:nvPr/>
        </p:nvSpPr>
        <p:spPr>
          <a:xfrm>
            <a:off x="2329449" y="263471"/>
            <a:ext cx="6055133" cy="898901"/>
          </a:xfrm>
          <a:prstGeom prst="foldedCorner">
            <a:avLst>
              <a:gd name="adj" fmla="val 5000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ctr">
              <a:buFont typeface="Wingdings" panose="05000000000000000000" pitchFamily="2" charset="2"/>
              <a:buChar char="§"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планировать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учебный материал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0722" y="762189"/>
            <a:ext cx="1261885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3</a:t>
            </a:r>
            <a:endParaRPr lang="ru-RU" sz="150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Рисунок 3" descr="Чудо, имя которому Книга: Школьная библиотека и новые ФГОСы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50" y="0"/>
            <a:ext cx="3143250" cy="857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Загнутый угол 6"/>
          <p:cNvSpPr/>
          <p:nvPr/>
        </p:nvSpPr>
        <p:spPr>
          <a:xfrm>
            <a:off x="2030278" y="1352545"/>
            <a:ext cx="9422970" cy="2270935"/>
          </a:xfrm>
          <a:prstGeom prst="foldedCorner">
            <a:avLst>
              <a:gd name="adj" fmla="val 5000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lvl="2" indent="-457200" algn="ctr">
              <a:buFont typeface="Wingdings" panose="05000000000000000000" pitchFamily="2" charset="2"/>
              <a:buChar char="§"/>
            </a:pP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ctr">
              <a:buFont typeface="Wingdings" panose="05000000000000000000" pitchFamily="2" charset="2"/>
              <a:buChar char="§"/>
            </a:pP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ctr">
              <a:buFont typeface="Wingdings" panose="05000000000000000000" pitchFamily="2" charset="2"/>
              <a:buChar char="§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подобрать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учебные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задания:</a:t>
            </a:r>
          </a:p>
          <a:p>
            <a:pPr lvl="0" algn="ctr">
              <a:buSzPts val="1000"/>
              <a:tabLst>
                <a:tab pos="457200" algn="l"/>
              </a:tabLst>
            </a:pP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узнавание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нового материала; </a:t>
            </a:r>
            <a:endParaRPr lang="ru-RU" sz="2800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buSzPts val="1000"/>
              <a:tabLst>
                <a:tab pos="457200" algn="l"/>
              </a:tabLst>
            </a:pP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воспроизведение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buSzPts val="1000"/>
              <a:tabLst>
                <a:tab pos="457200" algn="l"/>
              </a:tabLst>
            </a:pP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применение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знаний в новой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или незнакомой ситуации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buSzPts val="1000"/>
              <a:tabLst>
                <a:tab pos="457200" algn="l"/>
              </a:tabLst>
            </a:pP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творческий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подход к знаниям.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ctr">
              <a:buFont typeface="Wingdings" panose="05000000000000000000" pitchFamily="2" charset="2"/>
              <a:buChar char="§"/>
            </a:pP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8" name="Загнутый угол 7"/>
          <p:cNvSpPr/>
          <p:nvPr/>
        </p:nvSpPr>
        <p:spPr>
          <a:xfrm>
            <a:off x="2286989" y="3813653"/>
            <a:ext cx="8333386" cy="787991"/>
          </a:xfrm>
          <a:prstGeom prst="foldedCorner">
            <a:avLst>
              <a:gd name="adj" fmla="val 5000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ctr">
              <a:buFont typeface="Wingdings" panose="05000000000000000000" pitchFamily="2" charset="2"/>
              <a:buChar char="§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упорядочить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учебные задания в соответствии с принципом "от простого к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сложному»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0" name="Загнутый угол 9"/>
          <p:cNvSpPr/>
          <p:nvPr/>
        </p:nvSpPr>
        <p:spPr>
          <a:xfrm>
            <a:off x="1487837" y="4795432"/>
            <a:ext cx="10135892" cy="1928639"/>
          </a:xfrm>
          <a:prstGeom prst="foldedCorner">
            <a:avLst>
              <a:gd name="adj" fmla="val 5000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ctr">
              <a:buFont typeface="Wingdings" panose="05000000000000000000" pitchFamily="2" charset="2"/>
              <a:buChar char="§"/>
            </a:pP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ctr">
              <a:buFont typeface="Wingdings" panose="05000000000000000000" pitchFamily="2" charset="2"/>
              <a:buChar char="§"/>
            </a:pP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ctr">
              <a:buFont typeface="Wingdings" panose="05000000000000000000" pitchFamily="2" charset="2"/>
              <a:buChar char="§"/>
            </a:pP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ctr">
              <a:buFont typeface="Wingdings" panose="05000000000000000000" pitchFamily="2" charset="2"/>
              <a:buChar char="§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составить три набора заданий:</a:t>
            </a:r>
          </a:p>
          <a:p>
            <a:pPr lvl="0" algn="ctr">
              <a:buSzPts val="1000"/>
              <a:tabLst>
                <a:tab pos="457200" algn="l"/>
              </a:tabLst>
            </a:pP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подводящие учащегося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воспроизведению материала;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buSzPts val="1000"/>
              <a:tabLst>
                <a:tab pos="457200" algn="l"/>
              </a:tabLst>
            </a:pP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способствующие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осмыслению материала учащимся;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buSzPts val="1000"/>
              <a:tabLst>
                <a:tab pos="457200" algn="l"/>
              </a:tabLst>
            </a:pP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способствующие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закреплению материала учащимся</a:t>
            </a: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i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ctr">
              <a:buFont typeface="Wingdings" panose="05000000000000000000" pitchFamily="2" charset="2"/>
              <a:buChar char="§"/>
            </a:pP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ctr">
              <a:buFont typeface="Wingdings" panose="05000000000000000000" pitchFamily="2" charset="2"/>
              <a:buChar char="§"/>
            </a:pP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9" name="Picture 13" descr="strelka-animatsionnaya-kartinka-0540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01" y="617808"/>
            <a:ext cx="400089" cy="64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1998" y="1520887"/>
            <a:ext cx="2381250" cy="5715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8885" y="5651770"/>
            <a:ext cx="1391075" cy="114305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8886" y="3153226"/>
            <a:ext cx="1073938" cy="161090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503" y="1352545"/>
            <a:ext cx="843669" cy="105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26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Выноска-облако 8"/>
          <p:cNvSpPr/>
          <p:nvPr/>
        </p:nvSpPr>
        <p:spPr>
          <a:xfrm>
            <a:off x="2699657" y="1593204"/>
            <a:ext cx="7779657" cy="2931144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19546" y="784513"/>
            <a:ext cx="84166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5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4</a:t>
            </a:r>
            <a:endParaRPr lang="ru-RU" sz="150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Рисунок 3" descr="Чудо, имя которому Книга: Школьная библиотека и новые ФГОСы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50" y="0"/>
            <a:ext cx="3143250" cy="857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3541485" y="1969696"/>
            <a:ext cx="6096000" cy="220521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algn="ctr">
              <a:lnSpc>
                <a:spcPct val="115000"/>
              </a:lnSpc>
              <a:spcAft>
                <a:spcPts val="75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пределить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какие УУД формируются </a:t>
            </a:r>
          </a:p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каждом этапе урока. </a:t>
            </a:r>
          </a:p>
          <a:p>
            <a:pPr algn="ctr">
              <a:lnSpc>
                <a:spcPct val="115000"/>
              </a:lnSpc>
              <a:spcAft>
                <a:spcPts val="750"/>
              </a:spcAft>
            </a:pPr>
            <a:endParaRPr lang="ru-RU" b="1" dirty="0">
              <a:solidFill>
                <a:srgbClr val="002060"/>
              </a:solidFill>
              <a:latin typeface="Open Sans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3" descr="strelka-animatsionnaya-kartinka-0540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01" y="617808"/>
            <a:ext cx="400089" cy="64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shkola-animatsionnaya-kartinka-0083"/>
          <p:cNvPicPr>
            <a:picLocks noChangeAspect="1" noChangeArrowheads="1" noCrop="1"/>
          </p:cNvPicPr>
          <p:nvPr/>
        </p:nvPicPr>
        <p:blipFill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907" y="3971897"/>
            <a:ext cx="1428750" cy="55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shkola-animatsionnaya-kartinka-0035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2984" y="5083370"/>
            <a:ext cx="2717484" cy="1599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shkola-animatsionnaya-kartinka-0033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9695" y="3971897"/>
            <a:ext cx="1909584" cy="1193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razdelitelnaya-liniya-animatsionnaya-kartinka-000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113" y="33361"/>
            <a:ext cx="8025866" cy="165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razdelitelnaya-liniya-animatsionnaya-kartinka-000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619" y="6682902"/>
            <a:ext cx="8025866" cy="165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985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ьная выноска 4"/>
          <p:cNvSpPr/>
          <p:nvPr/>
        </p:nvSpPr>
        <p:spPr>
          <a:xfrm>
            <a:off x="2242456" y="1460458"/>
            <a:ext cx="9520758" cy="3746974"/>
          </a:xfrm>
          <a:prstGeom prst="wedgeEllipseCallout">
            <a:avLst>
              <a:gd name="adj1" fmla="val -57304"/>
              <a:gd name="adj2" fmla="val -5208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61049" y="709082"/>
            <a:ext cx="1261885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5</a:t>
            </a:r>
            <a:endParaRPr lang="ru-RU" sz="150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30537" y="1916949"/>
            <a:ext cx="8752115" cy="2397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продумать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"изюминку" урока.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Каждый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урок должен содержать что-то, что вызовет удивление, изумление, восторг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учащихся,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то, что они будут помнить, когда все забудут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Чудо, имя которому Книга: Школьная библиотека и новые ФГОСы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50" y="0"/>
            <a:ext cx="3143250" cy="857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5" name="Picture 9" descr="Ð¨ÐµÐ´ÐµÐ²Ñ!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5750" y="3832697"/>
            <a:ext cx="23812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3" descr="strelka-animatsionnaya-kartinka-0540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01" y="617808"/>
            <a:ext cx="400089" cy="64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http://3.bp.blogspot.com/-xG125rodmpw/UbxdJqEqYgI/AAAAAAAABM0/SDVZGog5Fvc/s1600/AE86100C-9298-4081-90D1-98C3A30F5D1F_cheerleader6-1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464" y="4820158"/>
            <a:ext cx="3094570" cy="2292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razdelitelnaya-liniya-animatsionnaya-kartinka-0101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790" y="6438899"/>
            <a:ext cx="7576673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razdelitelnaya-liniya-animatsionnaya-kartinka-0281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47" y="96600"/>
            <a:ext cx="8638162" cy="7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strelka-animatsionnaya-kartinka-0035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1881" y="2062262"/>
            <a:ext cx="459564" cy="306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56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Круглая лента лицом вниз 5"/>
          <p:cNvSpPr/>
          <p:nvPr/>
        </p:nvSpPr>
        <p:spPr>
          <a:xfrm>
            <a:off x="2409371" y="1879049"/>
            <a:ext cx="9056915" cy="2757715"/>
          </a:xfrm>
          <a:prstGeom prst="ellipseRibb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Чудо, имя которому Книга: Школьная библиотека и новые ФГОСы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50" y="0"/>
            <a:ext cx="3143250" cy="857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37712" y="857250"/>
            <a:ext cx="1087157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5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6</a:t>
            </a:r>
            <a:endParaRPr lang="ru-RU" sz="150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15300" y="2998045"/>
            <a:ext cx="324505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разработать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структуру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урока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7" name="Picture 13" descr="strelka-animatsionnaya-kartinka-0540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01" y="617808"/>
            <a:ext cx="400089" cy="64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1.bp.blogspot.com/-XX_vppUr5z4/Ubxc4ssHHsI/AAAAAAAABGs/HC8O4Ynj1Os/s1600/23968538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2790" y="4637396"/>
            <a:ext cx="2607081" cy="18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s://s019.radikal.ru/i636/1208/58/adb0a5f96c33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782" y="2521674"/>
            <a:ext cx="1132720" cy="1029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razdelitelnaya-liniya-animatsionnaya-kartinka-0113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6394110"/>
            <a:ext cx="11848289" cy="60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2" name="Picture 12" descr="razdelitelnaya-liniya-animatsionnaya-kartinka-018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48132"/>
            <a:ext cx="8823055" cy="97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171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1036</TotalTime>
  <Words>477</Words>
  <Application>Microsoft Office PowerPoint</Application>
  <PresentationFormat>Широкоэкранный</PresentationFormat>
  <Paragraphs>109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Calibri</vt:lpstr>
      <vt:lpstr>Century Gothic</vt:lpstr>
      <vt:lpstr>Open Sans</vt:lpstr>
      <vt:lpstr>Times New Roman</vt:lpstr>
      <vt:lpstr>Wingdings</vt:lpstr>
      <vt:lpstr>Wingdings 3</vt:lpstr>
      <vt:lpstr>Легкий дым</vt:lpstr>
      <vt:lpstr>Как  конструировать современный урок по ФГОС?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Типы уроков.</dc:title>
  <dc:creator>User</dc:creator>
  <cp:lastModifiedBy>Пользователь</cp:lastModifiedBy>
  <cp:revision>135</cp:revision>
  <dcterms:created xsi:type="dcterms:W3CDTF">2017-10-02T14:08:04Z</dcterms:created>
  <dcterms:modified xsi:type="dcterms:W3CDTF">2019-01-05T16:43:03Z</dcterms:modified>
</cp:coreProperties>
</file>