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5" r:id="rId5"/>
    <p:sldId id="266" r:id="rId6"/>
    <p:sldId id="267" r:id="rId7"/>
    <p:sldId id="268" r:id="rId8"/>
    <p:sldId id="270" r:id="rId9"/>
    <p:sldId id="271" r:id="rId10"/>
    <p:sldId id="272" r:id="rId11"/>
    <p:sldId id="269" r:id="rId12"/>
    <p:sldId id="273" r:id="rId13"/>
  </p:sldIdLst>
  <p:sldSz cx="9906000" cy="6858000" type="A4"/>
  <p:notesSz cx="6858000" cy="9144000"/>
  <p:custDataLst>
    <p:tags r:id="rId16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6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228" y="72"/>
      </p:cViewPr>
      <p:guideLst>
        <p:guide pos="3839"/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68A5074-CE0D-4554-A997-CC9160940530}" type="datetime1">
              <a:rPr lang="ru-RU" smtClean="0"/>
              <a:pPr algn="r" rtl="0"/>
              <a:t>05.01.2019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4AE0CC78-488A-4892-9E55-EA2E7FA7AD95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5712" y="1828800"/>
            <a:ext cx="6688292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5711" y="4800600"/>
            <a:ext cx="6688292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680347-8CB2-4BC6-9CD2-ABDD556782DE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0145" y="381001"/>
            <a:ext cx="1238573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37282" y="381001"/>
            <a:ext cx="6007076" cy="56388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032FF7-F906-4C17-885C-6356C5B13C33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E08C5DC-7690-41E4-921F-0CCD86F95B69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161" y="2514600"/>
            <a:ext cx="7064414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865711" y="5410201"/>
            <a:ext cx="7060297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175A814-E90F-481F-9D66-10F3829730B9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22953" y="1905001"/>
            <a:ext cx="359186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2530" y="1905001"/>
            <a:ext cx="359186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ru-RU" dirty="0" smtClean="0"/>
              <a:t>​</a:t>
            </a:r>
            <a:fld id="{37209019-E585-49FC-B62B-4F8E88B75BBF}" type="datetime1">
              <a:rPr lang="ru-RU" smtClean="0"/>
              <a:pPr/>
              <a:t>05.01.2019</a:t>
            </a:fld>
            <a:r>
              <a:rPr lang="ru-RU" dirty="0" smtClean="0"/>
              <a:t>​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7281" y="1905000"/>
            <a:ext cx="3589383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37281" y="2743201"/>
            <a:ext cx="3589383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9335" y="1905000"/>
            <a:ext cx="3589383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9335" y="2743201"/>
            <a:ext cx="3589383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9553319-FCD4-4339-95E3-CA608CFF30E2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EE4BD36-0D92-42E0-A6BC-3DE49444FD88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3AA0470-602E-4818-A25C-047C8515CFC6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902" y="1905000"/>
            <a:ext cx="2923004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4072" y="685800"/>
            <a:ext cx="5202005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5711" y="4648200"/>
            <a:ext cx="2910645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B9837FC-FBB6-4C6B-A6BE-B70FBC32743C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24072" y="685800"/>
            <a:ext cx="5202004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902" y="1905000"/>
            <a:ext cx="2923004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5711" y="4648200"/>
            <a:ext cx="2910645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D946C2-3993-4E07-A8EC-429B93E58A31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237283" y="381000"/>
            <a:ext cx="7431436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37283" y="1904999"/>
            <a:ext cx="7423626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85710" y="6400800"/>
            <a:ext cx="117793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FE10-96C7-4D4D-AAC7-3367C5776B31}" type="datetime1">
              <a:rPr lang="ru-RU" smtClean="0"/>
              <a:pPr/>
              <a:t>05.01.2019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37283" y="6400800"/>
            <a:ext cx="532586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7502" y="6400800"/>
            <a:ext cx="681216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0.B8.D1.81.D1.82.D0.B0.D0.BB.D0.BB.D0.BE.D0.B2" TargetMode="External"/><Relationship Id="rId7" Type="http://schemas.openxmlformats.org/officeDocument/2006/relationships/hyperlink" Target="http://yandex.ru/clck/jsredir?from=yandex.ru;images/search;images;;&amp;text=&amp;etext=1348.e5jV-QR89ZgY3S-hZTyRZcE8YJ1tvUUSJ9YdBU8dYURD0hOqhR5DD51smbRMexhllMoCDw1VMRvVzaN3BBIIvUNCYHogB7sVULTMhSIbGrJMpIZkosM68wzHdBllrWmr8N6MDhWN__tOrmAiH5cokw.1558ac6cc375a4904c19e05da051aeefbb3b7c3e&amp;uuid=&amp;state=tid_Wvm4RM28ca_MiO4Ne9osTPtpHS9wicjEF5X7fRziVPIHCd9FyQ,,&amp;data=UlNrNmk5WktYejVVaS1zZThueDVKMTRZakdWRUpnc2h6SUtwX1BxNF9Zd0F4NkhkZk1KMkZQLUxsdE5INDQwV1U0Tnc5NklLUGFhUEhoVUIzZk9ESU1JeV9UclNRZVRxZWZkNnppR09qemZOZjhLbkNvR0dXRFRxd1BpdTZlTEJ6MS1GaW94WWp0U3FRcGluSXJvdTdjOHQxcG82VDJvbENJUFFQUXprczhNLWZWMVVFZVdaRXo1SjRoT1BTMnJNQ0twendXSEJ6MkUtbFBzR2M2VDhrU1NUZFhiemlCNV92dzNLUmQ0TGhLSXRqcjU3V1RYei1EVkZfamh0V2tfd3g5eDFPYVZ6QkdRLA,,&amp;sign=ea675158f7db6407b2829814051a14bc&amp;keyno=0&amp;b64e=2&amp;l10n=ru" TargetMode="External"/><Relationship Id="rId2" Type="http://schemas.openxmlformats.org/officeDocument/2006/relationships/hyperlink" Target="http://yandex.ru/clck/jsredir?from=yandex.ru;images/search;images;;&amp;text=&amp;etext=1348.qUpjib3tyi7-5v_VeKoZij18NjibS_cx9hfR3eKxN6Ttjnr5ofpB48L6gJKrzqqLcYYMIJehNAj2By2MaMGQMg.44f588a783ab9b9c68bc32b3b60522287c6324d5&amp;uuid=&amp;state=tid_Wvm4RM28ca_MiO4Ne9osTPtpHS9wicjEF5X7fRziVPIHCd9FyQ,,&amp;data=UlNrNmk5WktYejdiZGJXMlpCZGtSZUd2eHVzQkE3LWhhR1NBd3Z3M3hNYjZWU0o4OVBCRW1jLWh4dTAybVF6TlR1VHdva2dTbWRkX0pBQVB0NFM4ZXFNMFAycmFnLUtEOEY0QXVBNkJSTXcs&amp;sign=17866523e0c88c77f4bbac833dd1b30f&amp;keyno=0&amp;b64e=2&amp;l10n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;images/search;images;;&amp;text=&amp;etext=1348.qUpjib3tyi7-5v_VeKoZij18NjibS_cx9hfR3eKxN6Ttjnr5ofpB48L6gJKrzqqLcYYMIJehNAj2By2MaMGQMg.44f588a783ab9b9c68bc32b3b60522287c6324d5&amp;uuid=&amp;state=tid_Wvm4RM28ca_MiO4Ne9osTPtpHS9wicjEF5X7fRziVPIHCd9FyQ,,&amp;data=UlNrNmk5WktYejR3N2VSMTRTcTVMNlhFRTMwYk8xS1g3d0ZYYVNTTzdEQVhqamxaSHRpNkhZNGhBUDc1YzUwendPYW53NXM3S3hhRi1MRVJwa1hReU1CRS13amFtaUN4emFCMFFJYXdOMXI0THFXMUdyVHdYbzRsM2tranpwczRtVEJJR1IycG5lLXNIZXBOMEZJRXg5TDVUOXo1SjdKZVlXSnZzTnNCRUpRRGNqLXhDd3JnUWcsLA,,&amp;sign=929b2fc3c5df29d0c9551c20c033e95f&amp;keyno=0&amp;b64e=2&amp;l10n=ru" TargetMode="External"/><Relationship Id="rId5" Type="http://schemas.openxmlformats.org/officeDocument/2006/relationships/hyperlink" Target="http://yandex.ru/clck/jsredir?from=yandex.ru;images/search;images;;&amp;text=&amp;etext=1348.qUpjib3tyi7-5v_VeKoZij18NjibS_cx9hfR3eKxN6Ttjnr5ofpB48L6gJKrzqqLcYYMIJehNAj2By2MaMGQMg.44f588a783ab9b9c68bc32b3b60522287c6324d5&amp;uuid=&amp;state=tid_Wvm4RM28ca_MiO4Ne9osTPtpHS9wicjEF5X7fRziVPIHCd9FyQ,,&amp;data=UlNrNmk5WktYejdDaTVIb3ZnTDFXSno4YWRxZHEyZm9ReV9XcldZTlJGTFJJOXl5QU1oeEw3TTZmNlhHMWlwTm9abUVsYnk0cmxTUzFUMWg0RHhuRWx2TEFtaS0zdlpIdUltR2hsS0MydC0wZVE2MjRVNFV0RlY3Si16NWZXLVRUMXUtUE9TTzhadGRZWW9ZQ05xcTNzbzBUbWxRYlNkag,,&amp;sign=2e125759e0d4457caab347965724eea6&amp;keyno=0&amp;b64e=2&amp;l10n=ru" TargetMode="External"/><Relationship Id="rId4" Type="http://schemas.openxmlformats.org/officeDocument/2006/relationships/hyperlink" Target="http://yandex.ru/clck/jsredir?from=yandex.ru;images/search;images;;&amp;text=&amp;etext=1348.qUpjib3tyi7-5v_VeKoZij18NjibS_cx9hfR3eKxN6Ttjnr5ofpB48L6gJKrzqqLcYYMIJehNAj2By2MaMGQMg.44f588a783ab9b9c68bc32b3b60522287c6324d5&amp;uuid=&amp;state=tid_Wvm4RM28ca_MiO4Ne9osTPtpHS9wicjEF5X7fRziVPIHCd9FyQ,,&amp;data=UlNrNmk5WktYejd0MGlDSVQ5X284Q2x6QlFpcGZFZEpCc1ljYTIyTDV5Z2xRRE1mUy1rR0RibFJIRllrWmpsWjBtZTc1M1A0eW95WmgwVks1NkpIN1RWV0Z0OGdUWk1ZOXc1a0V1TFVqZ0JpcUdWQksyMlpmdyws&amp;sign=0c3e31b855d8fa0068a20bb0f84e7eff&amp;keyno=0&amp;b64e=2&amp;l10n=ru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 2"/>
          <p:cNvSpPr>
            <a:spLocks noGrp="1"/>
          </p:cNvSpPr>
          <p:nvPr>
            <p:ph type="ctrTitle"/>
          </p:nvPr>
        </p:nvSpPr>
        <p:spPr>
          <a:xfrm>
            <a:off x="200472" y="1828800"/>
            <a:ext cx="7353532" cy="2895600"/>
          </a:xfrm>
        </p:spPr>
        <p:txBody>
          <a:bodyPr rtlCol="0">
            <a:noAutofit/>
          </a:bodyPr>
          <a:lstStyle/>
          <a:p>
            <a:pPr algn="ctr" rtl="0"/>
            <a:r>
              <a:rPr lang="ru-RU" sz="5400" i="1" smtClean="0"/>
              <a:t>«</a:t>
            </a:r>
            <a:r>
              <a:rPr lang="ru-RU" sz="5400" i="1" dirty="0" smtClean="0"/>
              <a:t>ЖИДКИЕ КРИСТАЛЛЫ В ТЕХНИКЕ»</a:t>
            </a:r>
            <a:endParaRPr lang="ru-RU" sz="5400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Ученицы 10 «а» КЛАССА</a:t>
            </a:r>
          </a:p>
          <a:p>
            <a:pPr algn="ctr" rtl="0"/>
            <a:r>
              <a:rPr lang="ru-RU" dirty="0" smtClean="0"/>
              <a:t>МОУ «ГИМНАЗИЯ №4»</a:t>
            </a:r>
          </a:p>
          <a:p>
            <a:pPr algn="ctr" rtl="0"/>
            <a:r>
              <a:rPr lang="ru-RU" dirty="0" smtClean="0"/>
              <a:t>КОЛЕСНИКОВОЙ НАТАЛЬИ.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44624"/>
            <a:ext cx="7431436" cy="137160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/>
              <a:t>План работы: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7283" y="1834479"/>
            <a:ext cx="7423626" cy="4114801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Определение жидких кристаллов;</a:t>
            </a:r>
          </a:p>
          <a:p>
            <a:r>
              <a:rPr lang="ru-RU" sz="2800" i="1" dirty="0" smtClean="0"/>
              <a:t>Свойства жидких кристаллов;</a:t>
            </a:r>
          </a:p>
          <a:p>
            <a:r>
              <a:rPr lang="ru-RU" sz="2800" i="1" dirty="0" smtClean="0"/>
              <a:t>Применение жидких кристаллов;</a:t>
            </a:r>
          </a:p>
          <a:p>
            <a:r>
              <a:rPr lang="ru-RU" sz="2800" i="1" dirty="0" smtClean="0"/>
              <a:t>Источники.</a:t>
            </a:r>
            <a:endParaRPr lang="ru-RU" sz="2800" i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44624"/>
            <a:ext cx="7431436" cy="137160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/>
              <a:t>Определение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6496" y="1905001"/>
            <a:ext cx="6120679" cy="41148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Жидкие кристаллы  </a:t>
            </a:r>
            <a:r>
              <a:rPr lang="ru-RU" sz="3200" i="1" dirty="0" smtClean="0"/>
              <a:t>— это фазовое состояние, в которое переходят некоторые вещества при определенных условиях (температура, давление, концентрация в растворе).</a:t>
            </a:r>
            <a:endParaRPr lang="ru-RU" sz="3200" i="1" dirty="0"/>
          </a:p>
        </p:txBody>
      </p:sp>
      <p:pic>
        <p:nvPicPr>
          <p:cNvPr id="3074" name="Picture 2" descr="https://upload.wikimedia.org/wikipedia/commons/e/e8/Shilirren_tex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5653" y="4293096"/>
            <a:ext cx="2805859" cy="18562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 descr="http://dalinsaat.net/wp-content/uploads/2011/06/%D0%96%D0%B8%D0%B4%D0%BA%D0%B8%D0%B9-%D0%BA%D1%80%D0%B8%D1%81%D1%82%D0%B0%D0%BB%D0%B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3200" y="1916832"/>
            <a:ext cx="2688299" cy="20162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44624"/>
            <a:ext cx="7431436" cy="1224136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/>
              <a:t>Свойства 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8504" y="1484784"/>
            <a:ext cx="5184576" cy="4908375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Жидкие кристаллы обладают одновременно свойствами как жидкостей, так и кристаллов. Наиболее характерным свойством жидких кристаллов является их способность изменять ориентацию молекул под воздействием электрических полей, что открывает широкие возможности для применения их в промышленности.</a:t>
            </a:r>
            <a:endParaRPr lang="ru-RU" sz="2800" i="1" dirty="0"/>
          </a:p>
        </p:txBody>
      </p:sp>
      <p:pic>
        <p:nvPicPr>
          <p:cNvPr id="2050" name="Picture 2" descr="http://www.rukikryki.ru/uploads/posts/2014-09/1411288185_zhidkie-kristally-svoimi-rukami-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513" y="1772816"/>
            <a:ext cx="3734999" cy="20980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all-len-all.com/wp-content/uploads/2014/05/5CB-3-nematic-35-C-full-1024x7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21152" y="4149080"/>
            <a:ext cx="2988555" cy="2241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185192"/>
            <a:ext cx="7431436" cy="1371600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/>
              <a:t>Применение жидких кристаллов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464" y="1905000"/>
            <a:ext cx="6408712" cy="4260303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Одно из важных направлений использования жидких кристаллов — </a:t>
            </a:r>
            <a:r>
              <a:rPr lang="ru-RU" sz="2800" i="1" dirty="0" err="1" smtClean="0"/>
              <a:t>термография</a:t>
            </a:r>
            <a:r>
              <a:rPr lang="ru-RU" sz="2800" i="1" dirty="0" smtClean="0"/>
              <a:t>. Подбирая состав жидкокристаллического вещества, создают индикаторы для разных диапазонов температуры и для различных конструкций. Неисправные элементы — сильно нагретые или холодные, неработающие — сразу заметны по ярким цветовым пятнам. </a:t>
            </a:r>
            <a:endParaRPr lang="ru-RU" sz="2800" i="1" dirty="0"/>
          </a:p>
        </p:txBody>
      </p:sp>
      <p:pic>
        <p:nvPicPr>
          <p:cNvPr id="23554" name="Picture 2" descr="https://upload.wikimedia.org/wikipedia/commons/6/60/Wiki_ostri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2587" y="2413991"/>
            <a:ext cx="2920933" cy="17350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681192" y="4293096"/>
            <a:ext cx="295232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Термография</a:t>
            </a:r>
            <a:endParaRPr lang="ru-RU" sz="2800" b="1" i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185192"/>
            <a:ext cx="7431436" cy="1371600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/>
              <a:t>Применение жидких кристаллов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0472" y="1905001"/>
            <a:ext cx="5760640" cy="41148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С помощью жидких кристаллов обнаруживают пары вредных химических соединений и опасные для здоровья человека гамма- и ультрафиолетовое излучения. На основе жидких кристаллов созданы измерители давления, детекторы ультразвука. </a:t>
            </a:r>
            <a:endParaRPr lang="ru-RU" sz="3200" i="1" dirty="0"/>
          </a:p>
        </p:txBody>
      </p:sp>
      <p:pic>
        <p:nvPicPr>
          <p:cNvPr id="22530" name="Picture 2" descr="http://ank-ndt.ru/assets/img/Ultrazvuk/3/CYGNUS%20CYGSCOPE%20R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152" y="4026197"/>
            <a:ext cx="2582357" cy="26431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2" name="Picture 4" descr="https://otvet.imgsmail.ru/download/4fc0280afc48dba640349ae8d2187d72_i-22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2962" y="1800200"/>
            <a:ext cx="2904494" cy="19168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188640"/>
            <a:ext cx="7431436" cy="1371600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/>
              <a:t>Применение жидких кристаллов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6496" y="1905000"/>
            <a:ext cx="6120680" cy="4620343"/>
          </a:xfrm>
        </p:spPr>
        <p:txBody>
          <a:bodyPr>
            <a:normAutofit fontScale="85000" lnSpcReduction="10000"/>
          </a:bodyPr>
          <a:lstStyle/>
          <a:p>
            <a:r>
              <a:rPr lang="ru-RU" sz="3300" i="1" dirty="0" smtClean="0"/>
              <a:t>Но самая многообещающая область применения жидкокристаллических веществ — информационная техника: от первых индикаторов, знакомых всем по электронным часам, до цветных телевизоров с жидкокристаллическим экраном размером с почтовую открытку. Такие телевизоры дают изображение весьма высокого качества, потребляя меньшее количество энергии.</a:t>
            </a:r>
          </a:p>
          <a:p>
            <a:endParaRPr lang="ru-RU" dirty="0"/>
          </a:p>
        </p:txBody>
      </p:sp>
      <p:pic>
        <p:nvPicPr>
          <p:cNvPr id="21506" name="Picture 2" descr="https://upload.wikimedia.org/wikipedia/commons/9/98/M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1654" y="1949127"/>
            <a:ext cx="2633834" cy="16958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08" name="Picture 4" descr="https://upload.wikimedia.org/wikipedia/commons/thumb/8/8f/Mirai_LCD_TV.JPG/1280px-Mirai_LCD_T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2213" y="4077072"/>
            <a:ext cx="2789589" cy="20546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83" y="164976"/>
            <a:ext cx="7431436" cy="137160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/>
              <a:t>Источники: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7283" y="1688975"/>
            <a:ext cx="7423626" cy="4692353"/>
          </a:xfrm>
        </p:spPr>
        <p:txBody>
          <a:bodyPr>
            <a:normAutofit fontScale="92500"/>
          </a:bodyPr>
          <a:lstStyle/>
          <a:p>
            <a:r>
              <a:rPr lang="en-US" u="sng" dirty="0" smtClean="0">
                <a:solidFill>
                  <a:srgbClr val="002060"/>
                </a:solidFill>
                <a:hlinkClick r:id="rId2"/>
              </a:rPr>
              <a:t>lcard.ru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CC9900"/>
                </a:solidFill>
              </a:rPr>
              <a:t>https://ru.wikipedia.org/wiki/%D0%96%D0%B8%D0%B4%D0%BA%D0%B8%D0%B5_%D0%BA%D1%80%D0%B8%D1%81%D1%82%D0%B0%D0%BB%D0%BB%D1%8B#.D0.9F.D1.80.D0.B8.D0.BC.D0.B5.D0.BD.D0.B5.D0.BD.D0.B8.D0.B5_.D0.B6.D0.B8.D0.B4.D0.BA.D0.B8.D1.85_.D0.BA.D1.80.D</a:t>
            </a:r>
            <a:r>
              <a:rPr lang="en-US" u="sng" dirty="0" smtClean="0">
                <a:solidFill>
                  <a:srgbClr val="CC9900"/>
                </a:solidFill>
                <a:hlinkClick r:id="rId3"/>
              </a:rPr>
              <a:t>0.B8.D1.81.D1.82.D0.B0.D0.BB.D0.BB.D0.BE.D0.B2</a:t>
            </a:r>
            <a:endParaRPr lang="ru-RU" u="sng" dirty="0" smtClean="0">
              <a:solidFill>
                <a:srgbClr val="CC990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  <a:hlinkClick r:id="rId4"/>
              </a:rPr>
              <a:t>dalinsaat.net</a:t>
            </a:r>
            <a:endParaRPr lang="en-US" u="sng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  <a:hlinkClick r:id="rId5"/>
              </a:rPr>
              <a:t>houseline.spb.ru</a:t>
            </a:r>
            <a:endParaRPr lang="ru-RU" u="sng" dirty="0" smtClean="0">
              <a:solidFill>
                <a:srgbClr val="002060"/>
              </a:solidFill>
              <a:hlinkClick r:id="rId6"/>
            </a:endParaRPr>
          </a:p>
          <a:p>
            <a:r>
              <a:rPr lang="en-US" u="sng" dirty="0" smtClean="0">
                <a:solidFill>
                  <a:srgbClr val="002060"/>
                </a:solidFill>
                <a:hlinkClick r:id="rId6"/>
              </a:rPr>
              <a:t>econet.kz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  <a:hlinkClick r:id="rId7"/>
              </a:rPr>
              <a:t>msk.ank-ndt.ru</a:t>
            </a:r>
            <a:endParaRPr lang="ru-RU" u="sng" dirty="0" smtClean="0">
              <a:solidFill>
                <a:srgbClr val="002060"/>
              </a:solidFill>
            </a:endParaRPr>
          </a:p>
          <a:p>
            <a:endParaRPr lang="ru-RU" u="sng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/>
              <a:t>Спасибо за внимание!</a:t>
            </a:r>
            <a:endParaRPr lang="ru-RU" sz="5400" i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f02895261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896_TF02895261_TF02895261.potx" id="{B6CEA06A-6068-4B4A-BA2F-705122E61509}" vid="{D5DC9138-7F6C-4334-982D-29E09F89611B}"/>
    </a:ext>
  </a:extLst>
</a:theme>
</file>

<file path=ppt/theme/theme2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4873beb7-5857-4685-be1f-d57550cc96cc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tf02895261</Template>
  <TotalTime>0</TotalTime>
  <Words>158</Words>
  <Application>Microsoft Office PowerPoint</Application>
  <PresentationFormat>Лист A4 (210x297 мм)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Corbel</vt:lpstr>
      <vt:lpstr>tf02895261</vt:lpstr>
      <vt:lpstr>«ЖИДКИЕ КРИСТАЛЛЫ В ТЕХНИКЕ»</vt:lpstr>
      <vt:lpstr>План работы:</vt:lpstr>
      <vt:lpstr>Определение</vt:lpstr>
      <vt:lpstr>Свойства </vt:lpstr>
      <vt:lpstr>Применение жидких кристаллов</vt:lpstr>
      <vt:lpstr>Применение жидких кристаллов</vt:lpstr>
      <vt:lpstr>Применение жидких кристаллов</vt:lpstr>
      <vt:lpstr>Источники: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2017-03-02T15:49:04Z</dcterms:created>
  <dcterms:modified xsi:type="dcterms:W3CDTF">2019-01-05T13:46:27Z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