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E2B07-B1AD-4623-BA53-27CDC077D76E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FA551-B018-437E-BA48-7BCB176B4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558218" cy="1470025"/>
          </a:xfrm>
        </p:spPr>
        <p:txBody>
          <a:bodyPr>
            <a:noAutofit/>
          </a:bodyPr>
          <a:lstStyle/>
          <a:p>
            <a:r>
              <a:rPr lang="ru-RU" sz="4300" b="1" dirty="0" smtClean="0">
                <a:latin typeface="Book Antiqua" pitchFamily="18" charset="0"/>
              </a:rPr>
              <a:t>Куйбышев – запасная столица</a:t>
            </a:r>
            <a:endParaRPr lang="ru-RU" sz="4300" b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22" y="2571744"/>
            <a:ext cx="8615378" cy="2495552"/>
          </a:xfrm>
        </p:spPr>
        <p:txBody>
          <a:bodyPr>
            <a:normAutofit/>
          </a:bodyPr>
          <a:lstStyle/>
          <a:p>
            <a:pPr algn="r"/>
            <a:endParaRPr lang="ru-RU" sz="2800" b="1" dirty="0" smtClean="0"/>
          </a:p>
          <a:p>
            <a:pPr algn="r"/>
            <a:r>
              <a:rPr lang="ru-RU" sz="2000" b="1" dirty="0" smtClean="0"/>
              <a:t> </a:t>
            </a:r>
          </a:p>
          <a:p>
            <a:pPr algn="r"/>
            <a:endParaRPr lang="ru-RU" sz="2000" b="1" dirty="0"/>
          </a:p>
        </p:txBody>
      </p:sp>
      <p:pic>
        <p:nvPicPr>
          <p:cNvPr id="5" name="Рисунок 4" descr="zapasnaya_voennaya_stol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4991100"/>
            <a:ext cx="4838700" cy="1866900"/>
          </a:xfrm>
          <a:prstGeom prst="rect">
            <a:avLst/>
          </a:prstGeom>
        </p:spPr>
      </p:pic>
      <p:pic>
        <p:nvPicPr>
          <p:cNvPr id="6" name="Рисунок 5" descr="Rodinam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3116"/>
            <a:ext cx="1905000" cy="280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ПРЕДВОЕННЫЙ КУЙБЫШЕВ</a:t>
            </a:r>
            <a:endParaRPr lang="ru-RU" dirty="0"/>
          </a:p>
        </p:txBody>
      </p:sp>
      <p:pic>
        <p:nvPicPr>
          <p:cNvPr id="4" name="Рисунок 3" descr="Foto__2_sf_1941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785926"/>
            <a:ext cx="5500726" cy="37862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4546" y="593467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Куйбышев. Дом отдыха имени 3-й Пятилетки. Фотография. 1.07. 1941 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ВОЕННЫЙ КУЙБЫШЕВ</a:t>
            </a:r>
            <a:endParaRPr lang="ru-RU" dirty="0"/>
          </a:p>
        </p:txBody>
      </p:sp>
      <p:pic>
        <p:nvPicPr>
          <p:cNvPr id="4" name="Рисунок 3" descr="Foto__1_sf_1941_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1928802"/>
            <a:ext cx="5381638" cy="38544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43174" y="6000768"/>
            <a:ext cx="628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Куйбышев. Июнь 1941 года. Первые новости о войне.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ПАРАД 7 НОЯБРЯ 1941 ГОДА</a:t>
            </a:r>
            <a:endParaRPr lang="ru-RU" dirty="0"/>
          </a:p>
        </p:txBody>
      </p:sp>
      <p:pic>
        <p:nvPicPr>
          <p:cNvPr id="5" name="Рисунок 4" descr="Foto___20_voroshil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857364"/>
            <a:ext cx="4786346" cy="35119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0298" y="5572140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Члены Правительства СССР и руководители </a:t>
            </a:r>
            <a:r>
              <a:rPr lang="ru-RU" b="1" dirty="0" smtClean="0"/>
              <a:t>области.</a:t>
            </a:r>
          </a:p>
          <a:p>
            <a:r>
              <a:rPr lang="ru-RU" b="1" dirty="0" smtClean="0"/>
              <a:t> </a:t>
            </a:r>
            <a:r>
              <a:rPr lang="ru-RU" b="1" dirty="0"/>
              <a:t>Члены Правительства СССР и руководители области принимают военный парад на площади им. В. В. Куйбышева 7 ноября 1941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dirty="0" smtClean="0"/>
              <a:t>БУНКЕР СТАЛИНА</a:t>
            </a:r>
            <a:endParaRPr lang="ru-RU" dirty="0"/>
          </a:p>
        </p:txBody>
      </p:sp>
      <p:pic>
        <p:nvPicPr>
          <p:cNvPr id="4" name="Рисунок 3" descr="Foto__78_vhod_v_bunker_Stal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14488"/>
            <a:ext cx="4381511" cy="32861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5918" y="5072074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Самара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Неприметный вход в Бункер Сталина.</a:t>
            </a:r>
          </a:p>
        </p:txBody>
      </p:sp>
      <p:pic>
        <p:nvPicPr>
          <p:cNvPr id="6" name="Рисунок 5" descr="Foto__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143116"/>
            <a:ext cx="4102808" cy="3748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ЛЕГЕНДАРНЫЙ ШТУРМОВИК ИЛ-2</a:t>
            </a:r>
            <a:endParaRPr lang="ru-RU" dirty="0"/>
          </a:p>
        </p:txBody>
      </p:sp>
      <p:pic>
        <p:nvPicPr>
          <p:cNvPr id="4" name="Рисунок 3" descr="Foto__29_sf_194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1857364"/>
            <a:ext cx="5754804" cy="36861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5786454"/>
            <a:ext cx="5643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Куйбышев. Самолеты Ил. 1944 год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ЖЕЛЕЗНАЯ ДОРОГА</a:t>
            </a:r>
            <a:endParaRPr lang="ru-RU" dirty="0"/>
          </a:p>
        </p:txBody>
      </p:sp>
      <p:pic>
        <p:nvPicPr>
          <p:cNvPr id="4" name="Рисунок 3" descr="Foto__1_2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857364"/>
            <a:ext cx="5320990" cy="3609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96229" y="3244334"/>
            <a:ext cx="2351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Самолеты – на фронт!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643578"/>
            <a:ext cx="4132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Самолеты – на фронт!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СЕДЬМАЯ </a:t>
            </a:r>
            <a:r>
              <a:rPr lang="ru-RU" smtClean="0"/>
              <a:t>СИМФОНИЯ ШОСТАКОВИЧА </a:t>
            </a:r>
            <a:endParaRPr lang="ru-RU" dirty="0"/>
          </a:p>
        </p:txBody>
      </p:sp>
      <p:pic>
        <p:nvPicPr>
          <p:cNvPr id="4" name="Рисунок 3" descr="kyib4-v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1928802"/>
            <a:ext cx="5095890" cy="37150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5934670"/>
            <a:ext cx="6858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Куйбышев. На репетиции Седьмой симфонии Д.Д.Шостаковича. Фойе театра. Февраль 1942 </a:t>
            </a:r>
            <a:r>
              <a:rPr lang="ru-RU" sz="2000" b="1" dirty="0" smtClean="0"/>
              <a:t>года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yib4-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0" y="214290"/>
            <a:ext cx="5905500" cy="4305300"/>
          </a:xfrm>
        </p:spPr>
      </p:pic>
      <p:sp>
        <p:nvSpPr>
          <p:cNvPr id="5" name="Прямоугольник 4"/>
          <p:cNvSpPr/>
          <p:nvPr/>
        </p:nvSpPr>
        <p:spPr>
          <a:xfrm>
            <a:off x="2428860" y="4714884"/>
            <a:ext cx="62151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Свой вклад в победу над врагом вносило искусство. Именно в Куйбышеве Дмитрий Шостакович дописал знаменитую Седьмую симфонию, первое исполнение которой состоялось 5 марта 1942 года в помещении Дворца культуры им. Куйбышева.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yib4-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0" y="214290"/>
            <a:ext cx="5905500" cy="4305300"/>
          </a:xfrm>
        </p:spPr>
      </p:pic>
      <p:sp>
        <p:nvSpPr>
          <p:cNvPr id="5" name="Прямоугольник 4"/>
          <p:cNvSpPr/>
          <p:nvPr/>
        </p:nvSpPr>
        <p:spPr>
          <a:xfrm>
            <a:off x="2428860" y="4714884"/>
            <a:ext cx="62151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Свой вклад в победу над врагом вносило искусство. Именно в Куйбышеве Дмитрий Шостакович дописал знаменитую Седьмую симфонию, первое исполнение которой состоялось 5 марта 1942 года в помещении Дворца культуры им. Куйбышева.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МЫ ПОБЕДИЛИ!</a:t>
            </a:r>
          </a:p>
          <a:p>
            <a:endParaRPr lang="ru-RU" dirty="0"/>
          </a:p>
        </p:txBody>
      </p:sp>
      <p:pic>
        <p:nvPicPr>
          <p:cNvPr id="4" name="Рисунок 3" descr="Foto__34_sf_1945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000240"/>
            <a:ext cx="7048500" cy="3000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71736" y="5429264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Куйбышев. Привокзальная площадь. </a:t>
            </a:r>
            <a:endParaRPr lang="ru-RU" sz="2400" b="1" dirty="0" smtClean="0"/>
          </a:p>
          <a:p>
            <a:r>
              <a:rPr lang="ru-RU" sz="2400" b="1" dirty="0" smtClean="0"/>
              <a:t>Май</a:t>
            </a:r>
            <a:r>
              <a:rPr lang="ru-RU" sz="2400" b="1" dirty="0"/>
              <a:t>, 1945 год.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548" y="357166"/>
            <a:ext cx="7972452" cy="1000124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solidFill>
                  <a:schemeClr val="bg2"/>
                </a:solidFill>
                <a:cs typeface="Aharoni" pitchFamily="2" charset="-79"/>
              </a:rPr>
              <a:t>КУЙБЫШЕВ - ЗАПАСНАЯ СТОЛИЦА</a:t>
            </a:r>
            <a:r>
              <a:rPr lang="ru-RU" cap="all" dirty="0">
                <a:solidFill>
                  <a:schemeClr val="bg2"/>
                </a:solidFill>
                <a:cs typeface="Aharoni" pitchFamily="2" charset="-79"/>
              </a:rPr>
              <a:t/>
            </a:r>
            <a:br>
              <a:rPr lang="ru-RU" cap="all" dirty="0">
                <a:solidFill>
                  <a:schemeClr val="bg2"/>
                </a:solidFill>
                <a:cs typeface="Aharoni" pitchFamily="2" charset="-79"/>
              </a:rPr>
            </a:br>
            <a:endParaRPr lang="ru-RU" dirty="0">
              <a:solidFill>
                <a:schemeClr val="bg2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cap="all" dirty="0"/>
              <a:t>ПОЧЕМУ В 1941 ГОДУ ИМЕННО КУЙБЫШЕВУ БЫЛО СУЖДЕНО СТАТЬ ЗАПАСНОЙ СТОЛИЦЕЙ СОВЕТСКОГО СОЮЗА? КАКИМ БЫЛ В ГОДЫ ВЕЛИКОЙ ОТЕЧЕСТВЕННОЙ ВОЙНЫ НАШ ГОРОД? КАКИМИ БЫЛИ ЕГО ЖИТЕЛИ?</a:t>
            </a:r>
          </a:p>
          <a:p>
            <a:pPr algn="just">
              <a:buNone/>
            </a:pPr>
            <a:r>
              <a:rPr lang="ru-RU" dirty="0" smtClean="0"/>
              <a:t>    Все </a:t>
            </a:r>
            <a:r>
              <a:rPr lang="ru-RU" dirty="0"/>
              <a:t>началось с документа, который вы видите на этой странице. В связи с критической ситуацией, сложившейся в Москве к середине октября 1941 года, решение об эвакуации столицы СССР в Куйбышев принимал Государственный Комитет обороны во главе с И.В. Сталиным. Предполагалось, что и Сталин тоже эвакуируется в Куйбышев. На документе отчетливо видны поправки Сталина, сделанные красным карандашом.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yib2-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1500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715008" y="214290"/>
            <a:ext cx="3428992" cy="1143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Решение ГКО от октября 1941 года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ndex-im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4824305"/>
            <a:ext cx="3428992" cy="203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8215338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Почему именно Куйбышев?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/>
              <a:t>Почему именно Куйбышев? Тут несколько причин. С одной стороны, близость Куйбышева (1000 километров от Москвы), нахождение здесь мощной военной группировки (в Куйбышеве располагался штаб Приволжского военного округа), крупнейший в стране железнодорожный узел, соединявший Европу с Азией, готовность куйбышевских властей к организации масштабной </a:t>
            </a:r>
            <a:r>
              <a:rPr lang="ru-RU" sz="2000" dirty="0" smtClean="0"/>
              <a:t>эвакуации.</a:t>
            </a:r>
          </a:p>
          <a:p>
            <a:pPr algn="ctr"/>
            <a:r>
              <a:rPr lang="ru-RU" sz="2000" dirty="0"/>
              <a:t>Кроме того, в город и область летом и осенью 1941 года были эвакуированы десятки оборонных заводов, построены свыше 30 временных аэродромов. В годы войны куйбышевское Поволжье повысило добычу нефти настолько, что стало именоваться «вторым Баку</a:t>
            </a:r>
            <a:r>
              <a:rPr lang="ru-RU" sz="2000" dirty="0" smtClean="0"/>
              <a:t>»</a:t>
            </a:r>
          </a:p>
          <a:p>
            <a:pPr algn="ctr"/>
            <a:r>
              <a:rPr lang="ru-RU" sz="2000" dirty="0"/>
              <a:t>В октябре 1941 года из Москвы в Куйбышев были эвакуированы советское правительство, иностранный дипломатический корпус, Большой театр, видные деятели советского искусства, семья И.В. Сталина. Санатории и больницы города были переоборудованы под эвакогоспитали, в одном из них встал на протезы легендарный лётчик Алексей </a:t>
            </a:r>
            <a:r>
              <a:rPr lang="ru-RU" sz="2000" dirty="0" err="1"/>
              <a:t>Маресьев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yib1-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428868"/>
            <a:ext cx="5905500" cy="3867150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214422"/>
            <a:ext cx="828680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40" b="1" dirty="0">
                <a:solidFill>
                  <a:schemeClr val="tx1"/>
                </a:solidFill>
              </a:rPr>
              <a:t>Куйбышев </a:t>
            </a:r>
            <a:r>
              <a:rPr lang="ru-RU" sz="1740" b="1" dirty="0" smtClean="0">
                <a:solidFill>
                  <a:schemeClr val="tx1"/>
                </a:solidFill>
              </a:rPr>
              <a:t>- крупнейший промышленный </a:t>
            </a:r>
            <a:r>
              <a:rPr lang="ru-RU" sz="1740" b="1" dirty="0">
                <a:solidFill>
                  <a:schemeClr val="tx1"/>
                </a:solidFill>
              </a:rPr>
              <a:t>и </a:t>
            </a:r>
            <a:r>
              <a:rPr lang="ru-RU" sz="1740" b="1" dirty="0" smtClean="0">
                <a:solidFill>
                  <a:schemeClr val="tx1"/>
                </a:solidFill>
              </a:rPr>
              <a:t>оборонный центр СССР во время ВОВ.</a:t>
            </a:r>
            <a:endParaRPr lang="ru-RU" sz="174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 подвигах в тылу…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kyib3-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285860"/>
            <a:ext cx="3286117" cy="4214842"/>
          </a:xfrm>
        </p:spPr>
      </p:pic>
      <p:sp>
        <p:nvSpPr>
          <p:cNvPr id="6" name="Прямоугольник 5"/>
          <p:cNvSpPr/>
          <p:nvPr/>
        </p:nvSpPr>
        <p:spPr>
          <a:xfrm>
            <a:off x="4572000" y="1071546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Несмотря на тяжелейшие условия, 12-часовой рабочий день, нехватку самого необходимого,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куйбышевцы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жили и работали для победы над врагом. Более 114 миллионов рублей в Фонд обороны внесли рабочие и служащие города. Врага громили танковые колонны “Куйбышевский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осоавиахимовец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эскадрилья “Куйбышевский комсомолец”, самолёты “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Чапаевцы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“Куйбышевский пионер”, бронепоезд “Куйбышевский железнодорожник”, звено гидросамолетов “Речник Средней Волги”.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Куйбышева на фронт шли посылки для фронтовиков: тулупы, варежки, носки, телогрейки, валенки, шапки и продовольственные посылки.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Никто не забыт ничто не забыто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just"/>
            <a:r>
              <a:rPr lang="ru-RU" dirty="0" smtClean="0"/>
              <a:t>Перечислить всех героев, сражавшихся за Родину во время Великой отечественной войны невозможно… Их неимоверное количество: в тылу, на передовой, все они вносили вклад в победу над фашистом.</a:t>
            </a:r>
          </a:p>
          <a:p>
            <a:pPr algn="just"/>
            <a:r>
              <a:rPr lang="ru-RU" dirty="0" smtClean="0"/>
              <a:t>На следующем слайде Вы увидите лишь малую часть исторических личностей, но в сердцах мы помним и скорбим о всех героях Великой отечественной Войны.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БИОГРАФИИ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686800" cy="498317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Исторические персонажи, связанные с Куйбышевом военных лет:</a:t>
            </a:r>
          </a:p>
          <a:p>
            <a:pPr>
              <a:buNone/>
            </a:pPr>
            <a:r>
              <a:rPr lang="ru-RU" sz="2000" b="1" cap="all" dirty="0"/>
              <a:t>АБЕЛЬ РУДОЛЬФ </a:t>
            </a:r>
            <a:endParaRPr lang="ru-RU" sz="2000" b="1" cap="all" dirty="0" smtClean="0"/>
          </a:p>
          <a:p>
            <a:pPr>
              <a:buNone/>
            </a:pPr>
            <a:r>
              <a:rPr lang="ru-RU" sz="2000" b="1" cap="all" dirty="0"/>
              <a:t> </a:t>
            </a:r>
            <a:r>
              <a:rPr lang="ru-RU" sz="2000" b="1" cap="all" dirty="0" smtClean="0"/>
              <a:t>(1903-1971)</a:t>
            </a:r>
            <a:endParaRPr lang="ru-RU" sz="2000" b="1" cap="all" dirty="0"/>
          </a:p>
          <a:p>
            <a:pPr>
              <a:buNone/>
            </a:pPr>
            <a:r>
              <a:rPr lang="ru-RU" sz="2000" b="1" cap="all" dirty="0" smtClean="0"/>
              <a:t> разведчик</a:t>
            </a:r>
            <a:endParaRPr lang="ru-RU" sz="2000" b="1" dirty="0"/>
          </a:p>
        </p:txBody>
      </p:sp>
      <p:pic>
        <p:nvPicPr>
          <p:cNvPr id="4" name="Рисунок 3" descr="Ab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71810"/>
            <a:ext cx="1481506" cy="23050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0232" y="1857364"/>
            <a:ext cx="2286016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АГИБАЛОВ МИХАИЛ </a:t>
            </a:r>
          </a:p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(1911-1941)</a:t>
            </a:r>
          </a:p>
          <a:p>
            <a:pPr algn="ctr"/>
            <a:r>
              <a:rPr lang="ru-RU" b="1" cap="all" dirty="0" err="1" smtClean="0">
                <a:solidFill>
                  <a:schemeClr val="tx1"/>
                </a:solidFill>
              </a:rPr>
              <a:t>танкист,герой</a:t>
            </a:r>
            <a:r>
              <a:rPr lang="ru-RU" b="1" cap="all" dirty="0" smtClean="0">
                <a:solidFill>
                  <a:schemeClr val="tx1"/>
                </a:solidFill>
              </a:rPr>
              <a:t> СССР</a:t>
            </a:r>
          </a:p>
        </p:txBody>
      </p:sp>
      <p:pic>
        <p:nvPicPr>
          <p:cNvPr id="6" name="Рисунок 5" descr="Agibal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2928934"/>
            <a:ext cx="1924132" cy="27051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071678"/>
            <a:ext cx="1928826" cy="10001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solidFill>
                  <a:schemeClr val="tx1"/>
                </a:solidFill>
              </a:rPr>
              <a:t>АРСЕНТЬЕВ ИВАН </a:t>
            </a:r>
            <a:endParaRPr lang="ru-RU" b="1" cap="all" dirty="0" smtClean="0">
              <a:solidFill>
                <a:schemeClr val="tx1"/>
              </a:solidFill>
            </a:endParaRPr>
          </a:p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(1922-1999)</a:t>
            </a:r>
          </a:p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Писатель,</a:t>
            </a:r>
          </a:p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летчик герой СССР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Arsente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3429000"/>
            <a:ext cx="1857388" cy="282978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86578" y="1785926"/>
            <a:ext cx="1571636" cy="1714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solidFill>
                  <a:schemeClr val="tx1"/>
                </a:solidFill>
              </a:rPr>
              <a:t>КРЫГИН МИХАИЛ </a:t>
            </a:r>
            <a:endParaRPr lang="ru-RU" b="1" cap="all" dirty="0" smtClean="0">
              <a:solidFill>
                <a:schemeClr val="tx1"/>
              </a:solidFill>
            </a:endParaRPr>
          </a:p>
          <a:p>
            <a:pPr algn="ctr"/>
            <a:r>
              <a:rPr lang="ru-RU" b="1" cap="all" dirty="0">
                <a:solidFill>
                  <a:schemeClr val="tx1"/>
                </a:solidFill>
              </a:rPr>
              <a:t>(</a:t>
            </a:r>
            <a:r>
              <a:rPr lang="ru-RU" b="1" cap="all" dirty="0" smtClean="0">
                <a:solidFill>
                  <a:schemeClr val="tx1"/>
                </a:solidFill>
              </a:rPr>
              <a:t>1918-1945)</a:t>
            </a:r>
          </a:p>
          <a:p>
            <a:pPr algn="ctr"/>
            <a:r>
              <a:rPr lang="ru-RU" b="1" cap="all" dirty="0" smtClean="0">
                <a:solidFill>
                  <a:schemeClr val="tx1"/>
                </a:solidFill>
              </a:rPr>
              <a:t>Разведчик, герой СССР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M._Krygin1_Untitled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3429000"/>
            <a:ext cx="1833564" cy="2572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/>
              <a:t>Генплан г. Куйбышева 1940-1945 </a:t>
            </a:r>
            <a:r>
              <a:rPr lang="ru-RU" dirty="0" smtClean="0"/>
              <a:t>годов</a:t>
            </a:r>
            <a:endParaRPr lang="ru-RU" dirty="0"/>
          </a:p>
        </p:txBody>
      </p:sp>
      <p:pic>
        <p:nvPicPr>
          <p:cNvPr id="4" name="Рисунок 3" descr="Foto__72_19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857364"/>
            <a:ext cx="6960627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629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Куйбышев – запасная столица</vt:lpstr>
      <vt:lpstr>КУЙБЫШЕВ - ЗАПАСНАЯ СТОЛИЦА </vt:lpstr>
      <vt:lpstr>Слайд 3</vt:lpstr>
      <vt:lpstr>Почему именно Куйбышев?</vt:lpstr>
      <vt:lpstr>Слайд 5</vt:lpstr>
      <vt:lpstr>О подвигах в тылу…</vt:lpstr>
      <vt:lpstr>Никто не забыт ничто не забыто</vt:lpstr>
      <vt:lpstr>БИОГРАФИИ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Куйбышев – военная столица</dc:title>
  <dc:creator>Вероника</dc:creator>
  <cp:lastModifiedBy>User</cp:lastModifiedBy>
  <cp:revision>14</cp:revision>
  <dcterms:created xsi:type="dcterms:W3CDTF">2015-02-11T05:25:13Z</dcterms:created>
  <dcterms:modified xsi:type="dcterms:W3CDTF">2019-01-05T12:59:36Z</dcterms:modified>
</cp:coreProperties>
</file>