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C90A-D009-4E4E-8D1B-3EC8DB03E2AB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7B8F84F-16D7-49BD-8D0F-A5C4ACCED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448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C90A-D009-4E4E-8D1B-3EC8DB03E2AB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7B8F84F-16D7-49BD-8D0F-A5C4ACCED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735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C90A-D009-4E4E-8D1B-3EC8DB03E2AB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7B8F84F-16D7-49BD-8D0F-A5C4ACCEDE0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07103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C90A-D009-4E4E-8D1B-3EC8DB03E2AB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B8F84F-16D7-49BD-8D0F-A5C4ACCED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819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C90A-D009-4E4E-8D1B-3EC8DB03E2AB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B8F84F-16D7-49BD-8D0F-A5C4ACCEDE0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0778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C90A-D009-4E4E-8D1B-3EC8DB03E2AB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B8F84F-16D7-49BD-8D0F-A5C4ACCED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123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C90A-D009-4E4E-8D1B-3EC8DB03E2AB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8F84F-16D7-49BD-8D0F-A5C4ACCED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989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C90A-D009-4E4E-8D1B-3EC8DB03E2AB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8F84F-16D7-49BD-8D0F-A5C4ACCED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525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C90A-D009-4E4E-8D1B-3EC8DB03E2AB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8F84F-16D7-49BD-8D0F-A5C4ACCED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443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C90A-D009-4E4E-8D1B-3EC8DB03E2AB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7B8F84F-16D7-49BD-8D0F-A5C4ACCED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612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C90A-D009-4E4E-8D1B-3EC8DB03E2AB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7B8F84F-16D7-49BD-8D0F-A5C4ACCED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26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C90A-D009-4E4E-8D1B-3EC8DB03E2AB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7B8F84F-16D7-49BD-8D0F-A5C4ACCED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459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C90A-D009-4E4E-8D1B-3EC8DB03E2AB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8F84F-16D7-49BD-8D0F-A5C4ACCED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613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C90A-D009-4E4E-8D1B-3EC8DB03E2AB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8F84F-16D7-49BD-8D0F-A5C4ACCED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C90A-D009-4E4E-8D1B-3EC8DB03E2AB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8F84F-16D7-49BD-8D0F-A5C4ACCED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301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C90A-D009-4E4E-8D1B-3EC8DB03E2AB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B8F84F-16D7-49BD-8D0F-A5C4ACCED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224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3C90A-D009-4E4E-8D1B-3EC8DB03E2AB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7B8F84F-16D7-49BD-8D0F-A5C4ACCED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52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image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1084730"/>
            <a:ext cx="8915399" cy="1353670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 с использованием приемов сенсорной интеграции.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– логопед МАДОУ «Детский сад № 238» г. Перми</a:t>
            </a:r>
          </a:p>
          <a:p>
            <a:pPr algn="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Баглай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Анна Валериевна.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269033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Артикуляционная гимнастика является необходимой составляющей любого логопедического занятия. В работе с детьми, имеющими нарушения звукопроизношения, она решает задачи формирования артикуляционных укладов звуков, развития мышечной силы органов артикуляции и др.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964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«Чистим верхние зубки»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Вариант 1:</a:t>
            </a:r>
          </a:p>
          <a:p>
            <a:pPr algn="just"/>
            <a:r>
              <a:rPr lang="ru-RU" dirty="0"/>
              <a:t>У</a:t>
            </a:r>
            <a:r>
              <a:rPr lang="ru-RU" dirty="0" smtClean="0"/>
              <a:t>лыбнуться</a:t>
            </a:r>
            <a:r>
              <a:rPr lang="ru-RU" dirty="0"/>
              <a:t>, показать зубы, приоткрыть рот и кончиком языка «почистить» верхние зубки с внутренней стороны. Важно: 1. Губы неподвижны, растянуты в улыбке. 2. Двигая кончиком языка из стороны в сторону, нужно следить за тем, чтобы он находился у десен. </a:t>
            </a:r>
          </a:p>
          <a:p>
            <a:r>
              <a:rPr lang="ru-RU" dirty="0" smtClean="0"/>
              <a:t>Вариант 2:</a:t>
            </a:r>
          </a:p>
          <a:p>
            <a:pPr algn="just"/>
            <a:r>
              <a:rPr lang="ru-RU" dirty="0" smtClean="0"/>
              <a:t>Высунуть язык, положить на него сладкую соломку или ватную палочку, затем поднять кончик языка наверх, удерживая предмет.</a:t>
            </a:r>
            <a:endParaRPr lang="ru-RU" dirty="0"/>
          </a:p>
        </p:txBody>
      </p:sp>
      <p:pic>
        <p:nvPicPr>
          <p:cNvPr id="2050" name="Picture 2" descr="https://png.pngtree.com/element_origin_min_pic/16/08/10/1557aad8055c20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9745" y="0"/>
            <a:ext cx="4320000" cy="441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3387" y="4046707"/>
            <a:ext cx="4104000" cy="2738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189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«Качели»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6442" y="3622929"/>
            <a:ext cx="4068000" cy="305100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Вариант 1:</a:t>
            </a:r>
          </a:p>
          <a:p>
            <a:r>
              <a:rPr lang="ru-RU" dirty="0" smtClean="0"/>
              <a:t>Улыбнуться, показать зубы, приоткрыть рот, положить широкий на нижнюю губу, потом на нижнюю. В каждом положении удерживать 3-5 секунд, повторить 4-6 раз.</a:t>
            </a:r>
          </a:p>
          <a:p>
            <a:r>
              <a:rPr lang="ru-RU" dirty="0" smtClean="0"/>
              <a:t>Вариант 2:</a:t>
            </a:r>
          </a:p>
          <a:p>
            <a:r>
              <a:rPr lang="ru-RU" dirty="0" smtClean="0"/>
              <a:t>Проводить кончиком языка по шершавой поверхности сухарика.</a:t>
            </a:r>
          </a:p>
          <a:p>
            <a:r>
              <a:rPr lang="ru-RU" dirty="0" smtClean="0"/>
              <a:t>Вариант 3:</a:t>
            </a:r>
          </a:p>
          <a:p>
            <a:r>
              <a:rPr lang="ru-RU" dirty="0" smtClean="0"/>
              <a:t>Вращать языком бусину на нитке. 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245" y="278738"/>
            <a:ext cx="4371425" cy="30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923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«Чашечка»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4980" y="3735420"/>
            <a:ext cx="4392000" cy="293042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Вариант 1.</a:t>
            </a:r>
          </a:p>
          <a:p>
            <a:pPr algn="just"/>
            <a:r>
              <a:rPr lang="ru-RU" sz="1200" dirty="0"/>
              <a:t>У</a:t>
            </a:r>
            <a:r>
              <a:rPr lang="ru-RU" sz="1200" dirty="0" smtClean="0"/>
              <a:t>лыбнуться</a:t>
            </a:r>
            <a:r>
              <a:rPr lang="ru-RU" sz="1200" dirty="0"/>
              <a:t>, открыть рот, сделать </a:t>
            </a:r>
            <a:r>
              <a:rPr lang="ru-RU" sz="1200" dirty="0" smtClean="0"/>
              <a:t>«блинчик». </a:t>
            </a:r>
            <a:r>
              <a:rPr lang="ru-RU" sz="1200" dirty="0"/>
              <a:t>Затем загнуть вверх края широкого языка и установить язык в форме «чашечки». Внимание! Язык не должен лежать на нижней губе! Если «чашечка» не получается, то необходимо вернуться к упражнению «лопаточка», распластать широкий язык на нижней губе, и слегка надавить на середину языка. При этом края языка поднимаются вверх, и язык принимает нужную форму. </a:t>
            </a:r>
            <a:r>
              <a:rPr lang="ru-RU" sz="1200" dirty="0" smtClean="0"/>
              <a:t>Внимание</a:t>
            </a:r>
            <a:r>
              <a:rPr lang="ru-RU" sz="1200" dirty="0"/>
              <a:t>! Язык должен быть широким! Удерживать язык в таком положении под счёт до 5-7. Повторить 5 раз</a:t>
            </a:r>
            <a:r>
              <a:rPr lang="ru-RU" sz="1200" dirty="0" smtClean="0"/>
              <a:t>.</a:t>
            </a:r>
          </a:p>
          <a:p>
            <a:r>
              <a:rPr lang="ru-RU" dirty="0" smtClean="0"/>
              <a:t>Вариант 2.</a:t>
            </a:r>
          </a:p>
          <a:p>
            <a:pPr algn="just"/>
            <a:r>
              <a:rPr lang="ru-RU" dirty="0"/>
              <a:t>Улыбнуться, открыть рот. Широкий язык лежит на нижней губе. На серединку языка положить кусочек мармелада. Ребенку нужно занести язык в рот в виде чашечки.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8769" y="264103"/>
            <a:ext cx="4248000" cy="31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034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использованной литературы: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1. Воробьева Т.А., </a:t>
            </a:r>
            <a:r>
              <a:rPr lang="ru-RU" dirty="0" err="1" smtClean="0"/>
              <a:t>Крупенчук</a:t>
            </a:r>
            <a:r>
              <a:rPr lang="ru-RU" dirty="0" smtClean="0"/>
              <a:t> О.И. Логопедические упражнения: Артикуляционная гимнастика. – СПб.: Издательский дом «Литера», 2013.</a:t>
            </a:r>
          </a:p>
          <a:p>
            <a:pPr algn="just"/>
            <a:r>
              <a:rPr lang="ru-RU" dirty="0" smtClean="0"/>
              <a:t>2. </a:t>
            </a:r>
            <a:r>
              <a:rPr lang="ru-RU" dirty="0" err="1" smtClean="0"/>
              <a:t>Лынская</a:t>
            </a:r>
            <a:r>
              <a:rPr lang="ru-RU" dirty="0" smtClean="0"/>
              <a:t> М.И. </a:t>
            </a:r>
            <a:r>
              <a:rPr lang="ru-RU" dirty="0" err="1" smtClean="0"/>
              <a:t>Снсорно</a:t>
            </a:r>
            <a:r>
              <a:rPr lang="ru-RU" dirty="0" smtClean="0"/>
              <a:t> – интегративная артикуляционная гимнастика: Комплексы упражнений для преодоления артикуляционной апраксии у детей дошкольного возраста. – М.: ПАРАДИГМА, 2016.</a:t>
            </a:r>
          </a:p>
          <a:p>
            <a:pPr algn="just"/>
            <a:r>
              <a:rPr lang="ru-RU" dirty="0" smtClean="0"/>
              <a:t>Картинки: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yandex.ru/images/</a:t>
            </a:r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58882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приемов сенсорной интеграции.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Артикуляционная гимнастика является необходимой составляющей любого логопедического занятия. Она решает задачи формирования артикуляционных укладов звуков речи, развития мышечной силы органов артикуляции. Зачастую детям дошкольного возраста не интересны традиционные артикуляционные упражнения. </a:t>
            </a:r>
          </a:p>
          <a:p>
            <a:pPr algn="just"/>
            <a:r>
              <a:rPr lang="ru-RU" dirty="0" smtClean="0"/>
              <a:t>Предлагаемый комплекс артикуляционных упражнений с использованием приемов сенсорной интеграции направлен на повышение мотивации к логопедическим занятиям, а также на преодоление апраксии.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454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«Яблоко-морковка»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3148" y="532382"/>
            <a:ext cx="2950520" cy="2232000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ru-RU" dirty="0"/>
              <a:t>Р</a:t>
            </a:r>
            <a:r>
              <a:rPr lang="ru-RU" dirty="0" smtClean="0"/>
              <a:t>ебенок </a:t>
            </a:r>
            <a:r>
              <a:rPr lang="ru-RU" dirty="0"/>
              <a:t>поочередно надувает и втягивает щеки в спокойном темпе, удерживая их в каждом положении 3-5 сек. Губы сомкнуты!</a:t>
            </a:r>
          </a:p>
          <a:p>
            <a:pPr algn="just"/>
            <a:endParaRPr lang="ru-RU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/>
              <a:t>Взрослый поочередно показывает ребенку яблоко и морковку.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1013" y="2334642"/>
            <a:ext cx="2592000" cy="4169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498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«Орешек»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 algn="just">
              <a:lnSpc>
                <a:spcPct val="115000"/>
              </a:lnSpc>
            </a:pPr>
            <a:r>
              <a:rPr lang="ru-R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Вариант 1.</a:t>
            </a:r>
          </a:p>
          <a:p>
            <a:pPr lvl="0" algn="just">
              <a:lnSpc>
                <a:spcPct val="115000"/>
              </a:lnSpc>
            </a:pPr>
            <a:r>
              <a:rPr lang="ru-R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Ребенок </a:t>
            </a: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поочередно </a:t>
            </a:r>
            <a:r>
              <a:rPr lang="ru-R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упирает язык </a:t>
            </a: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в правую и левую щеки, задерживаясь в каждом положении на 3-5 сек. Рот закрыт. Ребенок контролирует движение языка, приложив пальчики снаружи щек</a:t>
            </a:r>
            <a:r>
              <a:rPr lang="ru-R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 algn="just">
              <a:lnSpc>
                <a:spcPct val="115000"/>
              </a:lnSpc>
            </a:pPr>
            <a:r>
              <a:rPr lang="ru-RU" dirty="0" smtClean="0"/>
              <a:t>Вариант 2.</a:t>
            </a:r>
          </a:p>
          <a:p>
            <a:pPr lvl="0" algn="just">
              <a:lnSpc>
                <a:spcPct val="115000"/>
              </a:lnSpc>
            </a:pPr>
            <a:r>
              <a:rPr lang="ru-RU" dirty="0" smtClean="0"/>
              <a:t>Перекатывание во рту </a:t>
            </a:r>
            <a:r>
              <a:rPr lang="ru-RU" dirty="0" err="1" smtClean="0"/>
              <a:t>кумквата</a:t>
            </a:r>
            <a:r>
              <a:rPr lang="ru-RU" dirty="0" smtClean="0"/>
              <a:t> (виноградины, небольшого грецкого ореха).</a:t>
            </a:r>
          </a:p>
          <a:p>
            <a:pPr lvl="0" algn="just">
              <a:lnSpc>
                <a:spcPct val="115000"/>
              </a:lnSpc>
            </a:pP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2218" y="1687034"/>
            <a:ext cx="5439031" cy="3060000"/>
          </a:xfrm>
        </p:spPr>
      </p:pic>
    </p:spTree>
    <p:extLst>
      <p:ext uri="{BB962C8B-B14F-4D97-AF65-F5344CB8AC3E}">
        <p14:creationId xmlns:p14="http://schemas.microsoft.com/office/powerpoint/2010/main" val="3360009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«Пушка»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Вариант 1.</a:t>
            </a:r>
          </a:p>
          <a:p>
            <a:pPr algn="just"/>
            <a:r>
              <a:rPr lang="ru-RU" dirty="0" smtClean="0"/>
              <a:t>Плотно сомкнуть губы и с силой вытолкнуть их вперед, вытягивая в трубочку. При этом совершить коротки интенсивный выдох.</a:t>
            </a:r>
          </a:p>
          <a:p>
            <a:r>
              <a:rPr lang="ru-RU" dirty="0" smtClean="0"/>
              <a:t>Вариант 2.</a:t>
            </a:r>
          </a:p>
          <a:p>
            <a:pPr algn="just"/>
            <a:r>
              <a:rPr lang="ru-RU" dirty="0" smtClean="0"/>
              <a:t>Выплевывание бутылочной пробки, зажатой между губами.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7448" y="2396573"/>
            <a:ext cx="5949019" cy="2520000"/>
          </a:xfrm>
        </p:spPr>
      </p:pic>
    </p:spTree>
    <p:extLst>
      <p:ext uri="{BB962C8B-B14F-4D97-AF65-F5344CB8AC3E}">
        <p14:creationId xmlns:p14="http://schemas.microsoft.com/office/powerpoint/2010/main" val="3250117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«Хоботок»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2808" y="3973749"/>
            <a:ext cx="3004981" cy="2124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Вариант 1.</a:t>
            </a:r>
          </a:p>
          <a:p>
            <a:pPr algn="just"/>
            <a:r>
              <a:rPr lang="ru-RU" dirty="0" smtClean="0"/>
              <a:t>Вытянуть сомкнутые губы вперед «трубочкой». Удерживать их в таком положении под счет от 1 до 5-7.</a:t>
            </a:r>
          </a:p>
          <a:p>
            <a:r>
              <a:rPr lang="ru-RU" dirty="0" smtClean="0"/>
              <a:t>Вариант 2.</a:t>
            </a:r>
          </a:p>
          <a:p>
            <a:pPr algn="just"/>
            <a:r>
              <a:rPr lang="ru-RU" dirty="0" smtClean="0"/>
              <a:t>Удерживать на верхней губе палочку корицы или веточку укропа.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6808" y="446088"/>
            <a:ext cx="3055302" cy="29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26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«Блинчик»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4919" y="246612"/>
            <a:ext cx="4685537" cy="3384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Вариант 1:</a:t>
            </a:r>
          </a:p>
          <a:p>
            <a:pPr algn="just"/>
            <a:r>
              <a:rPr lang="ru-RU" dirty="0"/>
              <a:t>В</a:t>
            </a:r>
            <a:r>
              <a:rPr lang="ru-RU" dirty="0" smtClean="0"/>
              <a:t>ысунуть </a:t>
            </a:r>
            <a:r>
              <a:rPr lang="ru-RU" dirty="0"/>
              <a:t>широкий кончик языка между зубами, произнося слоги: «</a:t>
            </a:r>
            <a:r>
              <a:rPr lang="ru-RU" dirty="0" err="1"/>
              <a:t>пя-пя-пя</a:t>
            </a:r>
            <a:r>
              <a:rPr lang="ru-RU" dirty="0"/>
              <a:t>». После произнесения последнего слога оставить рот открытым, зафиксировав широкий язык на нижней губе. Удерживать язык в таком состоянии под счёт до 5-7. Следить за тем, чтобы язык оставался широким, спокойно лежал на нижней губе. Повторить 5-6 раз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Вариант 2:</a:t>
            </a:r>
          </a:p>
          <a:p>
            <a:pPr algn="just"/>
            <a:r>
              <a:rPr lang="ru-RU" dirty="0" smtClean="0"/>
              <a:t>Положить на широкий распластанный язык сладкую соломку, кусочек фрукта, мармелада и т.п.</a:t>
            </a:r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7857" y="4208267"/>
            <a:ext cx="2324100" cy="229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066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«Иголочка»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2281" y="4050843"/>
            <a:ext cx="3552000" cy="2664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Вариант 1:</a:t>
            </a:r>
          </a:p>
          <a:p>
            <a:pPr algn="just"/>
            <a:r>
              <a:rPr lang="ru-RU" dirty="0"/>
              <a:t>О</a:t>
            </a:r>
            <a:r>
              <a:rPr lang="ru-RU" dirty="0" smtClean="0"/>
              <a:t>ткрыть </a:t>
            </a:r>
            <a:r>
              <a:rPr lang="ru-RU" dirty="0"/>
              <a:t>рот, высунуть язык как можно дальше, напрячь его, сделать узким и удерживать в таком положении под счет от 1 до 5-10. Язык не лежит на нижней губе, а выдвигается вперед.</a:t>
            </a:r>
          </a:p>
          <a:p>
            <a:r>
              <a:rPr lang="ru-RU" dirty="0" smtClean="0"/>
              <a:t>Вариант 2:</a:t>
            </a:r>
          </a:p>
          <a:p>
            <a:pPr algn="just"/>
            <a:r>
              <a:rPr lang="ru-RU" dirty="0" smtClean="0"/>
              <a:t>Попасть высунутым языком в центр сухарика, просунуть его в сушку.</a:t>
            </a:r>
          </a:p>
        </p:txBody>
      </p:sp>
      <p:pic>
        <p:nvPicPr>
          <p:cNvPr id="1026" name="Picture 2" descr="https://png.pngtree.com/element_origin_min_pic/17/03/24/11f7db7d4c9c26a57cfc1459609294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2630" y="253088"/>
            <a:ext cx="3279999" cy="29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806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«Часики»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Вариант 1:</a:t>
            </a:r>
          </a:p>
          <a:p>
            <a:pPr algn="just"/>
            <a:r>
              <a:rPr lang="ru-RU" dirty="0" smtClean="0"/>
              <a:t>Улыбнуться</a:t>
            </a:r>
            <a:r>
              <a:rPr lang="ru-RU" dirty="0"/>
              <a:t>, приоткрыть рот, высунуть язык как можно дальше и производить им плавные движения от одного уголка рта к другому. Проделать 8 раз. Двигается только язык – нижняя челюсть неподвижна! Язык не облизывает нижнюю губу, а передвигается, не задевая её, от одного уголка рта к другому! Повторить упражнение 5 раз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Вариант 2:</a:t>
            </a:r>
          </a:p>
          <a:p>
            <a:pPr algn="just"/>
            <a:r>
              <a:rPr lang="ru-RU" dirty="0" smtClean="0"/>
              <a:t>Задевать языком </a:t>
            </a:r>
            <a:r>
              <a:rPr lang="ru-RU" dirty="0" err="1" smtClean="0"/>
              <a:t>чупа-чупс</a:t>
            </a:r>
            <a:r>
              <a:rPr lang="ru-RU" dirty="0" smtClean="0"/>
              <a:t>, дольку апельсина и т.п.</a:t>
            </a:r>
            <a:endParaRPr lang="ru-RU" dirty="0"/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3393" y="-175098"/>
            <a:ext cx="3306900" cy="5414962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4763" y="4386457"/>
            <a:ext cx="3492000" cy="23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64522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162</TotalTime>
  <Words>828</Words>
  <Application>Microsoft Office PowerPoint</Application>
  <PresentationFormat>Широкоэкранный</PresentationFormat>
  <Paragraphs>62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Times New Roman</vt:lpstr>
      <vt:lpstr>Wingdings 3</vt:lpstr>
      <vt:lpstr>Легкий дым</vt:lpstr>
      <vt:lpstr>Артикуляционная гимнастика с использованием приемов сенсорной интеграции.</vt:lpstr>
      <vt:lpstr>Артикуляционная гимнастика  с использованием приемов сенсорной интеграции.</vt:lpstr>
      <vt:lpstr>«Яблоко-морковка»</vt:lpstr>
      <vt:lpstr>«Орешек»</vt:lpstr>
      <vt:lpstr>«Пушка»</vt:lpstr>
      <vt:lpstr>«Хоботок»</vt:lpstr>
      <vt:lpstr>«Блинчик»</vt:lpstr>
      <vt:lpstr>«Иголочка»</vt:lpstr>
      <vt:lpstr>«Часики»</vt:lpstr>
      <vt:lpstr>«Чистим верхние зубки»</vt:lpstr>
      <vt:lpstr>«Качели»</vt:lpstr>
      <vt:lpstr>«Чашечка»</vt:lpstr>
      <vt:lpstr>Список использованной литературы: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 K31ADE</dc:creator>
  <cp:lastModifiedBy>ASUS K31ADE</cp:lastModifiedBy>
  <cp:revision>35</cp:revision>
  <dcterms:created xsi:type="dcterms:W3CDTF">2019-01-05T08:44:57Z</dcterms:created>
  <dcterms:modified xsi:type="dcterms:W3CDTF">2019-01-05T12:14:31Z</dcterms:modified>
</cp:coreProperties>
</file>