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4"/>
  </p:notesMasterIdLst>
  <p:sldIdLst>
    <p:sldId id="256" r:id="rId2"/>
    <p:sldId id="257" r:id="rId3"/>
    <p:sldId id="266" r:id="rId4"/>
    <p:sldId id="267" r:id="rId5"/>
    <p:sldId id="268" r:id="rId6"/>
    <p:sldId id="269" r:id="rId7"/>
    <p:sldId id="259" r:id="rId8"/>
    <p:sldId id="265" r:id="rId9"/>
    <p:sldId id="262" r:id="rId10"/>
    <p:sldId id="260" r:id="rId11"/>
    <p:sldId id="261" r:id="rId12"/>
    <p:sldId id="264" r:id="rId13"/>
    <p:sldId id="272" r:id="rId14"/>
    <p:sldId id="274" r:id="rId15"/>
    <p:sldId id="276" r:id="rId16"/>
    <p:sldId id="275" r:id="rId17"/>
    <p:sldId id="273" r:id="rId18"/>
    <p:sldId id="277" r:id="rId19"/>
    <p:sldId id="279" r:id="rId20"/>
    <p:sldId id="280" r:id="rId21"/>
    <p:sldId id="282" r:id="rId22"/>
    <p:sldId id="28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66"/>
    <a:srgbClr val="E6E5D6"/>
    <a:srgbClr val="E4E3D4"/>
    <a:srgbClr val="D9D8C1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453F6-15D8-4A66-A2C0-26EC28391D86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A147F-D7E0-4FC9-80D6-74E558359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812C74-1293-48F9-9B61-8B3801848CE2}" type="datetimeFigureOut">
              <a:rPr lang="ru-RU" smtClean="0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B2D2E9-4E39-4A36-BA03-3F0BEED55D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88CC37-A56C-4522-8433-BCAFB348C8A7}" type="datetimeFigureOut">
              <a:rPr lang="ru-RU" smtClean="0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18CF3D-637A-41A0-8480-E118A1EE2F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65F854-CAB0-406C-9F54-8A15FE4C563F}" type="datetimeFigureOut">
              <a:rPr lang="ru-RU" smtClean="0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D113AB-6188-4B1B-A6AB-9BCDB4DB03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AD7F-ABAE-4633-8103-9A15479E86FC}" type="datetimeFigureOut">
              <a:rPr lang="ru-RU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8C32C-5ED9-455E-A93E-E5B846F02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E53C6C-7054-4364-B2D6-E6923FDC44BA}" type="datetimeFigureOut">
              <a:rPr lang="ru-RU" smtClean="0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77C3D2-0954-4D7D-9652-B56CC1D938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CB64C7-B45A-4330-9B00-85C5B0567D42}" type="datetimeFigureOut">
              <a:rPr lang="ru-RU" smtClean="0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F5F7EB-247A-4EDE-984A-31C0315B7D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730FC5-3558-4068-87A3-8FC998B3AC8F}" type="datetimeFigureOut">
              <a:rPr lang="ru-RU" smtClean="0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F64A0-BC0C-44AC-BE44-B73C8B752B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102DF-1771-4880-B3E7-1A0F3C55354A}" type="datetimeFigureOut">
              <a:rPr lang="ru-RU" smtClean="0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AAC2-9BE8-425D-AF67-437E11C05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A487C5-F701-4E5B-AE89-EB23016E398F}" type="datetimeFigureOut">
              <a:rPr lang="ru-RU" smtClean="0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D696DD-1E09-485D-9299-A0483967E2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8E5AC8-9AB0-4792-BF66-871F0AD407F6}" type="datetimeFigureOut">
              <a:rPr lang="ru-RU" smtClean="0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AC4B83-22D0-4F88-9DF8-4AF6E9506D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7392C6-6BE2-4F70-AF98-991C64FC57C6}" type="datetimeFigureOut">
              <a:rPr lang="ru-RU" smtClean="0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743DC0-5ECA-4376-8E37-59AF360FE9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842C6E-6264-4BC7-8992-F775E1CD8A3C}" type="datetimeFigureOut">
              <a:rPr lang="ru-RU" smtClean="0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F04CB4-F355-44A9-930E-32E93B2552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88DED3D-D757-4BF3-A90F-6733A2B0A966}" type="datetimeFigureOut">
              <a:rPr lang="ru-RU" smtClean="0"/>
              <a:pPr>
                <a:defRPr/>
              </a:pPr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C33088C-887F-4879-A74D-4311AE29BA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1.png"/><Relationship Id="rId3" Type="http://schemas.openxmlformats.org/officeDocument/2006/relationships/image" Target="../media/image27.png"/><Relationship Id="rId7" Type="http://schemas.openxmlformats.org/officeDocument/2006/relationships/image" Target="../media/image37.png"/><Relationship Id="rId12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6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35.png"/><Relationship Id="rId15" Type="http://schemas.openxmlformats.org/officeDocument/2006/relationships/image" Target="../media/image43.png"/><Relationship Id="rId10" Type="http://schemas.openxmlformats.org/officeDocument/2006/relationships/image" Target="../media/image39.png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3.bin"/><Relationship Id="rId1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500298" y="3357562"/>
            <a:ext cx="7772400" cy="1470025"/>
          </a:xfrm>
          <a:noFill/>
        </p:spPr>
        <p:txBody>
          <a:bodyPr/>
          <a:lstStyle/>
          <a:p>
            <a:r>
              <a:rPr lang="ru-RU" b="1" dirty="0" smtClean="0">
                <a:ln>
                  <a:solidFill>
                    <a:srgbClr val="000000"/>
                  </a:solidFill>
                </a:ln>
                <a:solidFill>
                  <a:srgbClr val="00B050"/>
                </a:solidFill>
                <a:latin typeface="Cambria" pitchFamily="18" charset="0"/>
              </a:rPr>
              <a:t>Начинаем урок!</a:t>
            </a:r>
            <a:endParaRPr lang="ru-RU" b="1" dirty="0">
              <a:ln>
                <a:solidFill>
                  <a:srgbClr val="000000"/>
                </a:solidFill>
              </a:ln>
              <a:solidFill>
                <a:srgbClr val="00B05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00B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Цель урока: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1643050"/>
            <a:ext cx="878684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Выяснить: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что называется механической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работой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в каких единицах измеряется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от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каких величин она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зависит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при каких условиях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выполняется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  <a:p>
            <a:pPr lvl="0">
              <a:lnSpc>
                <a:spcPct val="150000"/>
              </a:lnSpc>
            </a:pP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00B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016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Жан</a:t>
            </a:r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vi-VN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Понселе́</a:t>
            </a:r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b="1" dirty="0" smtClean="0">
                <a:ln w="1016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(1826 г)</a:t>
            </a:r>
          </a:p>
        </p:txBody>
      </p:sp>
      <p:pic>
        <p:nvPicPr>
          <p:cNvPr id="18434" name="Picture 2" descr="http://new.poncelet.ru/sites/default/files/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071546"/>
            <a:ext cx="3714776" cy="4624202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357686" y="1357298"/>
            <a:ext cx="4786314" cy="3688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«Механическая работа — это постоянное преодоление сопротивлений силой, действующей вдоль пути»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00B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Механическая работа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282" y="1143000"/>
            <a:ext cx="8858250" cy="1384995"/>
          </a:xfrm>
          <a:prstGeom prst="rect">
            <a:avLst/>
          </a:prstGeom>
          <a:solidFill>
            <a:schemeClr val="bg2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Механическая работа - физическая величина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характеризующая  процесс перемещения тела под действием силы.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16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2924175"/>
            <a:ext cx="2808287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873125"/>
            <a:ext cx="2066925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873125"/>
            <a:ext cx="2243138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873125"/>
            <a:ext cx="2944812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5940425" y="1189038"/>
            <a:ext cx="679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chemeClr val="hlink"/>
                </a:solidFill>
                <a:latin typeface="Arial Black" pitchFamily="34" charset="0"/>
              </a:rPr>
              <a:t>х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3276600" y="1160463"/>
            <a:ext cx="679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chemeClr val="hlink"/>
                </a:solidFill>
                <a:latin typeface="Arial Black" pitchFamily="34" charset="0"/>
              </a:rPr>
              <a:t>=</a:t>
            </a:r>
          </a:p>
        </p:txBody>
      </p:sp>
      <p:pic>
        <p:nvPicPr>
          <p:cNvPr id="33805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879475"/>
            <a:ext cx="2944812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8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63738" y="2924175"/>
            <a:ext cx="2320925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0" name="Picture 1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32138" y="2924175"/>
            <a:ext cx="1668462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1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873125"/>
            <a:ext cx="2066925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2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873125"/>
            <a:ext cx="2243138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3" name="Picture 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22713" y="2954338"/>
            <a:ext cx="165735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6875463" y="2133600"/>
            <a:ext cx="1728787" cy="2879725"/>
            <a:chOff x="4150" y="1389"/>
            <a:chExt cx="1089" cy="1814"/>
          </a:xfrm>
        </p:grpSpPr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4241" y="1434"/>
            <a:ext cx="898" cy="1718"/>
          </p:xfrm>
          <a:graphic>
            <a:graphicData uri="http://schemas.openxmlformats.org/presentationml/2006/ole">
              <p:oleObj spid="_x0000_s40962" name="Формула" r:id="rId10" imgW="583920" imgH="1117440" progId="Equation.3">
                <p:embed/>
              </p:oleObj>
            </a:graphicData>
          </a:graphic>
        </p:graphicFrame>
        <p:sp>
          <p:nvSpPr>
            <p:cNvPr id="1043" name="Rectangle 44"/>
            <p:cNvSpPr>
              <a:spLocks noChangeArrowheads="1"/>
            </p:cNvSpPr>
            <p:nvPr/>
          </p:nvSpPr>
          <p:spPr bwMode="auto">
            <a:xfrm>
              <a:off x="4150" y="1389"/>
              <a:ext cx="1089" cy="952"/>
            </a:xfrm>
            <a:prstGeom prst="rect">
              <a:avLst/>
            </a:prstGeom>
            <a:noFill/>
            <a:ln w="38100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Rectangle 45"/>
            <p:cNvSpPr>
              <a:spLocks noChangeArrowheads="1"/>
            </p:cNvSpPr>
            <p:nvPr/>
          </p:nvSpPr>
          <p:spPr bwMode="auto">
            <a:xfrm>
              <a:off x="4150" y="2341"/>
              <a:ext cx="1089" cy="862"/>
            </a:xfrm>
            <a:prstGeom prst="rect">
              <a:avLst/>
            </a:prstGeom>
            <a:noFill/>
            <a:ln w="38100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839" name="AutoShape 47"/>
          <p:cNvSpPr>
            <a:spLocks noChangeArrowheads="1"/>
          </p:cNvSpPr>
          <p:nvPr/>
        </p:nvSpPr>
        <p:spPr bwMode="auto">
          <a:xfrm rot="-1455954">
            <a:off x="5148263" y="2997200"/>
            <a:ext cx="1223962" cy="431800"/>
          </a:xfrm>
          <a:prstGeom prst="rightArrow">
            <a:avLst>
              <a:gd name="adj1" fmla="val 50000"/>
              <a:gd name="adj2" fmla="val 70864"/>
            </a:avLst>
          </a:prstGeom>
          <a:solidFill>
            <a:srgbClr val="FF9900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40" name="AutoShape 48"/>
          <p:cNvSpPr>
            <a:spLocks noChangeArrowheads="1"/>
          </p:cNvSpPr>
          <p:nvPr/>
        </p:nvSpPr>
        <p:spPr bwMode="auto">
          <a:xfrm rot="1455954" flipV="1">
            <a:off x="5219700" y="3789363"/>
            <a:ext cx="1223963" cy="431800"/>
          </a:xfrm>
          <a:prstGeom prst="rightArrow">
            <a:avLst>
              <a:gd name="adj1" fmla="val 50000"/>
              <a:gd name="adj2" fmla="val 70864"/>
            </a:avLst>
          </a:prstGeom>
          <a:solidFill>
            <a:srgbClr val="FF9900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87283E-6 L 0.09098 0.33248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142 -0.02361 L -0.08142 0.3092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1 -0.02361 L -0.30365 0.29885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000"/>
                            </p:stCondLst>
                            <p:childTnLst>
                              <p:par>
                                <p:cTn id="6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6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33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33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2" grpId="0"/>
      <p:bldP spid="33804" grpId="0"/>
      <p:bldP spid="33839" grpId="0" animBg="1"/>
      <p:bldP spid="338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002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8" y="2928934"/>
            <a:ext cx="5341937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3" name="Picture 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4346" y="3857628"/>
            <a:ext cx="5175250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-20688" y="0"/>
            <a:ext cx="9164688" cy="85010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cs typeface="+mn-cs"/>
              </a:rPr>
              <a:t>Единица измерения - Джоуль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1214422"/>
            <a:ext cx="410527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Группа 10"/>
          <p:cNvGrpSpPr/>
          <p:nvPr/>
        </p:nvGrpSpPr>
        <p:grpSpPr>
          <a:xfrm>
            <a:off x="6215074" y="928670"/>
            <a:ext cx="2763851" cy="3962127"/>
            <a:chOff x="6215074" y="928670"/>
            <a:chExt cx="2763851" cy="3962127"/>
          </a:xfrm>
        </p:grpSpPr>
        <p:pic>
          <p:nvPicPr>
            <p:cNvPr id="51201" name="Picture 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215074" y="928670"/>
              <a:ext cx="2763851" cy="3484426"/>
            </a:xfrm>
            <a:prstGeom prst="rect">
              <a:avLst/>
            </a:prstGeom>
            <a:noFill/>
            <a:ln w="2857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</p:pic>
        <p:sp>
          <p:nvSpPr>
            <p:cNvPr id="10" name="Прямоугольник 9"/>
            <p:cNvSpPr/>
            <p:nvPr/>
          </p:nvSpPr>
          <p:spPr>
            <a:xfrm>
              <a:off x="6357950" y="4429132"/>
              <a:ext cx="252575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latin typeface="Cambria" pitchFamily="18" charset="0"/>
                </a:rPr>
                <a:t>Джеймс Джоуль</a:t>
              </a:r>
              <a:endParaRPr lang="ru-RU" sz="2400" dirty="0"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2643174" y="71414"/>
            <a:ext cx="443204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интересно…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00232" y="1236663"/>
            <a:ext cx="714376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перелете с большого пальца руки человека на указательный комар совершает работу -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0, 000 000 000 000 000 000 000 000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001 Дж.</a:t>
            </a:r>
          </a:p>
          <a:p>
            <a:pPr eaLnBrk="0" hangingPunct="0">
              <a:tabLst>
                <a:tab pos="457200" algn="l"/>
              </a:tabLst>
            </a:pP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 rot="10800000" flipV="1">
            <a:off x="2522568" y="3554369"/>
            <a:ext cx="64071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Сердце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человека за одно сокращение совершает приблизительно 1 Дж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s39.radikal.ru/i084/1008/d9/eab84bdca23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141663"/>
            <a:ext cx="171608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2" descr="http://mooreslawnmaintenance.net/images/144_mosquito_graphic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981075"/>
            <a:ext cx="1281113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39949" name="Object 2"/>
          <p:cNvGraphicFramePr>
            <a:graphicFrameLocks noChangeAspect="1"/>
          </p:cNvGraphicFramePr>
          <p:nvPr>
            <p:ph idx="1"/>
          </p:nvPr>
        </p:nvGraphicFramePr>
        <p:xfrm>
          <a:off x="827088" y="2708275"/>
          <a:ext cx="876300" cy="889000"/>
        </p:xfrm>
        <a:graphic>
          <a:graphicData uri="http://schemas.openxmlformats.org/presentationml/2006/ole">
            <p:oleObj spid="_x0000_s43010" name="Image" r:id="rId4" imgW="875882" imgH="888889" progId="">
              <p:embed/>
            </p:oleObj>
          </a:graphicData>
        </a:graphic>
      </p:graphicFrame>
      <p:pic>
        <p:nvPicPr>
          <p:cNvPr id="3994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642938"/>
            <a:ext cx="3057525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7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63" y="642938"/>
            <a:ext cx="2759075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8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72375" y="731838"/>
            <a:ext cx="130175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2" name="Line 16"/>
          <p:cNvSpPr>
            <a:spLocks noChangeShapeType="1"/>
          </p:cNvSpPr>
          <p:nvPr/>
        </p:nvSpPr>
        <p:spPr bwMode="auto">
          <a:xfrm>
            <a:off x="1187450" y="3573463"/>
            <a:ext cx="7129463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 type="oval" w="med" len="med"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4119563" y="3465513"/>
            <a:ext cx="522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</a:t>
            </a:r>
            <a:endParaRPr lang="ru-RU" sz="4000" b="1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39954" name="Picture 1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285784" y="1285860"/>
            <a:ext cx="3402012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258888" y="2708275"/>
            <a:ext cx="1368425" cy="457200"/>
            <a:chOff x="793" y="1706"/>
            <a:chExt cx="862" cy="288"/>
          </a:xfrm>
        </p:grpSpPr>
        <p:sp>
          <p:nvSpPr>
            <p:cNvPr id="4126" name="Line 19"/>
            <p:cNvSpPr>
              <a:spLocks noChangeShapeType="1"/>
            </p:cNvSpPr>
            <p:nvPr/>
          </p:nvSpPr>
          <p:spPr bwMode="auto">
            <a:xfrm>
              <a:off x="793" y="1979"/>
              <a:ext cx="862" cy="0"/>
            </a:xfrm>
            <a:prstGeom prst="line">
              <a:avLst/>
            </a:prstGeom>
            <a:noFill/>
            <a:ln w="38100">
              <a:solidFill>
                <a:srgbClr val="F9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7" name="Text Box 20"/>
            <p:cNvSpPr txBox="1">
              <a:spLocks noChangeArrowheads="1"/>
            </p:cNvSpPr>
            <p:nvPr/>
          </p:nvSpPr>
          <p:spPr bwMode="auto">
            <a:xfrm>
              <a:off x="1111" y="1706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i="1">
                  <a:solidFill>
                    <a:srgbClr val="F90101"/>
                  </a:solidFill>
                </a:rPr>
                <a:t>F</a:t>
              </a:r>
              <a:endParaRPr lang="ru-RU" sz="2400" b="1" i="1">
                <a:solidFill>
                  <a:srgbClr val="F90101"/>
                </a:solidFill>
              </a:endParaRPr>
            </a:p>
          </p:txBody>
        </p:sp>
        <p:sp>
          <p:nvSpPr>
            <p:cNvPr id="4128" name="Line 21"/>
            <p:cNvSpPr>
              <a:spLocks noChangeShapeType="1"/>
            </p:cNvSpPr>
            <p:nvPr/>
          </p:nvSpPr>
          <p:spPr bwMode="auto">
            <a:xfrm>
              <a:off x="1202" y="1706"/>
              <a:ext cx="136" cy="0"/>
            </a:xfrm>
            <a:prstGeom prst="line">
              <a:avLst/>
            </a:prstGeom>
            <a:noFill/>
            <a:ln w="9525">
              <a:solidFill>
                <a:srgbClr val="F9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39959" name="Object 3"/>
          <p:cNvGraphicFramePr>
            <a:graphicFrameLocks noChangeAspect="1"/>
          </p:cNvGraphicFramePr>
          <p:nvPr/>
        </p:nvGraphicFramePr>
        <p:xfrm>
          <a:off x="827088" y="3979863"/>
          <a:ext cx="876300" cy="889000"/>
        </p:xfrm>
        <a:graphic>
          <a:graphicData uri="http://schemas.openxmlformats.org/presentationml/2006/ole">
            <p:oleObj spid="_x0000_s43011" name="Image" r:id="rId9" imgW="875882" imgH="888889" progId="">
              <p:embed/>
            </p:oleObj>
          </a:graphicData>
        </a:graphic>
      </p:graphicFrame>
      <p:sp>
        <p:nvSpPr>
          <p:cNvPr id="39960" name="Line 24"/>
          <p:cNvSpPr>
            <a:spLocks noChangeShapeType="1"/>
          </p:cNvSpPr>
          <p:nvPr/>
        </p:nvSpPr>
        <p:spPr bwMode="auto">
          <a:xfrm>
            <a:off x="1187450" y="4845050"/>
            <a:ext cx="7129463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 type="oval" w="med" len="med"/>
            <a:tailEnd type="oval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-107950" y="4365625"/>
            <a:ext cx="1368425" cy="457200"/>
            <a:chOff x="-68" y="2750"/>
            <a:chExt cx="862" cy="288"/>
          </a:xfrm>
        </p:grpSpPr>
        <p:sp>
          <p:nvSpPr>
            <p:cNvPr id="4123" name="Line 26"/>
            <p:cNvSpPr>
              <a:spLocks noChangeShapeType="1"/>
            </p:cNvSpPr>
            <p:nvPr/>
          </p:nvSpPr>
          <p:spPr bwMode="auto">
            <a:xfrm flipH="1">
              <a:off x="-68" y="3023"/>
              <a:ext cx="862" cy="0"/>
            </a:xfrm>
            <a:prstGeom prst="line">
              <a:avLst/>
            </a:prstGeom>
            <a:noFill/>
            <a:ln w="38100">
              <a:solidFill>
                <a:srgbClr val="F9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4" name="Text Box 27"/>
            <p:cNvSpPr txBox="1">
              <a:spLocks noChangeArrowheads="1"/>
            </p:cNvSpPr>
            <p:nvPr/>
          </p:nvSpPr>
          <p:spPr bwMode="auto">
            <a:xfrm>
              <a:off x="58" y="2750"/>
              <a:ext cx="4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i="1">
                  <a:solidFill>
                    <a:srgbClr val="F90101"/>
                  </a:solidFill>
                </a:rPr>
                <a:t>F</a:t>
              </a:r>
              <a:r>
                <a:rPr lang="ru-RU" sz="2400" b="1" i="1" baseline="-25000">
                  <a:solidFill>
                    <a:srgbClr val="F90101"/>
                  </a:solidFill>
                </a:rPr>
                <a:t>тр</a:t>
              </a:r>
            </a:p>
          </p:txBody>
        </p:sp>
        <p:sp>
          <p:nvSpPr>
            <p:cNvPr id="4125" name="Line 28"/>
            <p:cNvSpPr>
              <a:spLocks noChangeShapeType="1"/>
            </p:cNvSpPr>
            <p:nvPr/>
          </p:nvSpPr>
          <p:spPr bwMode="auto">
            <a:xfrm>
              <a:off x="169" y="2750"/>
              <a:ext cx="136" cy="0"/>
            </a:xfrm>
            <a:prstGeom prst="line">
              <a:avLst/>
            </a:prstGeom>
            <a:noFill/>
            <a:ln w="9525">
              <a:solidFill>
                <a:srgbClr val="F9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966" name="Text Box 30"/>
          <p:cNvSpPr txBox="1">
            <a:spLocks noChangeArrowheads="1"/>
          </p:cNvSpPr>
          <p:nvPr/>
        </p:nvSpPr>
        <p:spPr bwMode="auto">
          <a:xfrm>
            <a:off x="4140200" y="4724400"/>
            <a:ext cx="522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</a:t>
            </a:r>
            <a:endParaRPr lang="ru-RU" sz="4000" b="1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39967" name="Picture 3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86116" y="1285860"/>
            <a:ext cx="3713162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9968" name="Object 4"/>
          <p:cNvGraphicFramePr>
            <a:graphicFrameLocks noChangeAspect="1"/>
          </p:cNvGraphicFramePr>
          <p:nvPr/>
        </p:nvGraphicFramePr>
        <p:xfrm>
          <a:off x="827088" y="5078413"/>
          <a:ext cx="876300" cy="889000"/>
        </p:xfrm>
        <a:graphic>
          <a:graphicData uri="http://schemas.openxmlformats.org/presentationml/2006/ole">
            <p:oleObj spid="_x0000_s43012" name="Image" r:id="rId11" imgW="875882" imgH="888889" progId="">
              <p:embed/>
            </p:oleObj>
          </a:graphicData>
        </a:graphic>
      </p:graphicFrame>
      <p:sp>
        <p:nvSpPr>
          <p:cNvPr id="39969" name="Line 33"/>
          <p:cNvSpPr>
            <a:spLocks noChangeShapeType="1"/>
          </p:cNvSpPr>
          <p:nvPr/>
        </p:nvSpPr>
        <p:spPr bwMode="auto">
          <a:xfrm>
            <a:off x="1187450" y="5943600"/>
            <a:ext cx="7129463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 type="oval" w="med" len="med"/>
            <a:tailEnd type="oval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1258888" y="5541963"/>
            <a:ext cx="623887" cy="936625"/>
            <a:chOff x="793" y="3491"/>
            <a:chExt cx="393" cy="590"/>
          </a:xfrm>
        </p:grpSpPr>
        <p:sp>
          <p:nvSpPr>
            <p:cNvPr id="4120" name="Line 35"/>
            <p:cNvSpPr>
              <a:spLocks noChangeShapeType="1"/>
            </p:cNvSpPr>
            <p:nvPr/>
          </p:nvSpPr>
          <p:spPr bwMode="auto">
            <a:xfrm flipH="1">
              <a:off x="793" y="3491"/>
              <a:ext cx="1" cy="453"/>
            </a:xfrm>
            <a:prstGeom prst="line">
              <a:avLst/>
            </a:prstGeom>
            <a:noFill/>
            <a:ln w="38100">
              <a:solidFill>
                <a:srgbClr val="F90101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1" name="Text Box 36"/>
            <p:cNvSpPr txBox="1">
              <a:spLocks noChangeArrowheads="1"/>
            </p:cNvSpPr>
            <p:nvPr/>
          </p:nvSpPr>
          <p:spPr bwMode="auto">
            <a:xfrm>
              <a:off x="839" y="3793"/>
              <a:ext cx="34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i="1">
                  <a:solidFill>
                    <a:srgbClr val="F90101"/>
                  </a:solidFill>
                </a:rPr>
                <a:t>F</a:t>
              </a:r>
              <a:r>
                <a:rPr lang="ru-RU" sz="2400" b="1" i="1" baseline="-25000">
                  <a:solidFill>
                    <a:srgbClr val="F90101"/>
                  </a:solidFill>
                </a:rPr>
                <a:t>т</a:t>
              </a:r>
            </a:p>
          </p:txBody>
        </p:sp>
        <p:sp>
          <p:nvSpPr>
            <p:cNvPr id="4122" name="Line 37"/>
            <p:cNvSpPr>
              <a:spLocks noChangeShapeType="1"/>
            </p:cNvSpPr>
            <p:nvPr/>
          </p:nvSpPr>
          <p:spPr bwMode="auto">
            <a:xfrm>
              <a:off x="930" y="3793"/>
              <a:ext cx="136" cy="0"/>
            </a:xfrm>
            <a:prstGeom prst="line">
              <a:avLst/>
            </a:prstGeom>
            <a:noFill/>
            <a:ln w="9525">
              <a:solidFill>
                <a:srgbClr val="F9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974" name="Text Box 38"/>
          <p:cNvSpPr txBox="1">
            <a:spLocks noChangeArrowheads="1"/>
          </p:cNvSpPr>
          <p:nvPr/>
        </p:nvSpPr>
        <p:spPr bwMode="auto">
          <a:xfrm>
            <a:off x="4140200" y="5822950"/>
            <a:ext cx="522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</a:t>
            </a:r>
            <a:endParaRPr lang="ru-RU" sz="4000" b="1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39976" name="Picture 4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732588" y="1285860"/>
            <a:ext cx="2981325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81" name="Picture 4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57222" y="3213100"/>
            <a:ext cx="4133851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84" name="Picture 4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606800" y="3222625"/>
            <a:ext cx="4133850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86" name="Picture 50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732588" y="3222625"/>
            <a:ext cx="3017837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51445E-7 L 0.77118 -0.0016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-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4.33526E-6 L 0.7875 -0.0018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" y="-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51445E-7 L 0.77118 -0.0016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99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-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1000" fill="hold"/>
                                        <p:tgtEl>
                                          <p:spTgt spid="399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4798E-6 L 0.78351 -0.00185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39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399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00092 L 0.77048 -0.00254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-1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5607E-6 L 0.7717 1.15607E-6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10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20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1000"/>
                                        <p:tgtEl>
                                          <p:spTgt spid="39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399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399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9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9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9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39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3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2" grpId="0" animBg="1"/>
      <p:bldP spid="39952" grpId="1" animBg="1"/>
      <p:bldP spid="39953" grpId="0"/>
      <p:bldP spid="39953" grpId="1"/>
      <p:bldP spid="39960" grpId="0" animBg="1"/>
      <p:bldP spid="39960" grpId="1" animBg="1"/>
      <p:bldP spid="39966" grpId="0"/>
      <p:bldP spid="39966" grpId="1"/>
      <p:bldP spid="39969" grpId="0" animBg="1"/>
      <p:bldP spid="39969" grpId="1" animBg="1"/>
      <p:bldP spid="39974" grpId="0"/>
      <p:bldP spid="3997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00B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Практическая работа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857232"/>
            <a:ext cx="7929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Измерение работы при подъеме тела  и  при горизонтальном перемещении его на такое же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расстояние. 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</p:txBody>
      </p:sp>
      <p:pic>
        <p:nvPicPr>
          <p:cNvPr id="69634" name="Picture 2" descr="https://ds01.infourok.ru/uploads/ex/09e9/000092a0-33d2ac08/640/img14.jpg"/>
          <p:cNvPicPr>
            <a:picLocks noChangeAspect="1" noChangeArrowheads="1"/>
          </p:cNvPicPr>
          <p:nvPr/>
        </p:nvPicPr>
        <p:blipFill>
          <a:blip r:embed="rId3"/>
          <a:srcRect t="31250" r="43750" b="46875"/>
          <a:stretch>
            <a:fillRect/>
          </a:stretch>
        </p:blipFill>
        <p:spPr bwMode="auto">
          <a:xfrm>
            <a:off x="3000364" y="2928934"/>
            <a:ext cx="5633397" cy="1643074"/>
          </a:xfrm>
          <a:prstGeom prst="rect">
            <a:avLst/>
          </a:prstGeom>
          <a:noFill/>
        </p:spPr>
      </p:pic>
      <p:pic>
        <p:nvPicPr>
          <p:cNvPr id="6" name="Picture 2" descr="https://ds01.infourok.ru/uploads/ex/09e9/000092a0-33d2ac08/640/img14.jpg"/>
          <p:cNvPicPr>
            <a:picLocks noChangeAspect="1" noChangeArrowheads="1"/>
          </p:cNvPicPr>
          <p:nvPr/>
        </p:nvPicPr>
        <p:blipFill>
          <a:blip r:embed="rId3"/>
          <a:srcRect t="31250" r="43750" b="46875"/>
          <a:stretch>
            <a:fillRect/>
          </a:stretch>
        </p:blipFill>
        <p:spPr bwMode="auto">
          <a:xfrm rot="16200000">
            <a:off x="-570124" y="3356152"/>
            <a:ext cx="4433578" cy="1293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1071546"/>
          </a:xfrm>
          <a:solidFill>
            <a:srgbClr val="00B050"/>
          </a:solidFill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В каком из перечисленных случаев совершается работа?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4422"/>
            <a:ext cx="8229600" cy="50974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Мальчик влезает на дерево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Вода падает с плотины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Спортсмен с трамплина прыгнул в воду.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Шайба движется по гладкой поверхности льда после удара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Дым поднимается вверх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Человек, стоя на месте держит на плечах груз.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Человек поднимается вверх по лестнице.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57188"/>
            <a:ext cx="8229600" cy="1143000"/>
          </a:xfrm>
        </p:spPr>
        <p:txBody>
          <a:bodyPr/>
          <a:lstStyle/>
          <a:p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1748" name="Picture 4" descr="1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06359"/>
            <a:ext cx="649287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688" y="0"/>
            <a:ext cx="9164688" cy="850106"/>
          </a:xfrm>
          <a:solidFill>
            <a:srgbClr val="00B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Решение задач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1285860"/>
            <a:ext cx="842968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Вычислите работу, совершаемую при поднятии груза весом 8 Н на высоту  3 м.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Чтобы выбросить из ямы грунт массой 200 кг была совершена работа 3000 Дж. Какова глубина ямы?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festival.1september.ru/files/articles/65/6531/653191/presentation/2/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071546"/>
            <a:ext cx="7715272" cy="57864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00298" y="357166"/>
            <a:ext cx="4357718" cy="70788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Cambria" pitchFamily="18" charset="0"/>
              </a:rPr>
              <a:t>Сила тяжести</a:t>
            </a:r>
            <a:endParaRPr lang="ru-RU" sz="4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00B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Домашнее задание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58" y="1785926"/>
            <a:ext cx="85725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П. 53 читать, выучить конспект в тетради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Упр. 28 №1,2 – устно, №3,4 –</a:t>
            </a: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письм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Сделать рисунок к любой пословице про работу. 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</p:txBody>
      </p:sp>
      <p:pic>
        <p:nvPicPr>
          <p:cNvPr id="44038" name="Picture 6" descr="https://ds01.infourok.ru/uploads/ex/0f08/0000499f-19013d8e/hello_html_m3f3f1a43.png"/>
          <p:cNvPicPr>
            <a:picLocks noChangeAspect="1" noChangeArrowheads="1"/>
          </p:cNvPicPr>
          <p:nvPr/>
        </p:nvPicPr>
        <p:blipFill>
          <a:blip r:embed="rId3"/>
          <a:srcRect b="4891"/>
          <a:stretch>
            <a:fillRect/>
          </a:stretch>
        </p:blipFill>
        <p:spPr bwMode="auto">
          <a:xfrm>
            <a:off x="428596" y="857232"/>
            <a:ext cx="8215370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00B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Цели урока: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1643050"/>
            <a:ext cx="878684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Выяснить: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что называется механической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работой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в каких единицах измеряется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от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каких величин она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зависит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при каких условиях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выполняется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  <a:p>
            <a:pPr lvl="0">
              <a:lnSpc>
                <a:spcPct val="150000"/>
              </a:lnSpc>
            </a:pP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92D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Итоги урока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48" y="785794"/>
            <a:ext cx="7072362" cy="5171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Сегодня на уроке я …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работал не покладая рук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н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е ударил в грязь лицом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у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бивал время зря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б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ил баклуши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н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е лез за словом в карман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р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а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ботал засучив рукава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festival.1september.ru/files/articles/65/6531/653191/presentation/2/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339460"/>
            <a:ext cx="7358082" cy="55185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28860" y="642918"/>
            <a:ext cx="4357718" cy="70788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Cambria" pitchFamily="18" charset="0"/>
              </a:rPr>
              <a:t>Сила упругости</a:t>
            </a:r>
            <a:endParaRPr lang="ru-RU" sz="40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1000100" y="1071546"/>
            <a:ext cx="8143900" cy="5786455"/>
            <a:chOff x="0" y="0"/>
            <a:chExt cx="9144000" cy="6858001"/>
          </a:xfrm>
        </p:grpSpPr>
        <p:pic>
          <p:nvPicPr>
            <p:cNvPr id="34818" name="Picture 2" descr="http://festival.1september.ru/files/articles/65/6531/653191/presentation/2/09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1"/>
            </a:xfrm>
            <a:prstGeom prst="rect">
              <a:avLst/>
            </a:prstGeom>
            <a:noFill/>
          </p:spPr>
        </p:pic>
        <p:pic>
          <p:nvPicPr>
            <p:cNvPr id="34820" name="Picture 4" descr="http://proekt7d.ru/images/cms/data/2014/zhizn_-postavila-trudnuyu-zadachu.jpg"/>
            <p:cNvPicPr>
              <a:picLocks noChangeAspect="1" noChangeArrowheads="1"/>
            </p:cNvPicPr>
            <p:nvPr/>
          </p:nvPicPr>
          <p:blipFill>
            <a:blip r:embed="rId3"/>
            <a:srcRect t="7102"/>
            <a:stretch>
              <a:fillRect/>
            </a:stretch>
          </p:blipFill>
          <p:spPr bwMode="auto">
            <a:xfrm>
              <a:off x="571472" y="71415"/>
              <a:ext cx="7643866" cy="3737360"/>
            </a:xfrm>
            <a:prstGeom prst="rect">
              <a:avLst/>
            </a:prstGeom>
            <a:noFill/>
          </p:spPr>
        </p:pic>
      </p:grpSp>
      <p:sp>
        <p:nvSpPr>
          <p:cNvPr id="8" name="TextBox 7"/>
          <p:cNvSpPr txBox="1"/>
          <p:nvPr/>
        </p:nvSpPr>
        <p:spPr>
          <a:xfrm>
            <a:off x="2428860" y="428604"/>
            <a:ext cx="4357718" cy="70788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Cambria" pitchFamily="18" charset="0"/>
              </a:rPr>
              <a:t>Сила трения</a:t>
            </a:r>
            <a:endParaRPr lang="ru-RU" sz="40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66" name="Picture 2" descr="http://festival.1september.ru/files/articles/65/6531/653191/presentation/2/06.jpg"/>
          <p:cNvPicPr>
            <a:picLocks noChangeAspect="1" noChangeArrowheads="1"/>
          </p:cNvPicPr>
          <p:nvPr/>
        </p:nvPicPr>
        <p:blipFill>
          <a:blip r:embed="rId2"/>
          <a:srcRect b="29167"/>
          <a:stretch>
            <a:fillRect/>
          </a:stretch>
        </p:blipFill>
        <p:spPr bwMode="auto">
          <a:xfrm>
            <a:off x="1285852" y="1069321"/>
            <a:ext cx="7858148" cy="428850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85884" y="1176867"/>
            <a:ext cx="7858148" cy="1323439"/>
          </a:xfrm>
          <a:prstGeom prst="rect">
            <a:avLst/>
          </a:prstGeom>
          <a:solidFill>
            <a:srgbClr val="E6E5D6"/>
          </a:solidFill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996633"/>
                </a:solidFill>
                <a:latin typeface="Cambria" pitchFamily="18" charset="0"/>
              </a:rPr>
              <a:t>«Мал </a:t>
            </a:r>
            <a:r>
              <a:rPr lang="ru-RU" sz="4000" b="1" dirty="0">
                <a:solidFill>
                  <a:srgbClr val="996633"/>
                </a:solidFill>
                <a:latin typeface="Cambria" pitchFamily="18" charset="0"/>
              </a:rPr>
              <a:t>камень, а в воде не </a:t>
            </a:r>
            <a:r>
              <a:rPr lang="ru-RU" sz="4000" b="1" dirty="0" smtClean="0">
                <a:solidFill>
                  <a:srgbClr val="996633"/>
                </a:solidFill>
                <a:latin typeface="Cambria" pitchFamily="18" charset="0"/>
              </a:rPr>
              <a:t>плавает»</a:t>
            </a:r>
            <a:endParaRPr lang="ru-RU" sz="4000" b="1" dirty="0">
              <a:solidFill>
                <a:srgbClr val="996633"/>
              </a:solidFill>
            </a:endParaRPr>
          </a:p>
        </p:txBody>
      </p:sp>
      <p:pic>
        <p:nvPicPr>
          <p:cNvPr id="36870" name="Picture 6" descr="http://www.stihi.ru/pics/2013/01/07/26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495"/>
            <a:ext cx="9144000" cy="400050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285984" y="357166"/>
            <a:ext cx="4357718" cy="70788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Cambria" pitchFamily="18" charset="0"/>
              </a:rPr>
              <a:t>Сила Архимеда</a:t>
            </a:r>
            <a:endParaRPr lang="ru-RU" sz="40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688" y="0"/>
            <a:ext cx="9164688" cy="850106"/>
          </a:xfrm>
          <a:solidFill>
            <a:srgbClr val="00B050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«</a:t>
            </a:r>
            <a:r>
              <a:rPr lang="ru-RU" sz="40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Назови прибор, для чего он нужен</a:t>
            </a:r>
            <a:r>
              <a:rPr lang="ru-RU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?</a:t>
            </a: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»</a:t>
            </a:r>
          </a:p>
        </p:txBody>
      </p:sp>
      <p:pic>
        <p:nvPicPr>
          <p:cNvPr id="38918" name="Picture 6" descr="https://upload.wikimedia.org/wikiversity/ru/thumb/a/a8/Dinamometr_svoini_rukami.jpg/440px-Dinamometr_svoini_rukami.jpg"/>
          <p:cNvPicPr>
            <a:picLocks noChangeAspect="1" noChangeArrowheads="1"/>
          </p:cNvPicPr>
          <p:nvPr/>
        </p:nvPicPr>
        <p:blipFill>
          <a:blip r:embed="rId3"/>
          <a:srcRect l="13636" r="42045" b="17510"/>
          <a:stretch>
            <a:fillRect/>
          </a:stretch>
        </p:blipFill>
        <p:spPr bwMode="auto">
          <a:xfrm>
            <a:off x="7457688" y="857232"/>
            <a:ext cx="1686312" cy="4929198"/>
          </a:xfrm>
          <a:prstGeom prst="rect">
            <a:avLst/>
          </a:prstGeom>
          <a:noFill/>
        </p:spPr>
      </p:pic>
      <p:pic>
        <p:nvPicPr>
          <p:cNvPr id="38920" name="Picture 8" descr="https://otvet.imgsmail.ru/download/226918710_c48ae5c11b4e267ed0cc5dcc4c78a28f_800.png"/>
          <p:cNvPicPr>
            <a:picLocks noChangeAspect="1" noChangeArrowheads="1"/>
          </p:cNvPicPr>
          <p:nvPr/>
        </p:nvPicPr>
        <p:blipFill>
          <a:blip r:embed="rId4"/>
          <a:srcRect b="6249"/>
          <a:stretch>
            <a:fillRect/>
          </a:stretch>
        </p:blipFill>
        <p:spPr bwMode="auto">
          <a:xfrm>
            <a:off x="3143240" y="892697"/>
            <a:ext cx="2000264" cy="3822187"/>
          </a:xfrm>
          <a:prstGeom prst="rect">
            <a:avLst/>
          </a:prstGeom>
          <a:noFill/>
        </p:spPr>
      </p:pic>
      <p:pic>
        <p:nvPicPr>
          <p:cNvPr id="38922" name="Picture 10" descr="http://i.mailfotomag.net/tgx/5/28/6b0713a57ae9c64dbdb539b02784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857232"/>
            <a:ext cx="2504534" cy="2466967"/>
          </a:xfrm>
          <a:prstGeom prst="rect">
            <a:avLst/>
          </a:prstGeom>
          <a:noFill/>
        </p:spPr>
      </p:pic>
      <p:pic>
        <p:nvPicPr>
          <p:cNvPr id="38924" name="Picture 12" descr="http://hgs14.ru/wp-content/uploads/2016/12/8d036e1ca9a589100ae2fc98616ef031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571876"/>
            <a:ext cx="2857496" cy="2857496"/>
          </a:xfrm>
          <a:prstGeom prst="rect">
            <a:avLst/>
          </a:prstGeom>
          <a:noFill/>
        </p:spPr>
      </p:pic>
      <p:pic>
        <p:nvPicPr>
          <p:cNvPr id="38926" name="Picture 14" descr="http://malfiz.at.ua/_ph/12/36153963.gif"/>
          <p:cNvPicPr>
            <a:picLocks noChangeAspect="1" noChangeArrowheads="1"/>
          </p:cNvPicPr>
          <p:nvPr/>
        </p:nvPicPr>
        <p:blipFill>
          <a:blip r:embed="rId7"/>
          <a:srcRect l="14062" r="73750"/>
          <a:stretch>
            <a:fillRect/>
          </a:stretch>
        </p:blipFill>
        <p:spPr bwMode="auto">
          <a:xfrm>
            <a:off x="2472612" y="857232"/>
            <a:ext cx="884941" cy="5445750"/>
          </a:xfrm>
          <a:prstGeom prst="rect">
            <a:avLst/>
          </a:prstGeom>
          <a:noFill/>
        </p:spPr>
      </p:pic>
      <p:pic>
        <p:nvPicPr>
          <p:cNvPr id="38932" name="Picture 20" descr="http://ownlab.ru/wp-content/uploads/2013/02/rtutniy-barometr.jpg"/>
          <p:cNvPicPr>
            <a:picLocks noChangeAspect="1" noChangeArrowheads="1"/>
          </p:cNvPicPr>
          <p:nvPr/>
        </p:nvPicPr>
        <p:blipFill>
          <a:blip r:embed="rId8"/>
          <a:srcRect l="14286" r="17857" b="17924"/>
          <a:stretch>
            <a:fillRect/>
          </a:stretch>
        </p:blipFill>
        <p:spPr bwMode="auto">
          <a:xfrm>
            <a:off x="4714876" y="3370238"/>
            <a:ext cx="1643074" cy="3487762"/>
          </a:xfrm>
          <a:prstGeom prst="rect">
            <a:avLst/>
          </a:prstGeom>
          <a:noFill/>
        </p:spPr>
      </p:pic>
      <p:pic>
        <p:nvPicPr>
          <p:cNvPr id="21" name="Рисунок 20" descr="весы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4282" y="857232"/>
            <a:ext cx="2151141" cy="2037065"/>
          </a:xfrm>
          <a:prstGeom prst="rect">
            <a:avLst/>
          </a:prstGeom>
        </p:spPr>
      </p:pic>
      <p:pic>
        <p:nvPicPr>
          <p:cNvPr id="38928" name="Picture 16" descr="http://static3.depositphotos.com/1002941/264/i/950/depositphotos_2643022-Tailor-measuring-tape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43570" y="4527826"/>
            <a:ext cx="3500430" cy="2330198"/>
          </a:xfrm>
          <a:prstGeom prst="rect">
            <a:avLst/>
          </a:prstGeom>
          <a:noFill/>
        </p:spPr>
      </p:pic>
      <p:pic>
        <p:nvPicPr>
          <p:cNvPr id="38930" name="Picture 18" descr="http://www.aircraftspruce.eu/images/products_max_800x600/10-02257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78256" y="2916914"/>
            <a:ext cx="3565744" cy="394108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00B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928670"/>
            <a:ext cx="8143932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Всякая работа мастера хвалит.</a:t>
            </a:r>
          </a:p>
          <a:p>
            <a:pPr lvl="0">
              <a:lnSpc>
                <a:spcPct val="150000"/>
              </a:lnSpc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По работе и работника знать.</a:t>
            </a:r>
          </a:p>
          <a:p>
            <a:pPr lvl="0">
              <a:lnSpc>
                <a:spcPct val="150000"/>
              </a:lnSpc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При готовой работе и работника знать.</a:t>
            </a:r>
          </a:p>
          <a:p>
            <a:pPr lvl="0">
              <a:lnSpc>
                <a:spcPct val="150000"/>
              </a:lnSpc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Работа не волк, в лес не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убежит.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Берись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дружно, не будет грузно.</a:t>
            </a:r>
          </a:p>
          <a:p>
            <a:pPr>
              <a:lnSpc>
                <a:spcPct val="150000"/>
              </a:lnSpc>
            </a:pP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50106"/>
          </a:xfrm>
          <a:solidFill>
            <a:srgbClr val="00B05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968621"/>
            <a:ext cx="8358246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В. Даль: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«Работа </a:t>
            </a: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- труд, занятие, дело, упражнение, т.е. всякое полезное действие человека или устройства. Все, что требует усилий, старанья, напряжения телесных или умственных 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сил»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  <a:p>
            <a:pPr lvl="0">
              <a:lnSpc>
                <a:spcPct val="150000"/>
              </a:lnSpc>
            </a:pPr>
            <a:endParaRPr lang="ru-RU" sz="2800" b="1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71604" y="285728"/>
            <a:ext cx="6286512" cy="2428892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Механическая работа</a:t>
            </a:r>
            <a:r>
              <a:rPr kumimoji="0" lang="ru-RU" sz="4400" b="1" i="0" u="none" strike="noStrike" kern="1200" cap="none" spc="0" normalizeH="0" baseline="0" noProof="0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.</a:t>
            </a:r>
            <a:br>
              <a:rPr kumimoji="0" lang="ru-RU" sz="4400" b="1" i="0" u="none" strike="noStrike" kern="1200" cap="none" spc="0" normalizeH="0" baseline="0" noProof="0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Единицы измерения</a:t>
            </a:r>
            <a:r>
              <a:rPr kumimoji="0" lang="ru-RU" sz="4400" b="1" i="0" u="none" strike="noStrike" kern="1200" cap="none" spc="0" normalizeH="0" baseline="0" noProof="0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амоле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Самолет</Template>
  <TotalTime>219</TotalTime>
  <Words>407</Words>
  <Application>Microsoft Office PowerPoint</Application>
  <PresentationFormat>Экран (4:3)</PresentationFormat>
  <Paragraphs>70</Paragraphs>
  <Slides>22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Самолет</vt:lpstr>
      <vt:lpstr>Формула</vt:lpstr>
      <vt:lpstr>Image</vt:lpstr>
      <vt:lpstr>Начинаем урок!</vt:lpstr>
      <vt:lpstr>Слайд 2</vt:lpstr>
      <vt:lpstr>Слайд 3</vt:lpstr>
      <vt:lpstr>Слайд 4</vt:lpstr>
      <vt:lpstr>Слайд 5</vt:lpstr>
      <vt:lpstr>«Назови прибор, для чего он нужен?»</vt:lpstr>
      <vt:lpstr>Слайд 7</vt:lpstr>
      <vt:lpstr>Слайд 8</vt:lpstr>
      <vt:lpstr>Слайд 9</vt:lpstr>
      <vt:lpstr>Цель урока:</vt:lpstr>
      <vt:lpstr>Жан Понселе́ (1826 г)</vt:lpstr>
      <vt:lpstr>Механическая работа</vt:lpstr>
      <vt:lpstr>Слайд 13</vt:lpstr>
      <vt:lpstr>Слайд 14</vt:lpstr>
      <vt:lpstr>Слайд 15</vt:lpstr>
      <vt:lpstr>Слайд 16</vt:lpstr>
      <vt:lpstr>Практическая работа</vt:lpstr>
      <vt:lpstr>В каком из перечисленных случаев совершается работа? </vt:lpstr>
      <vt:lpstr>Решение задач</vt:lpstr>
      <vt:lpstr>Домашнее задание</vt:lpstr>
      <vt:lpstr>Цели урока:</vt:lpstr>
      <vt:lpstr>Итоги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</dc:title>
  <dc:creator>Пользователь</dc:creator>
  <cp:lastModifiedBy>Пользователь</cp:lastModifiedBy>
  <cp:revision>29</cp:revision>
  <dcterms:created xsi:type="dcterms:W3CDTF">2017-04-20T17:27:57Z</dcterms:created>
  <dcterms:modified xsi:type="dcterms:W3CDTF">2017-04-21T21:01:33Z</dcterms:modified>
</cp:coreProperties>
</file>