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3"/>
  </p:notesMasterIdLst>
  <p:sldIdLst>
    <p:sldId id="264" r:id="rId3"/>
    <p:sldId id="265" r:id="rId4"/>
    <p:sldId id="266" r:id="rId5"/>
    <p:sldId id="268" r:id="rId6"/>
    <p:sldId id="269" r:id="rId7"/>
    <p:sldId id="258" r:id="rId8"/>
    <p:sldId id="257" r:id="rId9"/>
    <p:sldId id="261" r:id="rId10"/>
    <p:sldId id="262" r:id="rId11"/>
    <p:sldId id="263"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p:restoredTop sz="94600"/>
  </p:normalViewPr>
  <p:slideViewPr>
    <p:cSldViewPr snapToGrid="0">
      <p:cViewPr varScale="1">
        <p:scale>
          <a:sx n="104" d="100"/>
          <a:sy n="104" d="100"/>
        </p:scale>
        <p:origin x="-1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en-US"/>
          </a:p>
        </p:txBody>
      </p:sp>
      <p:sp>
        <p:nvSpPr>
          <p:cNvPr id="92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63AA836C-7FEF-414D-AD58-9BD6FCC57570}" type="slidenum">
              <a:rPr lang="en-US"/>
              <a:pPr>
                <a:defRPr/>
              </a:pPr>
              <a:t>‹#›</a:t>
            </a:fld>
            <a:endParaRPr lang="en-US"/>
          </a:p>
        </p:txBody>
      </p:sp>
    </p:spTree>
    <p:extLst>
      <p:ext uri="{BB962C8B-B14F-4D97-AF65-F5344CB8AC3E}">
        <p14:creationId xmlns:p14="http://schemas.microsoft.com/office/powerpoint/2010/main" val="11568337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ru-RU" smtClean="0"/>
              <a:t>Образец заголовка</a:t>
            </a:r>
            <a:endParaRPr lang="en-US"/>
          </a:p>
        </p:txBody>
      </p:sp>
      <p:sp>
        <p:nvSpPr>
          <p:cNvPr id="22531"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90E9E4D1-F24A-4885-A52D-32A9C20306AF}" type="slidenum">
              <a:rPr lang="en-US"/>
              <a:pPr>
                <a:defRPr/>
              </a:pPr>
              <a:t>‹#›</a:t>
            </a:fld>
            <a:endParaRPr lang="en-US"/>
          </a:p>
        </p:txBody>
      </p:sp>
    </p:spTree>
    <p:extLst>
      <p:ext uri="{BB962C8B-B14F-4D97-AF65-F5344CB8AC3E}">
        <p14:creationId xmlns:p14="http://schemas.microsoft.com/office/powerpoint/2010/main" val="225220963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0FEFD1-767A-4B31-8860-FFA325CC16C8}" type="slidenum">
              <a:rPr lang="en-US"/>
              <a:pPr>
                <a:defRPr/>
              </a:pPr>
              <a:t>‹#›</a:t>
            </a:fld>
            <a:endParaRPr lang="en-US"/>
          </a:p>
        </p:txBody>
      </p:sp>
    </p:spTree>
    <p:extLst>
      <p:ext uri="{BB962C8B-B14F-4D97-AF65-F5344CB8AC3E}">
        <p14:creationId xmlns:p14="http://schemas.microsoft.com/office/powerpoint/2010/main" val="408595844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2C8247-C99C-4F67-9B45-83709342A79E}" type="slidenum">
              <a:rPr lang="en-US"/>
              <a:pPr>
                <a:defRPr/>
              </a:pPr>
              <a:t>‹#›</a:t>
            </a:fld>
            <a:endParaRPr lang="en-US"/>
          </a:p>
        </p:txBody>
      </p:sp>
    </p:spTree>
    <p:extLst>
      <p:ext uri="{BB962C8B-B14F-4D97-AF65-F5344CB8AC3E}">
        <p14:creationId xmlns:p14="http://schemas.microsoft.com/office/powerpoint/2010/main" val="812278116"/>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ru-RU">
              <a:latin typeface="Arial" charset="0"/>
              <a:cs typeface="Arial" charset="0"/>
            </a:endParaRPr>
          </a:p>
        </p:txBody>
      </p:sp>
      <p:sp>
        <p:nvSpPr>
          <p:cNvPr id="29699" name="Rectangle 3"/>
          <p:cNvSpPr>
            <a:spLocks noGrp="1" noChangeArrowheads="1"/>
          </p:cNvSpPr>
          <p:nvPr>
            <p:ph type="ctrTitle"/>
          </p:nvPr>
        </p:nvSpPr>
        <p:spPr>
          <a:xfrm>
            <a:off x="455613" y="2130425"/>
            <a:ext cx="7313612" cy="1470025"/>
          </a:xfrm>
        </p:spPr>
        <p:txBody>
          <a:bodyPr/>
          <a:lstStyle>
            <a:lvl1pPr>
              <a:defRPr/>
            </a:lvl1pPr>
          </a:lstStyle>
          <a:p>
            <a:r>
              <a:rPr lang="en-US"/>
              <a:t>Click to edit Master title style</a:t>
            </a:r>
          </a:p>
        </p:txBody>
      </p:sp>
      <p:sp>
        <p:nvSpPr>
          <p:cNvPr id="29700"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smtClean="0"/>
            </a:lvl1pPr>
          </a:lstStyle>
          <a:p>
            <a:pPr>
              <a:defRPr/>
            </a:pPr>
            <a:endParaRPr lang="en-US"/>
          </a:p>
        </p:txBody>
      </p:sp>
      <p:sp>
        <p:nvSpPr>
          <p:cNvPr id="6" name="Rectangle 6"/>
          <p:cNvSpPr>
            <a:spLocks noGrp="1" noChangeArrowheads="1"/>
          </p:cNvSpPr>
          <p:nvPr>
            <p:ph type="ftr" sz="quarter" idx="11"/>
          </p:nvPr>
        </p:nvSpPr>
        <p:spPr/>
        <p:txBody>
          <a:bodyPr/>
          <a:lstStyle>
            <a:lvl1pPr>
              <a:defRPr smtClean="0"/>
            </a:lvl1pPr>
          </a:lstStyle>
          <a:p>
            <a:pPr>
              <a:defRPr/>
            </a:pPr>
            <a:endParaRPr lang="en-US"/>
          </a:p>
        </p:txBody>
      </p:sp>
      <p:sp>
        <p:nvSpPr>
          <p:cNvPr id="7" name="Rectangle 7"/>
          <p:cNvSpPr>
            <a:spLocks noGrp="1" noChangeArrowheads="1"/>
          </p:cNvSpPr>
          <p:nvPr>
            <p:ph type="sldNum" sz="quarter" idx="12"/>
          </p:nvPr>
        </p:nvSpPr>
        <p:spPr/>
        <p:txBody>
          <a:bodyPr/>
          <a:lstStyle>
            <a:lvl1pPr>
              <a:defRPr smtClean="0"/>
            </a:lvl1pPr>
          </a:lstStyle>
          <a:p>
            <a:pPr>
              <a:defRPr/>
            </a:pPr>
            <a:fld id="{9033ABD6-3F58-4AE6-A521-989418666719}" type="slidenum">
              <a:rPr lang="en-US"/>
              <a:pPr>
                <a:defRPr/>
              </a:pPr>
              <a:t>‹#›</a:t>
            </a:fld>
            <a:endParaRPr lang="en-US"/>
          </a:p>
        </p:txBody>
      </p:sp>
    </p:spTree>
    <p:extLst>
      <p:ext uri="{BB962C8B-B14F-4D97-AF65-F5344CB8AC3E}">
        <p14:creationId xmlns:p14="http://schemas.microsoft.com/office/powerpoint/2010/main" val="156410669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6560052-331C-4251-83C0-EAEAC7EC5BEA}" type="slidenum">
              <a:rPr lang="en-US"/>
              <a:pPr>
                <a:defRPr/>
              </a:pPr>
              <a:t>‹#›</a:t>
            </a:fld>
            <a:endParaRPr lang="en-US"/>
          </a:p>
        </p:txBody>
      </p:sp>
    </p:spTree>
    <p:extLst>
      <p:ext uri="{BB962C8B-B14F-4D97-AF65-F5344CB8AC3E}">
        <p14:creationId xmlns:p14="http://schemas.microsoft.com/office/powerpoint/2010/main" val="39624674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F82B2D43-43CA-4CEF-9012-E7F3C06687F4}" type="slidenum">
              <a:rPr lang="en-US"/>
              <a:pPr>
                <a:defRPr/>
              </a:pPr>
              <a:t>‹#›</a:t>
            </a:fld>
            <a:endParaRPr lang="en-US"/>
          </a:p>
        </p:txBody>
      </p:sp>
    </p:spTree>
    <p:extLst>
      <p:ext uri="{BB962C8B-B14F-4D97-AF65-F5344CB8AC3E}">
        <p14:creationId xmlns:p14="http://schemas.microsoft.com/office/powerpoint/2010/main" val="135772233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8EE05CE-0222-4527-B7CF-9C8FCDDDD235}" type="slidenum">
              <a:rPr lang="en-US"/>
              <a:pPr>
                <a:defRPr/>
              </a:pPr>
              <a:t>‹#›</a:t>
            </a:fld>
            <a:endParaRPr lang="en-US"/>
          </a:p>
        </p:txBody>
      </p:sp>
    </p:spTree>
    <p:extLst>
      <p:ext uri="{BB962C8B-B14F-4D97-AF65-F5344CB8AC3E}">
        <p14:creationId xmlns:p14="http://schemas.microsoft.com/office/powerpoint/2010/main" val="27738321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84B58859-5EBD-4155-AD35-7E3BA212C640}" type="slidenum">
              <a:rPr lang="en-US"/>
              <a:pPr>
                <a:defRPr/>
              </a:pPr>
              <a:t>‹#›</a:t>
            </a:fld>
            <a:endParaRPr lang="en-US"/>
          </a:p>
        </p:txBody>
      </p:sp>
    </p:spTree>
    <p:extLst>
      <p:ext uri="{BB962C8B-B14F-4D97-AF65-F5344CB8AC3E}">
        <p14:creationId xmlns:p14="http://schemas.microsoft.com/office/powerpoint/2010/main" val="172109946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22A5D4A8-D1B9-4E85-AF5D-5CE1A05C514B}" type="slidenum">
              <a:rPr lang="en-US"/>
              <a:pPr>
                <a:defRPr/>
              </a:pPr>
              <a:t>‹#›</a:t>
            </a:fld>
            <a:endParaRPr lang="en-US"/>
          </a:p>
        </p:txBody>
      </p:sp>
    </p:spTree>
    <p:extLst>
      <p:ext uri="{BB962C8B-B14F-4D97-AF65-F5344CB8AC3E}">
        <p14:creationId xmlns:p14="http://schemas.microsoft.com/office/powerpoint/2010/main" val="17828958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8E3B5A5E-BA1A-4CF4-88F1-57B4B46DD010}" type="slidenum">
              <a:rPr lang="en-US"/>
              <a:pPr>
                <a:defRPr/>
              </a:pPr>
              <a:t>‹#›</a:t>
            </a:fld>
            <a:endParaRPr lang="en-US"/>
          </a:p>
        </p:txBody>
      </p:sp>
    </p:spTree>
    <p:extLst>
      <p:ext uri="{BB962C8B-B14F-4D97-AF65-F5344CB8AC3E}">
        <p14:creationId xmlns:p14="http://schemas.microsoft.com/office/powerpoint/2010/main" val="16821840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6B44D080-BBFF-43BA-A772-3FAFB18FDC97}" type="slidenum">
              <a:rPr lang="en-US"/>
              <a:pPr>
                <a:defRPr/>
              </a:pPr>
              <a:t>‹#›</a:t>
            </a:fld>
            <a:endParaRPr lang="en-US"/>
          </a:p>
        </p:txBody>
      </p:sp>
    </p:spTree>
    <p:extLst>
      <p:ext uri="{BB962C8B-B14F-4D97-AF65-F5344CB8AC3E}">
        <p14:creationId xmlns:p14="http://schemas.microsoft.com/office/powerpoint/2010/main" val="238495822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CD0C17-9348-4BA8-B588-7C55FD832E39}" type="slidenum">
              <a:rPr lang="en-US"/>
              <a:pPr>
                <a:defRPr/>
              </a:pPr>
              <a:t>‹#›</a:t>
            </a:fld>
            <a:endParaRPr lang="en-US"/>
          </a:p>
        </p:txBody>
      </p:sp>
    </p:spTree>
    <p:extLst>
      <p:ext uri="{BB962C8B-B14F-4D97-AF65-F5344CB8AC3E}">
        <p14:creationId xmlns:p14="http://schemas.microsoft.com/office/powerpoint/2010/main" val="3335488918"/>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E7BB19A0-C654-4022-923C-2B049445B873}" type="slidenum">
              <a:rPr lang="en-US"/>
              <a:pPr>
                <a:defRPr/>
              </a:pPr>
              <a:t>‹#›</a:t>
            </a:fld>
            <a:endParaRPr lang="en-US"/>
          </a:p>
        </p:txBody>
      </p:sp>
    </p:spTree>
    <p:extLst>
      <p:ext uri="{BB962C8B-B14F-4D97-AF65-F5344CB8AC3E}">
        <p14:creationId xmlns:p14="http://schemas.microsoft.com/office/powerpoint/2010/main" val="384594447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3CE53A3-0F42-4791-88B6-738D0B0DDE7F}" type="slidenum">
              <a:rPr lang="en-US"/>
              <a:pPr>
                <a:defRPr/>
              </a:pPr>
              <a:t>‹#›</a:t>
            </a:fld>
            <a:endParaRPr lang="en-US"/>
          </a:p>
        </p:txBody>
      </p:sp>
    </p:spTree>
    <p:extLst>
      <p:ext uri="{BB962C8B-B14F-4D97-AF65-F5344CB8AC3E}">
        <p14:creationId xmlns:p14="http://schemas.microsoft.com/office/powerpoint/2010/main" val="322893142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274638"/>
            <a:ext cx="2055813"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5613" y="274638"/>
            <a:ext cx="6018212"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2547707-07C4-417A-BAAF-4FA535F21C35}" type="slidenum">
              <a:rPr lang="en-US"/>
              <a:pPr>
                <a:defRPr/>
              </a:pPr>
              <a:t>‹#›</a:t>
            </a:fld>
            <a:endParaRPr lang="en-US"/>
          </a:p>
        </p:txBody>
      </p:sp>
    </p:spTree>
    <p:extLst>
      <p:ext uri="{BB962C8B-B14F-4D97-AF65-F5344CB8AC3E}">
        <p14:creationId xmlns:p14="http://schemas.microsoft.com/office/powerpoint/2010/main" val="271173329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08248F-5CE4-4A1B-8DF1-606C179FC953}" type="slidenum">
              <a:rPr lang="en-US"/>
              <a:pPr>
                <a:defRPr/>
              </a:pPr>
              <a:t>‹#›</a:t>
            </a:fld>
            <a:endParaRPr lang="en-US"/>
          </a:p>
        </p:txBody>
      </p:sp>
    </p:spTree>
    <p:extLst>
      <p:ext uri="{BB962C8B-B14F-4D97-AF65-F5344CB8AC3E}">
        <p14:creationId xmlns:p14="http://schemas.microsoft.com/office/powerpoint/2010/main" val="221285004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17DE9C2-7308-4C62-AD23-74D71F1F8DD5}" type="slidenum">
              <a:rPr lang="en-US"/>
              <a:pPr>
                <a:defRPr/>
              </a:pPr>
              <a:t>‹#›</a:t>
            </a:fld>
            <a:endParaRPr lang="en-US"/>
          </a:p>
        </p:txBody>
      </p:sp>
    </p:spTree>
    <p:extLst>
      <p:ext uri="{BB962C8B-B14F-4D97-AF65-F5344CB8AC3E}">
        <p14:creationId xmlns:p14="http://schemas.microsoft.com/office/powerpoint/2010/main" val="346594025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292D41-AE35-4B9D-9D19-FA01C455101C}" type="slidenum">
              <a:rPr lang="en-US"/>
              <a:pPr>
                <a:defRPr/>
              </a:pPr>
              <a:t>‹#›</a:t>
            </a:fld>
            <a:endParaRPr lang="en-US"/>
          </a:p>
        </p:txBody>
      </p:sp>
    </p:spTree>
    <p:extLst>
      <p:ext uri="{BB962C8B-B14F-4D97-AF65-F5344CB8AC3E}">
        <p14:creationId xmlns:p14="http://schemas.microsoft.com/office/powerpoint/2010/main" val="14475453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6EA4E24-F256-4E5C-97A6-D5151D79711F}" type="slidenum">
              <a:rPr lang="en-US"/>
              <a:pPr>
                <a:defRPr/>
              </a:pPr>
              <a:t>‹#›</a:t>
            </a:fld>
            <a:endParaRPr lang="en-US"/>
          </a:p>
        </p:txBody>
      </p:sp>
    </p:spTree>
    <p:extLst>
      <p:ext uri="{BB962C8B-B14F-4D97-AF65-F5344CB8AC3E}">
        <p14:creationId xmlns:p14="http://schemas.microsoft.com/office/powerpoint/2010/main" val="417813910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DCB3C43-5550-4A96-ACA1-E110E9F67BF0}" type="slidenum">
              <a:rPr lang="en-US"/>
              <a:pPr>
                <a:defRPr/>
              </a:pPr>
              <a:t>‹#›</a:t>
            </a:fld>
            <a:endParaRPr lang="en-US"/>
          </a:p>
        </p:txBody>
      </p:sp>
    </p:spTree>
    <p:extLst>
      <p:ext uri="{BB962C8B-B14F-4D97-AF65-F5344CB8AC3E}">
        <p14:creationId xmlns:p14="http://schemas.microsoft.com/office/powerpoint/2010/main" val="78602469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DFB4AB-90B2-4441-A2B4-949B517B56A0}" type="slidenum">
              <a:rPr lang="en-US"/>
              <a:pPr>
                <a:defRPr/>
              </a:pPr>
              <a:t>‹#›</a:t>
            </a:fld>
            <a:endParaRPr lang="en-US"/>
          </a:p>
        </p:txBody>
      </p:sp>
    </p:spTree>
    <p:extLst>
      <p:ext uri="{BB962C8B-B14F-4D97-AF65-F5344CB8AC3E}">
        <p14:creationId xmlns:p14="http://schemas.microsoft.com/office/powerpoint/2010/main" val="166881161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ED1186C-8DA1-46FB-B9A3-33DC767ECC2D}" type="slidenum">
              <a:rPr lang="en-US"/>
              <a:pPr>
                <a:defRPr/>
              </a:pPr>
              <a:t>‹#›</a:t>
            </a:fld>
            <a:endParaRPr lang="en-US"/>
          </a:p>
        </p:txBody>
      </p:sp>
    </p:spTree>
    <p:extLst>
      <p:ext uri="{BB962C8B-B14F-4D97-AF65-F5344CB8AC3E}">
        <p14:creationId xmlns:p14="http://schemas.microsoft.com/office/powerpoint/2010/main" val="77517272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cs typeface="Arial" charset="0"/>
              </a:defRPr>
            </a:lvl1pPr>
          </a:lstStyle>
          <a:p>
            <a:pPr>
              <a:defRPr/>
            </a:pPr>
            <a:fld id="{629016B1-04B7-46FB-B1F3-874F20AAB8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cs typeface="Arial" charset="0"/>
        </a:defRPr>
      </a:lvl2pPr>
      <a:lvl3pPr algn="l" rtl="0" fontAlgn="base">
        <a:spcBef>
          <a:spcPct val="0"/>
        </a:spcBef>
        <a:spcAft>
          <a:spcPct val="0"/>
        </a:spcAft>
        <a:buClr>
          <a:schemeClr val="tx1"/>
        </a:buClr>
        <a:defRPr sz="3200">
          <a:solidFill>
            <a:schemeClr val="tx1"/>
          </a:solidFill>
          <a:latin typeface="Arial" charset="0"/>
          <a:cs typeface="Arial" charset="0"/>
        </a:defRPr>
      </a:lvl3pPr>
      <a:lvl4pPr algn="l" rtl="0" fontAlgn="base">
        <a:spcBef>
          <a:spcPct val="0"/>
        </a:spcBef>
        <a:spcAft>
          <a:spcPct val="0"/>
        </a:spcAft>
        <a:buClr>
          <a:schemeClr val="tx1"/>
        </a:buClr>
        <a:defRPr sz="3200">
          <a:solidFill>
            <a:schemeClr val="tx1"/>
          </a:solidFill>
          <a:latin typeface="Arial" charset="0"/>
          <a:cs typeface="Arial" charset="0"/>
        </a:defRPr>
      </a:lvl4pPr>
      <a:lvl5pPr algn="l" rtl="0" fontAlgn="base">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cs typeface="+mn-cs"/>
        </a:defRPr>
      </a:lvl2pPr>
      <a:lvl3pPr marL="1143000" indent="-228600" algn="l" rtl="0" fontAlgn="base">
        <a:spcBef>
          <a:spcPct val="20000"/>
        </a:spcBef>
        <a:spcAft>
          <a:spcPct val="0"/>
        </a:spcAft>
        <a:buClr>
          <a:schemeClr val="tx1"/>
        </a:buClr>
        <a:buChar char="•"/>
        <a:defRPr sz="2400">
          <a:solidFill>
            <a:schemeClr val="tx1"/>
          </a:solidFill>
          <a:latin typeface="+mn-lt"/>
          <a:cs typeface="+mn-cs"/>
        </a:defRPr>
      </a:lvl3pPr>
      <a:lvl4pPr marL="1600200" indent="-228600" algn="l" rtl="0" fontAlgn="base">
        <a:spcBef>
          <a:spcPct val="20000"/>
        </a:spcBef>
        <a:spcAft>
          <a:spcPct val="0"/>
        </a:spcAft>
        <a:buClr>
          <a:schemeClr val="tx1"/>
        </a:buClr>
        <a:buChar char="•"/>
        <a:defRPr sz="2400">
          <a:solidFill>
            <a:schemeClr val="tx1"/>
          </a:solidFill>
          <a:latin typeface="+mn-lt"/>
          <a:cs typeface="+mn-cs"/>
        </a:defRPr>
      </a:lvl4pPr>
      <a:lvl5pPr marL="2057400" indent="-228600" algn="l" rtl="0" fontAlgn="base">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ru-RU">
              <a:latin typeface="Arial" charset="0"/>
              <a:cs typeface="Arial" charset="0"/>
            </a:endParaRPr>
          </a:p>
        </p:txBody>
      </p:sp>
      <p:sp>
        <p:nvSpPr>
          <p:cNvPr id="2051" name="Rectangle 3"/>
          <p:cNvSpPr>
            <a:spLocks noGrp="1" noChangeArrowheads="1"/>
          </p:cNvSpPr>
          <p:nvPr>
            <p:ph type="title"/>
            <p:custDataLst>
              <p:tags r:id="rId13"/>
            </p:custDataLst>
          </p:nvPr>
        </p:nvSpPr>
        <p:spPr bwMode="auto">
          <a:xfrm>
            <a:off x="455613" y="274638"/>
            <a:ext cx="82264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ru-RU" smtClean="0"/>
              <a:t>Click to edit Master title style</a:t>
            </a:r>
          </a:p>
        </p:txBody>
      </p:sp>
      <p:sp>
        <p:nvSpPr>
          <p:cNvPr id="2052" name="Rectangle 4"/>
          <p:cNvSpPr>
            <a:spLocks noGrp="1" noChangeArrowheads="1"/>
          </p:cNvSpPr>
          <p:nvPr>
            <p:ph type="body" idx="1"/>
            <p:custDataLst>
              <p:tags r:id="rId14"/>
            </p:custDataLst>
          </p:nvPr>
        </p:nvSpPr>
        <p:spPr bwMode="auto">
          <a:xfrm>
            <a:off x="455613" y="1600200"/>
            <a:ext cx="82264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sp>
        <p:nvSpPr>
          <p:cNvPr id="286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endParaRPr 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cs typeface="Arial" charset="0"/>
              </a:defRPr>
            </a:lvl1pPr>
          </a:lstStyle>
          <a:p>
            <a:pPr>
              <a:defRPr/>
            </a:pPr>
            <a:fld id="{1BA73C8B-1A56-45A6-A9DA-F08E5449D3C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ransition/>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jpeg"/><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10" Type="http://schemas.openxmlformats.org/officeDocument/2006/relationships/image" Target="../media/image9.jpeg"/><Relationship Id="rId4" Type="http://schemas.openxmlformats.org/officeDocument/2006/relationships/oleObject" Target="../embeddings/oleObject1.bin"/><Relationship Id="rId9" Type="http://schemas.openxmlformats.org/officeDocument/2006/relationships/hyperlink" Target="http://img3.proshkolu.ru/content/media/pic/std/2000000/1435000/1434527-27380cc59fd2f486.jp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ctrTitle" idx="4294967295"/>
          </p:nvPr>
        </p:nvSpPr>
        <p:spPr>
          <a:xfrm>
            <a:off x="685800" y="2130425"/>
            <a:ext cx="7772400" cy="933450"/>
          </a:xfrm>
        </p:spPr>
        <p:txBody>
          <a:bodyPr/>
          <a:lstStyle/>
          <a:p>
            <a:r>
              <a:rPr lang="ru-RU" altLang="ru-RU" b="1" smtClean="0">
                <a:solidFill>
                  <a:srgbClr val="000099"/>
                </a:solidFill>
              </a:rPr>
              <a:t>ПУТЕШЕСТВИЕ В МИР МАТЕМАТИКИ</a:t>
            </a:r>
          </a:p>
        </p:txBody>
      </p:sp>
      <p:sp>
        <p:nvSpPr>
          <p:cNvPr id="48133" name="Rectangle 5"/>
          <p:cNvSpPr>
            <a:spLocks noGrp="1" noChangeArrowheads="1"/>
          </p:cNvSpPr>
          <p:nvPr>
            <p:ph type="subTitle" idx="4294967295"/>
          </p:nvPr>
        </p:nvSpPr>
        <p:spPr>
          <a:xfrm>
            <a:off x="2562225" y="4306888"/>
            <a:ext cx="6400800" cy="1752600"/>
          </a:xfrm>
        </p:spPr>
        <p:txBody>
          <a:bodyPr/>
          <a:lstStyle/>
          <a:p>
            <a:pPr marL="0" indent="0" algn="ctr">
              <a:buFontTx/>
              <a:buNone/>
            </a:pPr>
            <a:r>
              <a:rPr lang="ru-RU" altLang="ru-RU" smtClean="0">
                <a:solidFill>
                  <a:srgbClr val="000099"/>
                </a:solidFill>
              </a:rPr>
              <a:t>         Смирнова Татьяна Григорьевна,</a:t>
            </a:r>
          </a:p>
          <a:p>
            <a:pPr marL="0" indent="0" algn="ctr">
              <a:buFontTx/>
              <a:buNone/>
            </a:pPr>
            <a:r>
              <a:rPr lang="ru-RU" altLang="ru-RU" smtClean="0">
                <a:solidFill>
                  <a:srgbClr val="000099"/>
                </a:solidFill>
              </a:rPr>
              <a:t>           учитель математики лицея № 344 </a:t>
            </a:r>
          </a:p>
          <a:p>
            <a:pPr marL="0" indent="0" algn="ctr">
              <a:buFontTx/>
              <a:buNone/>
            </a:pPr>
            <a:r>
              <a:rPr lang="ru-RU" altLang="ru-RU" smtClean="0">
                <a:solidFill>
                  <a:srgbClr val="000099"/>
                </a:solidFill>
              </a:rPr>
              <a:t>             Невского района Санкт-Петербурга</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8" name="WordArt 14"/>
          <p:cNvSpPr>
            <a:spLocks noChangeArrowheads="1" noChangeShapeType="1" noTextEdit="1"/>
          </p:cNvSpPr>
          <p:nvPr/>
        </p:nvSpPr>
        <p:spPr bwMode="auto">
          <a:xfrm>
            <a:off x="1677988" y="1936750"/>
            <a:ext cx="6369050" cy="1757363"/>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a:cs typeface="Arial"/>
              </a:rPr>
              <a:t>Спасибо за внимание!</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idx="4294967295"/>
          </p:nvPr>
        </p:nvSpPr>
        <p:spPr>
          <a:xfrm>
            <a:off x="1135063" y="825500"/>
            <a:ext cx="6316662" cy="1143000"/>
          </a:xfrm>
        </p:spPr>
        <p:txBody>
          <a:bodyPr/>
          <a:lstStyle/>
          <a:p>
            <a:pPr algn="ctr"/>
            <a:r>
              <a:rPr lang="ru-RU" altLang="ru-RU" smtClean="0">
                <a:solidFill>
                  <a:srgbClr val="000099"/>
                </a:solidFill>
              </a:rPr>
              <a:t>Разминка</a:t>
            </a:r>
          </a:p>
        </p:txBody>
      </p:sp>
      <p:pic>
        <p:nvPicPr>
          <p:cNvPr id="50183" name="Picture 7" descr="http://kabinet108.files.wordpress.com/2012/05/e66c7f05b11b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23988" y="2935288"/>
            <a:ext cx="7439025" cy="437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descr="i?id=63415127-14-7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16713" y="4981575"/>
            <a:ext cx="2427287" cy="1876425"/>
          </a:xfrm>
          <a:prstGeom prst="rect">
            <a:avLst/>
          </a:prstGeom>
          <a:noFill/>
          <a:extLst>
            <a:ext uri="{909E8E84-426E-40DD-AFC4-6F175D3DCCD1}">
              <a14:hiddenFill xmlns:a14="http://schemas.microsoft.com/office/drawing/2010/main">
                <a:solidFill>
                  <a:srgbClr val="FFFFFF"/>
                </a:solidFill>
              </a14:hiddenFill>
            </a:ext>
          </a:extLst>
        </p:spPr>
      </p:pic>
      <p:sp>
        <p:nvSpPr>
          <p:cNvPr id="52226" name="Rectangle 2"/>
          <p:cNvSpPr>
            <a:spLocks noGrp="1" noChangeArrowheads="1"/>
          </p:cNvSpPr>
          <p:nvPr>
            <p:ph type="title" idx="4294967295"/>
          </p:nvPr>
        </p:nvSpPr>
        <p:spPr>
          <a:xfrm>
            <a:off x="1455738" y="317500"/>
            <a:ext cx="6316662" cy="620713"/>
          </a:xfrm>
        </p:spPr>
        <p:txBody>
          <a:bodyPr/>
          <a:lstStyle/>
          <a:p>
            <a:pPr algn="ctr"/>
            <a:r>
              <a:rPr lang="ru-RU" altLang="ru-RU" smtClean="0">
                <a:solidFill>
                  <a:srgbClr val="000099"/>
                </a:solidFill>
              </a:rPr>
              <a:t>Логическая</a:t>
            </a:r>
          </a:p>
        </p:txBody>
      </p:sp>
      <p:sp>
        <p:nvSpPr>
          <p:cNvPr id="52227" name="Rectangle 3"/>
          <p:cNvSpPr>
            <a:spLocks noGrp="1" noChangeArrowheads="1"/>
          </p:cNvSpPr>
          <p:nvPr>
            <p:ph type="body" idx="4294967295"/>
          </p:nvPr>
        </p:nvSpPr>
        <p:spPr>
          <a:xfrm>
            <a:off x="889000" y="1468438"/>
            <a:ext cx="7297738" cy="4527550"/>
          </a:xfrm>
        </p:spPr>
        <p:txBody>
          <a:bodyPr/>
          <a:lstStyle/>
          <a:p>
            <a:pPr algn="just">
              <a:buClr>
                <a:srgbClr val="000099"/>
              </a:buClr>
              <a:buFont typeface="Wingdings" pitchFamily="2" charset="2"/>
              <a:buChar char="Ø"/>
            </a:pPr>
            <a:r>
              <a:rPr lang="ru-RU" altLang="ru-RU" sz="2000" smtClean="0">
                <a:solidFill>
                  <a:srgbClr val="000099"/>
                </a:solidFill>
              </a:rPr>
              <a:t>Волк и лиса соревновались в беге. Кто какое место занял, если волк был не последним, а лиса одной из первых?</a:t>
            </a:r>
          </a:p>
          <a:p>
            <a:pPr algn="just">
              <a:buClr>
                <a:srgbClr val="000099"/>
              </a:buClr>
              <a:buFont typeface="Wingdings" pitchFamily="2" charset="2"/>
              <a:buChar char="Ø"/>
            </a:pPr>
            <a:r>
              <a:rPr lang="ru-RU" altLang="ru-RU" sz="2000" smtClean="0">
                <a:solidFill>
                  <a:srgbClr val="000099"/>
                </a:solidFill>
              </a:rPr>
              <a:t>Лена произнесла предложение, которое являлось верным. Его в точности повторил Коля, но оно уже было не верным. Какое предложение произнесла Лена?</a:t>
            </a:r>
          </a:p>
          <a:p>
            <a:pPr algn="just">
              <a:buClr>
                <a:srgbClr val="000099"/>
              </a:buClr>
              <a:buFont typeface="Wingdings" pitchFamily="2" charset="2"/>
              <a:buChar char="Ø"/>
            </a:pPr>
            <a:r>
              <a:rPr lang="ru-RU" altLang="ru-RU" sz="2000" smtClean="0">
                <a:solidFill>
                  <a:srgbClr val="000099"/>
                </a:solidFill>
              </a:rPr>
              <a:t>Чтобы отдать Буратино золотой ключик, черепаха Тортилла вынесла три коробочки. На красной коробочке написано «Здесь лежит золотой ключик», на синей – «Зеленая коробочка пуста», на зеленой – «Здесь сидит змея». При этом Тортилла сказала, что все надписи не верны. К какой коробочке ключик?</a:t>
            </a:r>
          </a:p>
          <a:p>
            <a:pPr algn="just"/>
            <a:endParaRPr lang="ru-RU" altLang="ru-RU" sz="2000" smtClean="0">
              <a:solidFill>
                <a:srgbClr val="000099"/>
              </a:solidFill>
            </a:endParaRPr>
          </a:p>
          <a:p>
            <a:endParaRPr lang="ru-RU" altLang="ru-RU" sz="200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1455738" y="317500"/>
            <a:ext cx="6316662" cy="620713"/>
          </a:xfrm>
        </p:spPr>
        <p:txBody>
          <a:bodyPr/>
          <a:lstStyle/>
          <a:p>
            <a:pPr algn="ctr"/>
            <a:r>
              <a:rPr lang="ru-RU" altLang="ru-RU" smtClean="0">
                <a:solidFill>
                  <a:srgbClr val="000099"/>
                </a:solidFill>
              </a:rPr>
              <a:t>Географическая</a:t>
            </a:r>
          </a:p>
        </p:txBody>
      </p:sp>
      <p:sp>
        <p:nvSpPr>
          <p:cNvPr id="55299" name="Rectangle 3"/>
          <p:cNvSpPr>
            <a:spLocks noGrp="1" noChangeArrowheads="1"/>
          </p:cNvSpPr>
          <p:nvPr>
            <p:ph type="body" idx="4294967295"/>
          </p:nvPr>
        </p:nvSpPr>
        <p:spPr>
          <a:xfrm>
            <a:off x="1106488" y="1236663"/>
            <a:ext cx="7297737" cy="4775200"/>
          </a:xfrm>
        </p:spPr>
        <p:txBody>
          <a:bodyPr/>
          <a:lstStyle/>
          <a:p>
            <a:pPr algn="just"/>
            <a:r>
              <a:rPr lang="ru-RU" altLang="ru-RU" sz="2000" smtClean="0">
                <a:solidFill>
                  <a:srgbClr val="000099"/>
                </a:solidFill>
              </a:rPr>
              <a:t>Волшебная страна состоит из пяти частей: Розовой страны, Голубой страны, Фиолетовой страны, Желтой страны и Изумрудного города. Голубая, Фиолетовая и Розовая страны имеют общую границу с остальными четырьмя частями. Желтая страна и Изумрудный город не имеют между собой общей границы. Интересно, что Желтая страна со всех сторон окружена Великой пустыней, отделяющей Волшебную страну от остального мира. Нарисуй, как расположены различные части Волшебной страны.</a:t>
            </a:r>
          </a:p>
        </p:txBody>
      </p:sp>
      <p:pic>
        <p:nvPicPr>
          <p:cNvPr id="55302" name="Picture 6" descr="http://img-fotki.yandex.ru/get/5412/134841010.1/0_5c4f8_5a6d52d0_XL"/>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328546">
            <a:off x="3425825" y="3432175"/>
            <a:ext cx="4062413" cy="4062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33" name="Picture 13" descr="1405043-dd20f424c5a8938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9550" y="387350"/>
            <a:ext cx="2076450" cy="2543175"/>
          </a:xfrm>
          <a:prstGeom prst="rect">
            <a:avLst/>
          </a:prstGeom>
          <a:noFill/>
          <a:extLst>
            <a:ext uri="{909E8E84-426E-40DD-AFC4-6F175D3DCCD1}">
              <a14:hiddenFill xmlns:a14="http://schemas.microsoft.com/office/drawing/2010/main">
                <a:solidFill>
                  <a:srgbClr val="FFFFFF"/>
                </a:solidFill>
              </a14:hiddenFill>
            </a:ext>
          </a:extLst>
        </p:spPr>
      </p:pic>
      <p:sp>
        <p:nvSpPr>
          <p:cNvPr id="56322" name="Rectangle 2"/>
          <p:cNvSpPr>
            <a:spLocks noGrp="1" noChangeArrowheads="1"/>
          </p:cNvSpPr>
          <p:nvPr>
            <p:ph type="title" idx="4294967295"/>
          </p:nvPr>
        </p:nvSpPr>
        <p:spPr>
          <a:xfrm>
            <a:off x="1323975" y="261938"/>
            <a:ext cx="6316663" cy="677862"/>
          </a:xfrm>
        </p:spPr>
        <p:txBody>
          <a:bodyPr/>
          <a:lstStyle/>
          <a:p>
            <a:pPr algn="ctr"/>
            <a:r>
              <a:rPr lang="ru-RU" altLang="ru-RU" smtClean="0">
                <a:solidFill>
                  <a:srgbClr val="000099"/>
                </a:solidFill>
              </a:rPr>
              <a:t>Софизм</a:t>
            </a:r>
          </a:p>
        </p:txBody>
      </p:sp>
      <p:sp>
        <p:nvSpPr>
          <p:cNvPr id="56323" name="Rectangle 3"/>
          <p:cNvSpPr>
            <a:spLocks noGrp="1" noChangeArrowheads="1"/>
          </p:cNvSpPr>
          <p:nvPr>
            <p:ph type="body" sz="half" idx="4294967295"/>
          </p:nvPr>
        </p:nvSpPr>
        <p:spPr>
          <a:xfrm>
            <a:off x="1736725" y="1236663"/>
            <a:ext cx="6627813" cy="4525962"/>
          </a:xfrm>
        </p:spPr>
        <p:txBody>
          <a:bodyPr/>
          <a:lstStyle/>
          <a:p>
            <a:pPr algn="ctr">
              <a:buFontTx/>
              <a:buNone/>
            </a:pPr>
            <a:r>
              <a:rPr lang="ru-RU" altLang="ru-RU" sz="2000" smtClean="0">
                <a:solidFill>
                  <a:srgbClr val="000099"/>
                </a:solidFill>
              </a:rPr>
              <a:t>Четырежды четыре – двадцать пять!</a:t>
            </a:r>
          </a:p>
          <a:p>
            <a:pPr algn="ctr">
              <a:buFontTx/>
              <a:buNone/>
            </a:pPr>
            <a:r>
              <a:rPr lang="ru-RU" altLang="ru-RU" sz="2000" smtClean="0">
                <a:solidFill>
                  <a:srgbClr val="000099"/>
                </a:solidFill>
              </a:rPr>
              <a:t>16:16 = 25:25      Очевидно!</a:t>
            </a:r>
          </a:p>
          <a:p>
            <a:pPr algn="ctr">
              <a:buFontTx/>
              <a:buNone/>
            </a:pPr>
            <a:r>
              <a:rPr lang="ru-RU" altLang="ru-RU" sz="2000" smtClean="0">
                <a:solidFill>
                  <a:srgbClr val="000099"/>
                </a:solidFill>
              </a:rPr>
              <a:t>Вынесем за скобку общий множитель в каждой части равенства</a:t>
            </a:r>
          </a:p>
          <a:p>
            <a:pPr algn="ctr">
              <a:buFontTx/>
              <a:buNone/>
            </a:pPr>
            <a:r>
              <a:rPr lang="ru-RU" altLang="ru-RU" sz="2000" smtClean="0">
                <a:solidFill>
                  <a:srgbClr val="000099"/>
                </a:solidFill>
              </a:rPr>
              <a:t>16 (1:1)=25 (1:1) </a:t>
            </a:r>
          </a:p>
          <a:p>
            <a:pPr algn="ctr">
              <a:buFontTx/>
              <a:buNone/>
            </a:pPr>
            <a:r>
              <a:rPr lang="ru-RU" altLang="ru-RU" sz="2000" smtClean="0">
                <a:solidFill>
                  <a:srgbClr val="000099"/>
                </a:solidFill>
              </a:rPr>
              <a:t>Зная, что 1:1 равно1, получаем:</a:t>
            </a:r>
          </a:p>
          <a:p>
            <a:pPr algn="ctr">
              <a:buFontTx/>
              <a:buNone/>
            </a:pPr>
            <a:r>
              <a:rPr lang="ru-RU" altLang="ru-RU" sz="2000" smtClean="0">
                <a:solidFill>
                  <a:srgbClr val="000099"/>
                </a:solidFill>
              </a:rPr>
              <a:t>16 = 25</a:t>
            </a:r>
          </a:p>
          <a:p>
            <a:pPr algn="ctr">
              <a:buFontTx/>
              <a:buNone/>
            </a:pPr>
            <a:r>
              <a:rPr lang="ru-RU" altLang="ru-RU" sz="2000" smtClean="0">
                <a:solidFill>
                  <a:srgbClr val="000099"/>
                </a:solidFill>
              </a:rPr>
              <a:t>Четырежды четыре – двадцать пять!!!!</a:t>
            </a:r>
          </a:p>
        </p:txBody>
      </p:sp>
      <p:graphicFrame>
        <p:nvGraphicFramePr>
          <p:cNvPr id="56324" name="Rectangle 4"/>
          <p:cNvGraphicFramePr>
            <a:graphicFrameLocks/>
          </p:cNvGraphicFramePr>
          <p:nvPr>
            <p:ph sz="quarter" idx="4294967295"/>
          </p:nvPr>
        </p:nvGraphicFramePr>
        <p:xfrm>
          <a:off x="5932488" y="1663700"/>
          <a:ext cx="3086100" cy="2057400"/>
        </p:xfrm>
        <a:graphic>
          <a:graphicData uri="http://schemas.openxmlformats.org/presentationml/2006/ole">
            <mc:AlternateContent xmlns:mc="http://schemas.openxmlformats.org/markup-compatibility/2006">
              <mc:Choice xmlns:v="urn:schemas-microsoft-com:vml" Requires="v">
                <p:oleObj spid="_x0000_s56336" name="Equation" r:id="rId4" imgW="0" imgH="0" progId="Equation.DSMT4">
                  <p:embed/>
                </p:oleObj>
              </mc:Choice>
              <mc:Fallback>
                <p:oleObj name="Equation" r:id="rId4" imgW="0" imgH="0" progId="Equation.DSMT4">
                  <p:embed/>
                  <p:pic>
                    <p:nvPicPr>
                      <p:cNvPr id="0" name="Rectangle 4"/>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932488" y="1663700"/>
                        <a:ext cx="30861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6326" name="Object 6"/>
          <p:cNvGraphicFramePr>
            <a:graphicFrameLocks noChangeAspect="1"/>
          </p:cNvGraphicFramePr>
          <p:nvPr>
            <p:ph sz="quarter" idx="4294967295"/>
          </p:nvPr>
        </p:nvGraphicFramePr>
        <p:xfrm>
          <a:off x="4383088" y="2779713"/>
          <a:ext cx="88900" cy="152400"/>
        </p:xfrm>
        <a:graphic>
          <a:graphicData uri="http://schemas.openxmlformats.org/presentationml/2006/ole">
            <mc:AlternateContent xmlns:mc="http://schemas.openxmlformats.org/markup-compatibility/2006">
              <mc:Choice xmlns:v="urn:schemas-microsoft-com:vml" Requires="v">
                <p:oleObj spid="_x0000_s56337" name="Equation" r:id="rId5" imgW="88560" imgH="152280" progId="Equation.DSMT4">
                  <p:embed/>
                </p:oleObj>
              </mc:Choice>
              <mc:Fallback>
                <p:oleObj name="Equation" r:id="rId5" imgW="88560" imgH="1522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83088" y="2779713"/>
                        <a:ext cx="889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6328" name="Object 8"/>
          <p:cNvGraphicFramePr>
            <a:graphicFrameLocks noChangeAspect="1"/>
          </p:cNvGraphicFramePr>
          <p:nvPr/>
        </p:nvGraphicFramePr>
        <p:xfrm>
          <a:off x="5403850" y="2794000"/>
          <a:ext cx="103188" cy="176213"/>
        </p:xfrm>
        <a:graphic>
          <a:graphicData uri="http://schemas.openxmlformats.org/presentationml/2006/ole">
            <mc:AlternateContent xmlns:mc="http://schemas.openxmlformats.org/markup-compatibility/2006">
              <mc:Choice xmlns:v="urn:schemas-microsoft-com:vml" Requires="v">
                <p:oleObj spid="_x0000_s56338" name="Equation" r:id="rId7" imgW="88560" imgH="152280" progId="Equation.DSMT4">
                  <p:embed/>
                </p:oleObj>
              </mc:Choice>
              <mc:Fallback>
                <p:oleObj name="Equation" r:id="rId7" imgW="88560" imgH="15228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3850" y="2794000"/>
                        <a:ext cx="103188" cy="17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6329" name="AutoShape 9"/>
          <p:cNvSpPr>
            <a:spLocks noChangeArrowheads="1"/>
          </p:cNvSpPr>
          <p:nvPr/>
        </p:nvSpPr>
        <p:spPr bwMode="auto">
          <a:xfrm>
            <a:off x="1365250" y="5980113"/>
            <a:ext cx="976313" cy="485775"/>
          </a:xfrm>
          <a:prstGeom prst="notchedRightArrow">
            <a:avLst>
              <a:gd name="adj1" fmla="val 50000"/>
              <a:gd name="adj2" fmla="val 50245"/>
            </a:avLst>
          </a:prstGeom>
          <a:solidFill>
            <a:srgbClr val="0033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pic>
        <p:nvPicPr>
          <p:cNvPr id="56331" name="Picture 11" descr="0025-033-Kak-pravilno-organizovat-doma-rabochee-mesto-uchenika"/>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383338" y="4140200"/>
            <a:ext cx="2441575" cy="2441575"/>
          </a:xfrm>
          <a:prstGeom prst="rect">
            <a:avLst/>
          </a:prstGeom>
          <a:noFill/>
          <a:extLst>
            <a:ext uri="{909E8E84-426E-40DD-AFC4-6F175D3DCCD1}">
              <a14:hiddenFill xmlns:a14="http://schemas.microsoft.com/office/drawing/2010/main">
                <a:solidFill>
                  <a:srgbClr val="FFFFFF"/>
                </a:solidFill>
              </a14:hiddenFill>
            </a:ext>
          </a:extLst>
        </p:spPr>
      </p:pic>
      <p:pic>
        <p:nvPicPr>
          <p:cNvPr id="56335" name="Picture 15" descr="1434527-27380cc59fd2f486">
            <a:hlinkClick r:id="rId9"/>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017838" y="4165600"/>
            <a:ext cx="3057525" cy="2459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13" name="Picture 45" descr="http://kabinet108.files.wordpress.com/2012/05/e66c7f05b11b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10013" y="0"/>
            <a:ext cx="5233987" cy="2312988"/>
          </a:xfrm>
          <a:prstGeom prst="rect">
            <a:avLst/>
          </a:prstGeom>
          <a:noFill/>
          <a:extLst>
            <a:ext uri="{909E8E84-426E-40DD-AFC4-6F175D3DCCD1}">
              <a14:hiddenFill xmlns:a14="http://schemas.microsoft.com/office/drawing/2010/main">
                <a:solidFill>
                  <a:srgbClr val="FFFFFF"/>
                </a:solidFill>
              </a14:hiddenFill>
            </a:ext>
          </a:extLst>
        </p:spPr>
      </p:pic>
      <p:grpSp>
        <p:nvGrpSpPr>
          <p:cNvPr id="7206" name="Group 38"/>
          <p:cNvGrpSpPr>
            <a:grpSpLocks/>
          </p:cNvGrpSpPr>
          <p:nvPr/>
        </p:nvGrpSpPr>
        <p:grpSpPr bwMode="auto">
          <a:xfrm rot="-1377375">
            <a:off x="466725" y="5054600"/>
            <a:ext cx="2028825" cy="1247775"/>
            <a:chOff x="1200" y="2483"/>
            <a:chExt cx="1735" cy="1420"/>
          </a:xfrm>
        </p:grpSpPr>
        <p:grpSp>
          <p:nvGrpSpPr>
            <p:cNvPr id="7189" name="Group 21"/>
            <p:cNvGrpSpPr>
              <a:grpSpLocks/>
            </p:cNvGrpSpPr>
            <p:nvPr/>
          </p:nvGrpSpPr>
          <p:grpSpPr bwMode="auto">
            <a:xfrm rot="921204">
              <a:off x="1215" y="2483"/>
              <a:ext cx="1720" cy="1420"/>
              <a:chOff x="1098" y="2612"/>
              <a:chExt cx="1410" cy="1020"/>
            </a:xfrm>
          </p:grpSpPr>
          <p:sp>
            <p:nvSpPr>
              <p:cNvPr id="7176" name="AutoShape 8"/>
              <p:cNvSpPr>
                <a:spLocks noChangeArrowheads="1"/>
              </p:cNvSpPr>
              <p:nvPr/>
            </p:nvSpPr>
            <p:spPr bwMode="auto">
              <a:xfrm>
                <a:off x="1114" y="2628"/>
                <a:ext cx="1394" cy="1004"/>
              </a:xfrm>
              <a:prstGeom prst="cube">
                <a:avLst>
                  <a:gd name="adj" fmla="val 25000"/>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7178" name="Line 10"/>
              <p:cNvSpPr>
                <a:spLocks noChangeShapeType="1"/>
              </p:cNvSpPr>
              <p:nvPr/>
            </p:nvSpPr>
            <p:spPr bwMode="auto">
              <a:xfrm>
                <a:off x="1728" y="2854"/>
                <a:ext cx="0" cy="763"/>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79" name="Line 11"/>
              <p:cNvSpPr>
                <a:spLocks noChangeShapeType="1"/>
              </p:cNvSpPr>
              <p:nvPr/>
            </p:nvSpPr>
            <p:spPr bwMode="auto">
              <a:xfrm flipV="1">
                <a:off x="1098" y="3228"/>
                <a:ext cx="1152" cy="0"/>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81" name="Line 13"/>
              <p:cNvSpPr>
                <a:spLocks noChangeShapeType="1"/>
              </p:cNvSpPr>
              <p:nvPr/>
            </p:nvSpPr>
            <p:spPr bwMode="auto">
              <a:xfrm flipV="1">
                <a:off x="1715" y="2612"/>
                <a:ext cx="227" cy="255"/>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82" name="Line 14"/>
              <p:cNvSpPr>
                <a:spLocks noChangeShapeType="1"/>
              </p:cNvSpPr>
              <p:nvPr/>
            </p:nvSpPr>
            <p:spPr bwMode="auto">
              <a:xfrm flipV="1">
                <a:off x="2250" y="2947"/>
                <a:ext cx="255" cy="268"/>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7199" name="Text Box 31"/>
            <p:cNvSpPr txBox="1">
              <a:spLocks noChangeArrowheads="1"/>
            </p:cNvSpPr>
            <p:nvPr/>
          </p:nvSpPr>
          <p:spPr bwMode="auto">
            <a:xfrm>
              <a:off x="1200" y="3332"/>
              <a:ext cx="303"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ru-RU" sz="2400" b="1"/>
                <a:t>1</a:t>
              </a:r>
            </a:p>
          </p:txBody>
        </p:sp>
      </p:grpSp>
      <p:grpSp>
        <p:nvGrpSpPr>
          <p:cNvPr id="7207" name="Group 39"/>
          <p:cNvGrpSpPr>
            <a:grpSpLocks/>
          </p:cNvGrpSpPr>
          <p:nvPr/>
        </p:nvGrpSpPr>
        <p:grpSpPr bwMode="auto">
          <a:xfrm>
            <a:off x="3368675" y="5102225"/>
            <a:ext cx="2143125" cy="1376363"/>
            <a:chOff x="3713" y="2400"/>
            <a:chExt cx="1635" cy="1558"/>
          </a:xfrm>
        </p:grpSpPr>
        <p:grpSp>
          <p:nvGrpSpPr>
            <p:cNvPr id="7197" name="Group 29"/>
            <p:cNvGrpSpPr>
              <a:grpSpLocks/>
            </p:cNvGrpSpPr>
            <p:nvPr/>
          </p:nvGrpSpPr>
          <p:grpSpPr bwMode="auto">
            <a:xfrm rot="-349238">
              <a:off x="3713" y="2400"/>
              <a:ext cx="1635" cy="1339"/>
              <a:chOff x="3713" y="2400"/>
              <a:chExt cx="1635" cy="1339"/>
            </a:xfrm>
          </p:grpSpPr>
          <p:sp>
            <p:nvSpPr>
              <p:cNvPr id="7177" name="AutoShape 9"/>
              <p:cNvSpPr>
                <a:spLocks noChangeArrowheads="1"/>
              </p:cNvSpPr>
              <p:nvPr/>
            </p:nvSpPr>
            <p:spPr bwMode="auto">
              <a:xfrm>
                <a:off x="3713" y="2403"/>
                <a:ext cx="1635" cy="1336"/>
              </a:xfrm>
              <a:prstGeom prst="cube">
                <a:avLst>
                  <a:gd name="adj" fmla="val 25000"/>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7192" name="Line 24"/>
              <p:cNvSpPr>
                <a:spLocks noChangeShapeType="1"/>
              </p:cNvSpPr>
              <p:nvPr/>
            </p:nvSpPr>
            <p:spPr bwMode="auto">
              <a:xfrm flipH="1">
                <a:off x="4431" y="2400"/>
                <a:ext cx="292" cy="330"/>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93" name="Line 25"/>
              <p:cNvSpPr>
                <a:spLocks noChangeShapeType="1"/>
              </p:cNvSpPr>
              <p:nvPr/>
            </p:nvSpPr>
            <p:spPr bwMode="auto">
              <a:xfrm>
                <a:off x="4446" y="2717"/>
                <a:ext cx="0" cy="1007"/>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94" name="Line 26"/>
              <p:cNvSpPr>
                <a:spLocks noChangeShapeType="1"/>
              </p:cNvSpPr>
              <p:nvPr/>
            </p:nvSpPr>
            <p:spPr bwMode="auto">
              <a:xfrm>
                <a:off x="3880" y="2539"/>
                <a:ext cx="1307" cy="18"/>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95" name="Line 27"/>
              <p:cNvSpPr>
                <a:spLocks noChangeShapeType="1"/>
              </p:cNvSpPr>
              <p:nvPr/>
            </p:nvSpPr>
            <p:spPr bwMode="auto">
              <a:xfrm>
                <a:off x="5192" y="2552"/>
                <a:ext cx="15" cy="993"/>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7202" name="Text Box 34"/>
            <p:cNvSpPr txBox="1">
              <a:spLocks noChangeArrowheads="1"/>
            </p:cNvSpPr>
            <p:nvPr/>
          </p:nvSpPr>
          <p:spPr bwMode="auto">
            <a:xfrm>
              <a:off x="3841" y="3440"/>
              <a:ext cx="31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b="1"/>
                <a:t>2</a:t>
              </a:r>
            </a:p>
          </p:txBody>
        </p:sp>
      </p:grpSp>
      <p:grpSp>
        <p:nvGrpSpPr>
          <p:cNvPr id="7205" name="Group 37"/>
          <p:cNvGrpSpPr>
            <a:grpSpLocks/>
          </p:cNvGrpSpPr>
          <p:nvPr/>
        </p:nvGrpSpPr>
        <p:grpSpPr bwMode="auto">
          <a:xfrm>
            <a:off x="6191250" y="4892675"/>
            <a:ext cx="2017713" cy="1538288"/>
            <a:chOff x="3442" y="604"/>
            <a:chExt cx="1756" cy="1673"/>
          </a:xfrm>
        </p:grpSpPr>
        <p:grpSp>
          <p:nvGrpSpPr>
            <p:cNvPr id="7190" name="Group 22"/>
            <p:cNvGrpSpPr>
              <a:grpSpLocks/>
            </p:cNvGrpSpPr>
            <p:nvPr/>
          </p:nvGrpSpPr>
          <p:grpSpPr bwMode="auto">
            <a:xfrm rot="-1041241">
              <a:off x="3442" y="604"/>
              <a:ext cx="1756" cy="1271"/>
              <a:chOff x="3563" y="938"/>
              <a:chExt cx="1394" cy="1004"/>
            </a:xfrm>
          </p:grpSpPr>
          <p:sp>
            <p:nvSpPr>
              <p:cNvPr id="7175" name="AutoShape 7"/>
              <p:cNvSpPr>
                <a:spLocks noChangeArrowheads="1"/>
              </p:cNvSpPr>
              <p:nvPr/>
            </p:nvSpPr>
            <p:spPr bwMode="auto">
              <a:xfrm>
                <a:off x="3563" y="938"/>
                <a:ext cx="1394" cy="1004"/>
              </a:xfrm>
              <a:prstGeom prst="cube">
                <a:avLst>
                  <a:gd name="adj" fmla="val 25000"/>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7184" name="Line 16"/>
              <p:cNvSpPr>
                <a:spLocks noChangeShapeType="1"/>
              </p:cNvSpPr>
              <p:nvPr/>
            </p:nvSpPr>
            <p:spPr bwMode="auto">
              <a:xfrm>
                <a:off x="3684" y="1045"/>
                <a:ext cx="1179" cy="13"/>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85" name="Line 17"/>
              <p:cNvSpPr>
                <a:spLocks noChangeShapeType="1"/>
              </p:cNvSpPr>
              <p:nvPr/>
            </p:nvSpPr>
            <p:spPr bwMode="auto">
              <a:xfrm>
                <a:off x="4863" y="1045"/>
                <a:ext cx="0" cy="750"/>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86" name="Line 18"/>
              <p:cNvSpPr>
                <a:spLocks noChangeShapeType="1"/>
              </p:cNvSpPr>
              <p:nvPr/>
            </p:nvSpPr>
            <p:spPr bwMode="auto">
              <a:xfrm flipV="1">
                <a:off x="3563" y="1540"/>
                <a:ext cx="1126" cy="0"/>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7188" name="Line 20"/>
              <p:cNvSpPr>
                <a:spLocks noChangeShapeType="1"/>
              </p:cNvSpPr>
              <p:nvPr/>
            </p:nvSpPr>
            <p:spPr bwMode="auto">
              <a:xfrm flipV="1">
                <a:off x="4688" y="1272"/>
                <a:ext cx="268" cy="268"/>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7203" name="Text Box 35"/>
            <p:cNvSpPr txBox="1">
              <a:spLocks noChangeArrowheads="1"/>
            </p:cNvSpPr>
            <p:nvPr/>
          </p:nvSpPr>
          <p:spPr bwMode="auto">
            <a:xfrm>
              <a:off x="3667" y="1780"/>
              <a:ext cx="236" cy="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b="1"/>
                <a:t>3</a:t>
              </a:r>
            </a:p>
          </p:txBody>
        </p:sp>
      </p:grpSp>
      <p:sp>
        <p:nvSpPr>
          <p:cNvPr id="7208" name="Rectangle 40"/>
          <p:cNvSpPr>
            <a:spLocks noGrp="1" noChangeArrowheads="1"/>
          </p:cNvSpPr>
          <p:nvPr>
            <p:ph type="title" idx="4294967295"/>
          </p:nvPr>
        </p:nvSpPr>
        <p:spPr>
          <a:xfrm>
            <a:off x="539750" y="577850"/>
            <a:ext cx="8604250" cy="1143000"/>
          </a:xfrm>
        </p:spPr>
        <p:txBody>
          <a:bodyPr/>
          <a:lstStyle/>
          <a:p>
            <a:r>
              <a:rPr lang="ru-RU" altLang="ru-RU" smtClean="0">
                <a:solidFill>
                  <a:srgbClr val="000099"/>
                </a:solidFill>
              </a:rPr>
              <a:t>Геометрическая</a:t>
            </a:r>
          </a:p>
        </p:txBody>
      </p:sp>
      <p:sp>
        <p:nvSpPr>
          <p:cNvPr id="7210" name="Rectangle 42"/>
          <p:cNvSpPr>
            <a:spLocks noGrp="1" noChangeArrowheads="1"/>
          </p:cNvSpPr>
          <p:nvPr>
            <p:ph type="body" idx="4294967295"/>
          </p:nvPr>
        </p:nvSpPr>
        <p:spPr>
          <a:xfrm>
            <a:off x="469900" y="1976438"/>
            <a:ext cx="8226425" cy="4525962"/>
          </a:xfrm>
        </p:spPr>
        <p:txBody>
          <a:bodyPr/>
          <a:lstStyle/>
          <a:p>
            <a:pPr>
              <a:buClr>
                <a:srgbClr val="000099"/>
              </a:buClr>
              <a:buFont typeface="Wingdings" pitchFamily="2" charset="2"/>
              <a:buChar char="Ø"/>
            </a:pPr>
            <a:r>
              <a:rPr lang="ru-RU" altLang="ru-RU" smtClean="0">
                <a:solidFill>
                  <a:srgbClr val="000099"/>
                </a:solidFill>
              </a:rPr>
              <a:t>Железный кубик весит 10 грамм. Сколько будет весить кубик с ребром, вдвое большим?</a:t>
            </a:r>
          </a:p>
          <a:p>
            <a:pPr>
              <a:buClr>
                <a:srgbClr val="000099"/>
              </a:buClr>
              <a:buFont typeface="Wingdings" pitchFamily="2" charset="2"/>
              <a:buChar char="Ø"/>
            </a:pPr>
            <a:r>
              <a:rPr lang="ru-RU" altLang="ru-RU" smtClean="0">
                <a:solidFill>
                  <a:srgbClr val="000099"/>
                </a:solidFill>
              </a:rPr>
              <a:t>Размеры пакета, имеющего форму прямоугольного параллелепипеда, 10 см, 4 см, 3 см. Его можно перевязать тремя различными способами. В каком случае длина веревки наименьшая? Найдите эту длину.</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http://see-mult.ru/_nw/6/1930532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2217738" cy="161290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id=188332625-41-72&amp;n=2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70713" y="0"/>
            <a:ext cx="2173287" cy="1630363"/>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i?id=350016571-70-72&amp;n=2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67500" y="5205413"/>
            <a:ext cx="2138363" cy="160337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i?id=281233057-29-72&amp;n=2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3817938"/>
            <a:ext cx="2195513" cy="1646237"/>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i?id=117593347-25-72&amp;n=2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214438" y="5254625"/>
            <a:ext cx="2138362" cy="1603375"/>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i?id=171451971-66-72&amp;n=21"/>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975100" y="5219700"/>
            <a:ext cx="2108200" cy="1581150"/>
          </a:xfrm>
          <a:prstGeom prst="rect">
            <a:avLst/>
          </a:prstGeom>
          <a:noFill/>
          <a:extLst>
            <a:ext uri="{909E8E84-426E-40DD-AFC4-6F175D3DCCD1}">
              <a14:hiddenFill xmlns:a14="http://schemas.microsoft.com/office/drawing/2010/main">
                <a:solidFill>
                  <a:srgbClr val="FFFFFF"/>
                </a:solidFill>
              </a14:hiddenFill>
            </a:ext>
          </a:extLst>
        </p:spPr>
      </p:pic>
      <p:sp>
        <p:nvSpPr>
          <p:cNvPr id="6161" name="Rectangle 17"/>
          <p:cNvSpPr>
            <a:spLocks noGrp="1" noChangeArrowheads="1"/>
          </p:cNvSpPr>
          <p:nvPr>
            <p:ph type="title" idx="4294967295"/>
          </p:nvPr>
        </p:nvSpPr>
        <p:spPr>
          <a:xfrm>
            <a:off x="1716088" y="0"/>
            <a:ext cx="6316662" cy="1143000"/>
          </a:xfrm>
        </p:spPr>
        <p:txBody>
          <a:bodyPr/>
          <a:lstStyle/>
          <a:p>
            <a:pPr algn="ctr"/>
            <a:r>
              <a:rPr lang="ru-RU" altLang="ru-RU" smtClean="0">
                <a:solidFill>
                  <a:srgbClr val="000099"/>
                </a:solidFill>
              </a:rPr>
              <a:t>Мультяшная</a:t>
            </a:r>
          </a:p>
        </p:txBody>
      </p:sp>
      <p:sp>
        <p:nvSpPr>
          <p:cNvPr id="6162" name="Rectangle 18"/>
          <p:cNvSpPr>
            <a:spLocks noGrp="1" noChangeArrowheads="1"/>
          </p:cNvSpPr>
          <p:nvPr>
            <p:ph type="body" idx="4294967295"/>
          </p:nvPr>
        </p:nvSpPr>
        <p:spPr>
          <a:xfrm>
            <a:off x="1047750" y="1398588"/>
            <a:ext cx="7748588" cy="4525962"/>
          </a:xfrm>
        </p:spPr>
        <p:txBody>
          <a:bodyPr/>
          <a:lstStyle/>
          <a:p>
            <a:pPr algn="just">
              <a:buFontTx/>
              <a:buNone/>
            </a:pPr>
            <a:r>
              <a:rPr lang="ru-RU" altLang="ru-RU" smtClean="0">
                <a:solidFill>
                  <a:srgbClr val="000099"/>
                </a:solidFill>
              </a:rPr>
              <a:t>	На поляне собрались друзья: Попугай, Удав, Слоненок, Теленок, Котенок, Мартышка и Верблюжонок.  Попугай начал всех мерить. Оказалось, что Слоненок длиннее теленка на три Попугая, Верблюжонок длиннее Мартышки тоже на три Попугая, Теленок длиннее Попугая на семь Попугаев, Верблюжонок длиннее Котенка на шесть Попугаев, а длина всех друзей такая же, как длина Удава – 38 Попугаев. Найдите длины друзей к Попугаях.</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87" name="Rectangle 851"/>
          <p:cNvSpPr>
            <a:spLocks noGrp="1" noChangeArrowheads="1"/>
          </p:cNvSpPr>
          <p:nvPr>
            <p:ph type="title" idx="4294967295"/>
          </p:nvPr>
        </p:nvSpPr>
        <p:spPr>
          <a:xfrm>
            <a:off x="576263" y="274638"/>
            <a:ext cx="8145462" cy="631825"/>
          </a:xfrm>
        </p:spPr>
        <p:txBody>
          <a:bodyPr/>
          <a:lstStyle/>
          <a:p>
            <a:pPr algn="ctr"/>
            <a:r>
              <a:rPr lang="ru-RU" altLang="ru-RU" smtClean="0">
                <a:solidFill>
                  <a:srgbClr val="000099"/>
                </a:solidFill>
              </a:rPr>
              <a:t>Числодождь</a:t>
            </a:r>
          </a:p>
        </p:txBody>
      </p:sp>
      <p:sp>
        <p:nvSpPr>
          <p:cNvPr id="44738" name="AutoShape 1730"/>
          <p:cNvSpPr>
            <a:spLocks noChangeArrowheads="1"/>
          </p:cNvSpPr>
          <p:nvPr/>
        </p:nvSpPr>
        <p:spPr bwMode="auto">
          <a:xfrm>
            <a:off x="596900" y="1403350"/>
            <a:ext cx="1531938" cy="631825"/>
          </a:xfrm>
          <a:prstGeom prst="cloudCallout">
            <a:avLst>
              <a:gd name="adj1" fmla="val -50417"/>
              <a:gd name="adj2" fmla="val 116333"/>
            </a:avLst>
          </a:prstGeom>
          <a:solidFill>
            <a:srgbClr val="0033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ru-RU" altLang="ru-RU"/>
          </a:p>
        </p:txBody>
      </p:sp>
      <p:sp>
        <p:nvSpPr>
          <p:cNvPr id="44739" name="AutoShape 1731"/>
          <p:cNvSpPr>
            <a:spLocks noChangeArrowheads="1"/>
          </p:cNvSpPr>
          <p:nvPr/>
        </p:nvSpPr>
        <p:spPr bwMode="auto">
          <a:xfrm>
            <a:off x="1536700" y="257175"/>
            <a:ext cx="1531938" cy="631825"/>
          </a:xfrm>
          <a:prstGeom prst="cloudCallout">
            <a:avLst>
              <a:gd name="adj1" fmla="val -68551"/>
              <a:gd name="adj2" fmla="val 103014"/>
            </a:avLst>
          </a:prstGeom>
          <a:solidFill>
            <a:srgbClr val="0033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ru-RU" altLang="ru-RU"/>
          </a:p>
        </p:txBody>
      </p:sp>
      <p:sp>
        <p:nvSpPr>
          <p:cNvPr id="44740" name="AutoShape 1732"/>
          <p:cNvSpPr>
            <a:spLocks noChangeArrowheads="1"/>
          </p:cNvSpPr>
          <p:nvPr/>
        </p:nvSpPr>
        <p:spPr bwMode="auto">
          <a:xfrm rot="635741">
            <a:off x="6362700" y="319088"/>
            <a:ext cx="2339975" cy="1397000"/>
          </a:xfrm>
          <a:prstGeom prst="cloudCallout">
            <a:avLst>
              <a:gd name="adj1" fmla="val -17468"/>
              <a:gd name="adj2" fmla="val 39449"/>
            </a:avLst>
          </a:prstGeom>
          <a:solidFill>
            <a:srgbClr val="0033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ru-RU" altLang="ru-RU"/>
          </a:p>
        </p:txBody>
      </p:sp>
      <p:sp>
        <p:nvSpPr>
          <p:cNvPr id="44743" name="Text Box 1735"/>
          <p:cNvSpPr txBox="1">
            <a:spLocks noChangeArrowheads="1"/>
          </p:cNvSpPr>
          <p:nvPr/>
        </p:nvSpPr>
        <p:spPr bwMode="auto">
          <a:xfrm>
            <a:off x="1530350" y="1974850"/>
            <a:ext cx="62722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altLang="ru-RU" sz="2400">
                <a:solidFill>
                  <a:srgbClr val="000099"/>
                </a:solidFill>
              </a:rPr>
              <a:t>Туча черная нависла,</a:t>
            </a:r>
          </a:p>
          <a:p>
            <a:pPr algn="ctr"/>
            <a:r>
              <a:rPr lang="ru-RU" altLang="ru-RU" sz="2400">
                <a:solidFill>
                  <a:srgbClr val="000099"/>
                </a:solidFill>
              </a:rPr>
              <a:t>Трехраскатный грянул гром.</a:t>
            </a:r>
          </a:p>
          <a:p>
            <a:pPr algn="ctr"/>
            <a:r>
              <a:rPr lang="ru-RU" altLang="ru-RU" sz="2400">
                <a:solidFill>
                  <a:srgbClr val="000099"/>
                </a:solidFill>
              </a:rPr>
              <a:t>Из нависшей тучи числа</a:t>
            </a:r>
          </a:p>
          <a:p>
            <a:pPr algn="ctr"/>
            <a:r>
              <a:rPr lang="ru-RU" altLang="ru-RU" sz="2400">
                <a:solidFill>
                  <a:srgbClr val="000099"/>
                </a:solidFill>
              </a:rPr>
              <a:t>Сразу хлынули дождем.</a:t>
            </a:r>
          </a:p>
          <a:p>
            <a:pPr algn="ctr"/>
            <a:r>
              <a:rPr lang="ru-RU" altLang="ru-RU" sz="2400">
                <a:solidFill>
                  <a:srgbClr val="000099"/>
                </a:solidFill>
              </a:rPr>
              <a:t>Дождь из чисел?! Но не спорьте,</a:t>
            </a:r>
          </a:p>
          <a:p>
            <a:pPr algn="ctr"/>
            <a:r>
              <a:rPr lang="ru-RU" altLang="ru-RU" sz="2400">
                <a:solidFill>
                  <a:srgbClr val="000099"/>
                </a:solidFill>
              </a:rPr>
              <a:t>А подумайте чуть чуть</a:t>
            </a:r>
          </a:p>
          <a:p>
            <a:pPr algn="ctr"/>
            <a:r>
              <a:rPr lang="ru-RU" altLang="ru-RU" sz="2400">
                <a:solidFill>
                  <a:srgbClr val="000099"/>
                </a:solidFill>
              </a:rPr>
              <a:t>И расставьте их в кроссворде,</a:t>
            </a:r>
          </a:p>
          <a:p>
            <a:pPr algn="ctr"/>
            <a:r>
              <a:rPr lang="ru-RU" altLang="ru-RU" sz="2400">
                <a:solidFill>
                  <a:srgbClr val="000099"/>
                </a:solidFill>
              </a:rPr>
              <a:t>Но словами! В том и суть!</a:t>
            </a:r>
          </a:p>
          <a:p>
            <a:pPr algn="ctr"/>
            <a:endParaRPr lang="ru-RU" altLang="ru-RU" sz="2400">
              <a:solidFill>
                <a:srgbClr val="000099"/>
              </a:solidFill>
            </a:endParaRPr>
          </a:p>
          <a:p>
            <a:pPr algn="ctr"/>
            <a:r>
              <a:rPr lang="ru-RU" altLang="ru-RU" sz="2400">
                <a:solidFill>
                  <a:srgbClr val="000099"/>
                </a:solidFill>
              </a:rPr>
              <a:t>40 80 100 1000 8 6 7 200 30 1</a:t>
            </a:r>
          </a:p>
          <a:p>
            <a:pPr algn="ctr"/>
            <a:r>
              <a:rPr lang="ru-RU" altLang="ru-RU" sz="2400">
                <a:solidFill>
                  <a:srgbClr val="000099"/>
                </a:solidFill>
              </a:rPr>
              <a:t> 16 900 15 400 20  3 2</a:t>
            </a:r>
          </a:p>
          <a:p>
            <a:pPr algn="ctr"/>
            <a:endParaRPr lang="ru-RU" altLang="ru-RU" sz="2400">
              <a:solidFill>
                <a:srgbClr val="000099"/>
              </a:solidFill>
            </a:endParaRPr>
          </a:p>
        </p:txBody>
      </p:sp>
      <p:pic>
        <p:nvPicPr>
          <p:cNvPr id="44745" name="Picture 1737" descr="http://img-fotki.yandex.ru/get/5412/134841010.1/0_5c4f8_5a6d52d0_XL"/>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449638"/>
            <a:ext cx="3408363" cy="3408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441" name="Group 385"/>
          <p:cNvGraphicFramePr>
            <a:graphicFrameLocks noGrp="1"/>
          </p:cNvGraphicFramePr>
          <p:nvPr/>
        </p:nvGraphicFramePr>
        <p:xfrm>
          <a:off x="1042988" y="1346200"/>
          <a:ext cx="7210425" cy="5151120"/>
        </p:xfrm>
        <a:graphic>
          <a:graphicData uri="http://schemas.openxmlformats.org/drawingml/2006/table">
            <a:tbl>
              <a:tblPr/>
              <a:tblGrid>
                <a:gridCol w="257175"/>
                <a:gridCol w="282575"/>
                <a:gridCol w="352425"/>
                <a:gridCol w="350837"/>
                <a:gridCol w="350838"/>
                <a:gridCol w="349250"/>
                <a:gridCol w="352425"/>
                <a:gridCol w="352425"/>
                <a:gridCol w="349250"/>
                <a:gridCol w="352425"/>
                <a:gridCol w="350837"/>
                <a:gridCol w="352425"/>
                <a:gridCol w="347663"/>
                <a:gridCol w="352425"/>
                <a:gridCol w="304800"/>
                <a:gridCol w="396875"/>
                <a:gridCol w="352425"/>
                <a:gridCol w="349250"/>
                <a:gridCol w="352425"/>
                <a:gridCol w="349250"/>
                <a:gridCol w="352425"/>
              </a:tblGrid>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44475">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ru-RU" sz="1000" b="0" i="0" u="none" strike="noStrike" cap="none" normalizeH="0" baseline="0" smtClean="0">
                          <a:ln>
                            <a:noFill/>
                          </a:ln>
                          <a:solidFill>
                            <a:schemeClr val="tx1"/>
                          </a:solidFill>
                          <a:effectLst/>
                          <a:latin typeface="Arial"/>
                          <a:cs typeface="Arial" pitchFamily="34" charset="0"/>
                        </a:rPr>
                        <a:t> </a:t>
                      </a:r>
                      <a:endParaRPr kumimoji="0" lang="en-US" altLang="ru-RU"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lvl1pPr>
                        <a:spcBef>
                          <a:spcPct val="20000"/>
                        </a:spcBef>
                        <a:buClr>
                          <a:schemeClr val="tx1"/>
                        </a:buClr>
                        <a:defRPr sz="2000">
                          <a:solidFill>
                            <a:schemeClr val="tx1"/>
                          </a:solidFill>
                          <a:latin typeface="Arial" pitchFamily="34" charset="0"/>
                          <a:cs typeface="Arial" pitchFamily="34" charset="0"/>
                        </a:defRPr>
                      </a:lvl1pPr>
                      <a:lvl2pPr>
                        <a:spcBef>
                          <a:spcPct val="20000"/>
                        </a:spcBef>
                        <a:buClr>
                          <a:schemeClr val="tx1"/>
                        </a:buClr>
                        <a:defRPr sz="2000">
                          <a:solidFill>
                            <a:schemeClr val="tx1"/>
                          </a:solidFill>
                          <a:latin typeface="Arial" pitchFamily="34" charset="0"/>
                          <a:cs typeface="Arial" pitchFamily="34" charset="0"/>
                        </a:defRPr>
                      </a:lvl2pPr>
                      <a:lvl3pPr>
                        <a:spcBef>
                          <a:spcPct val="20000"/>
                        </a:spcBef>
                        <a:buClr>
                          <a:schemeClr val="tx1"/>
                        </a:buClr>
                        <a:defRPr sz="2000">
                          <a:solidFill>
                            <a:schemeClr val="tx1"/>
                          </a:solidFill>
                          <a:latin typeface="Arial" pitchFamily="34" charset="0"/>
                          <a:cs typeface="Arial" pitchFamily="34" charset="0"/>
                        </a:defRPr>
                      </a:lvl3pPr>
                      <a:lvl4pPr>
                        <a:spcBef>
                          <a:spcPct val="20000"/>
                        </a:spcBef>
                        <a:buClr>
                          <a:schemeClr val="tx1"/>
                        </a:buClr>
                        <a:defRPr sz="2000">
                          <a:solidFill>
                            <a:schemeClr val="tx1"/>
                          </a:solidFill>
                          <a:latin typeface="Arial" pitchFamily="34" charset="0"/>
                          <a:cs typeface="Arial" pitchFamily="34" charset="0"/>
                        </a:defRPr>
                      </a:lvl4pPr>
                      <a:lvl5pPr>
                        <a:spcBef>
                          <a:spcPct val="20000"/>
                        </a:spcBef>
                        <a:buClr>
                          <a:schemeClr val="tx1"/>
                        </a:buClr>
                        <a:defRPr sz="2000">
                          <a:solidFill>
                            <a:schemeClr val="tx1"/>
                          </a:solidFill>
                          <a:latin typeface="Arial" pitchFamily="34" charset="0"/>
                          <a:cs typeface="Arial" pitchFamily="34" charset="0"/>
                        </a:defRPr>
                      </a:lvl5pPr>
                      <a:lvl6pPr fontAlgn="base">
                        <a:spcBef>
                          <a:spcPct val="20000"/>
                        </a:spcBef>
                        <a:spcAft>
                          <a:spcPct val="0"/>
                        </a:spcAft>
                        <a:buClr>
                          <a:schemeClr val="tx1"/>
                        </a:buClr>
                        <a:defRPr sz="2000">
                          <a:solidFill>
                            <a:schemeClr val="tx1"/>
                          </a:solidFill>
                          <a:latin typeface="Arial" pitchFamily="34" charset="0"/>
                          <a:cs typeface="Arial" pitchFamily="34" charset="0"/>
                        </a:defRPr>
                      </a:lvl6pPr>
                      <a:lvl7pPr fontAlgn="base">
                        <a:spcBef>
                          <a:spcPct val="20000"/>
                        </a:spcBef>
                        <a:spcAft>
                          <a:spcPct val="0"/>
                        </a:spcAft>
                        <a:buClr>
                          <a:schemeClr val="tx1"/>
                        </a:buClr>
                        <a:defRPr sz="2000">
                          <a:solidFill>
                            <a:schemeClr val="tx1"/>
                          </a:solidFill>
                          <a:latin typeface="Arial" pitchFamily="34" charset="0"/>
                          <a:cs typeface="Arial" pitchFamily="34" charset="0"/>
                        </a:defRPr>
                      </a:lvl7pPr>
                      <a:lvl8pPr fontAlgn="base">
                        <a:spcBef>
                          <a:spcPct val="20000"/>
                        </a:spcBef>
                        <a:spcAft>
                          <a:spcPct val="0"/>
                        </a:spcAft>
                        <a:buClr>
                          <a:schemeClr val="tx1"/>
                        </a:buClr>
                        <a:defRPr sz="2000">
                          <a:solidFill>
                            <a:schemeClr val="tx1"/>
                          </a:solidFill>
                          <a:latin typeface="Arial" pitchFamily="34" charset="0"/>
                          <a:cs typeface="Arial" pitchFamily="34" charset="0"/>
                        </a:defRPr>
                      </a:lvl8pPr>
                      <a:lvl9pPr fontAlgn="base">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ru-RU" altLang="ru-RU" sz="20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cap="flat">
                      <a:noFill/>
                    </a:lnR>
                    <a:lnT>
                      <a:noFill/>
                    </a:lnT>
                    <a:lnB cap="flat">
                      <a:noFill/>
                    </a:lnB>
                    <a:lnTlToBr>
                      <a:noFill/>
                    </a:lnTlToBr>
                    <a:lnBlToTr>
                      <a:noFill/>
                    </a:lnBlToTr>
                    <a:noFill/>
                  </a:tcPr>
                </a:tc>
              </a:tr>
            </a:tbl>
          </a:graphicData>
        </a:graphic>
      </p:graphicFrame>
      <p:sp>
        <p:nvSpPr>
          <p:cNvPr id="45440" name="Rectangle 384"/>
          <p:cNvSpPr>
            <a:spLocks noGrp="1" noChangeArrowheads="1"/>
          </p:cNvSpPr>
          <p:nvPr>
            <p:ph type="title" idx="4294967295"/>
          </p:nvPr>
        </p:nvSpPr>
        <p:spPr>
          <a:xfrm>
            <a:off x="0" y="274638"/>
            <a:ext cx="9144000" cy="674687"/>
          </a:xfrm>
        </p:spPr>
        <p:txBody>
          <a:bodyPr/>
          <a:lstStyle/>
          <a:p>
            <a:pPr algn="ctr"/>
            <a:r>
              <a:rPr lang="ru-RU" altLang="ru-RU" sz="2800" smtClean="0"/>
              <a:t>40 80 100 1000 8 6 7 200 30 1 16 900 15 400 20 2 3</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biel z ozdobnikiem">
  <a:themeElements>
    <a:clrScheme name="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Default Design">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1_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biel z ozdobnikiem</Template>
  <TotalTime>721</TotalTime>
  <Words>386</Words>
  <Application>Microsoft Office PowerPoint</Application>
  <PresentationFormat>Экран (4:3)</PresentationFormat>
  <Paragraphs>139</Paragraphs>
  <Slides>10</Slides>
  <Notes>0</Notes>
  <HiddenSlides>0</HiddenSlides>
  <MMClips>0</MMClips>
  <ScaleCrop>false</ScaleCrop>
  <HeadingPairs>
    <vt:vector size="8" baseType="variant">
      <vt:variant>
        <vt:lpstr>Использованные шрифты</vt:lpstr>
      </vt:variant>
      <vt:variant>
        <vt:i4>3</vt:i4>
      </vt:variant>
      <vt:variant>
        <vt:lpstr>Тема</vt:lpstr>
      </vt:variant>
      <vt:variant>
        <vt:i4>2</vt:i4>
      </vt:variant>
      <vt:variant>
        <vt:lpstr>Внедренные серверы OLE</vt:lpstr>
      </vt:variant>
      <vt:variant>
        <vt:i4>1</vt:i4>
      </vt:variant>
      <vt:variant>
        <vt:lpstr>Заголовки слайдов</vt:lpstr>
      </vt:variant>
      <vt:variant>
        <vt:i4>10</vt:i4>
      </vt:variant>
    </vt:vector>
  </HeadingPairs>
  <TitlesOfParts>
    <vt:vector size="16" baseType="lpstr">
      <vt:lpstr>Arial</vt:lpstr>
      <vt:lpstr>Arial Cyr</vt:lpstr>
      <vt:lpstr>Wingdings</vt:lpstr>
      <vt:lpstr>biel z ozdobnikiem</vt:lpstr>
      <vt:lpstr>1_Default Design</vt:lpstr>
      <vt:lpstr>MathType 6.0 Equation</vt:lpstr>
      <vt:lpstr>ПУТЕШЕСТВИЕ В МИР МАТЕМАТИКИ</vt:lpstr>
      <vt:lpstr>Разминка</vt:lpstr>
      <vt:lpstr>Логическая</vt:lpstr>
      <vt:lpstr>Географическая</vt:lpstr>
      <vt:lpstr>Софизм</vt:lpstr>
      <vt:lpstr>Геометрическая</vt:lpstr>
      <vt:lpstr>Мультяшная</vt:lpstr>
      <vt:lpstr>Числодождь</vt:lpstr>
      <vt:lpstr>40 80 100 1000 8 6 7 200 30 1 16 900 15 400 20 2 3</vt:lpstr>
      <vt:lpstr>Презентация PowerPoint</vt:lpstr>
    </vt:vector>
  </TitlesOfParts>
  <Company>Krokoz™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qwerty</dc:creator>
  <cp:lastModifiedBy>Некто</cp:lastModifiedBy>
  <cp:revision>21</cp:revision>
  <dcterms:created xsi:type="dcterms:W3CDTF">2012-12-02T08:48:13Z</dcterms:created>
  <dcterms:modified xsi:type="dcterms:W3CDTF">2019-01-05T17:59:34Z</dcterms:modified>
</cp:coreProperties>
</file>