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4" r:id="rId6"/>
    <p:sldId id="265" r:id="rId7"/>
    <p:sldId id="261" r:id="rId8"/>
    <p:sldId id="262" r:id="rId9"/>
    <p:sldId id="263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91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44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91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93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97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99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60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966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465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90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6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27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14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3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8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0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42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0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146C64-0136-4F4C-B80B-A532273B43B2}" type="datetimeFigureOut">
              <a:rPr lang="ru-RU" smtClean="0"/>
              <a:t>30.01.2017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FD55306-0CD5-42AB-B7F3-172C768D9E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3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9301" y="1910381"/>
            <a:ext cx="8825658" cy="2677648"/>
          </a:xfrm>
        </p:spPr>
        <p:txBody>
          <a:bodyPr/>
          <a:lstStyle/>
          <a:p>
            <a:pPr algn="ctr"/>
            <a:r>
              <a:rPr lang="ru-RU" dirty="0"/>
              <a:t>Символы в рассказе И. А. Бунина «Господин из </a:t>
            </a:r>
            <a:r>
              <a:rPr lang="ru-RU" dirty="0" smtClean="0"/>
              <a:t>Сан–Франциско»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23" y="999858"/>
            <a:ext cx="8825658" cy="86142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Образовательный проект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440973"/>
              </p:ext>
            </p:extLst>
          </p:nvPr>
        </p:nvGraphicFramePr>
        <p:xfrm>
          <a:off x="5711252" y="5110691"/>
          <a:ext cx="5757545" cy="913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/>
                <a:gridCol w="279082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ФИО автора </a:t>
                      </a:r>
                      <a:r>
                        <a:rPr lang="ru-RU" sz="1800" dirty="0" smtClean="0">
                          <a:effectLst/>
                        </a:rPr>
                        <a:t>проекта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место работы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должность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Болотова</a:t>
                      </a:r>
                      <a:r>
                        <a:rPr lang="ru-RU" sz="1400" dirty="0">
                          <a:effectLst/>
                        </a:rPr>
                        <a:t> Дарья </a:t>
                      </a:r>
                      <a:r>
                        <a:rPr lang="ru-RU" sz="1400" dirty="0" smtClean="0">
                          <a:effectLst/>
                        </a:rPr>
                        <a:t>Юрьевна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ГБОУ Школа № </a:t>
                      </a:r>
                      <a:r>
                        <a:rPr lang="ru-RU" sz="1400" dirty="0" smtClean="0">
                          <a:effectLst/>
                        </a:rPr>
                        <a:t>2120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учитель </a:t>
                      </a:r>
                      <a:r>
                        <a:rPr lang="ru-RU" sz="1400" dirty="0">
                          <a:effectLst/>
                        </a:rPr>
                        <a:t>русского языка и литературы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63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Ресурсное обеспечение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Компьютер</a:t>
            </a:r>
          </a:p>
          <a:p>
            <a:r>
              <a:rPr lang="ru-RU" dirty="0" smtClean="0"/>
              <a:t>Проектор</a:t>
            </a:r>
          </a:p>
          <a:p>
            <a:r>
              <a:rPr lang="ru-RU" dirty="0" smtClean="0"/>
              <a:t>Многофункциональное устройство</a:t>
            </a:r>
          </a:p>
          <a:p>
            <a:r>
              <a:rPr lang="ru-RU" dirty="0" smtClean="0"/>
              <a:t>Раздаточный материал (предоставляется учителем)</a:t>
            </a:r>
          </a:p>
          <a:p>
            <a:r>
              <a:rPr lang="ru-RU" dirty="0" smtClean="0"/>
              <a:t>Интернет- ресурсы</a:t>
            </a:r>
          </a:p>
          <a:p>
            <a:r>
              <a:rPr lang="ru-RU" dirty="0" smtClean="0"/>
              <a:t>Канцелярские принадлежности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31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Обоснование актуальности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И.А. Бунин в своём творчестве всегда обращался к таким вечным ценностям, </a:t>
            </a:r>
            <a:r>
              <a:rPr lang="ru-RU" sz="2000" dirty="0" smtClean="0"/>
              <a:t>как </a:t>
            </a:r>
            <a:r>
              <a:rPr lang="ru-RU" sz="2000" dirty="0"/>
              <a:t>любовь к природе, родине, отчему дому. Обострение противоречий современного общества делает изучение этих непростых тем ещё более актуальными. Перед нами стоит задача, как можно более доступно и интересно донести до учащихся старшей школы непростые для понимания и восприятия темы творчества И.А. Бунина. Это возможно сделать посредством метода проектов, </a:t>
            </a:r>
            <a:r>
              <a:rPr lang="ru-RU" sz="2000" dirty="0" smtClean="0"/>
              <a:t>так как данный </a:t>
            </a:r>
            <a:r>
              <a:rPr lang="ru-RU" sz="2000" dirty="0"/>
              <a:t>формат работы предоставляет детям возможность для творчества, что наиболее благоприятно влияет на усвоение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276415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3" y="2603500"/>
            <a:ext cx="10132639" cy="3632408"/>
          </a:xfrm>
        </p:spPr>
        <p:txBody>
          <a:bodyPr>
            <a:noAutofit/>
          </a:bodyPr>
          <a:lstStyle/>
          <a:p>
            <a:pPr lvl="0">
              <a:buClr>
                <a:srgbClr val="B31166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География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проекта:  г. Москва, ГБОУ школа № 2120</a:t>
            </a:r>
          </a:p>
          <a:p>
            <a:pPr lvl="0">
              <a:buClr>
                <a:srgbClr val="B31166"/>
              </a:buClr>
            </a:pP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частники </a:t>
            </a: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команды по реализации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проекта: учащиеся 11 класса</a:t>
            </a:r>
          </a:p>
          <a:p>
            <a:pPr>
              <a:buClr>
                <a:srgbClr val="B31166"/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Сроки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реализации: конец сентября – начало октября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2017 года</a:t>
            </a:r>
            <a:endParaRPr lang="ru-RU" sz="3200" dirty="0"/>
          </a:p>
          <a:p>
            <a:pPr marL="0" lvl="0" indent="0">
              <a:buClr>
                <a:srgbClr val="B31166"/>
              </a:buClr>
              <a:buNone/>
            </a:pPr>
            <a:endParaRPr lang="ru-RU" sz="3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buClr>
                <a:srgbClr val="B31166"/>
              </a:buClr>
              <a:buNone/>
            </a:pP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794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548" y="2023671"/>
            <a:ext cx="10463134" cy="5246559"/>
          </a:xfrm>
        </p:spPr>
        <p:txBody>
          <a:bodyPr>
            <a:normAutofit/>
          </a:bodyPr>
          <a:lstStyle/>
          <a:p>
            <a:r>
              <a:rPr lang="ru-RU" sz="2000" i="1" dirty="0"/>
              <a:t>I. Обучающие:</a:t>
            </a:r>
            <a:endParaRPr lang="ru-RU" sz="2000" dirty="0"/>
          </a:p>
          <a:p>
            <a:r>
              <a:rPr lang="ru-RU" sz="2000" dirty="0"/>
              <a:t>1) </a:t>
            </a:r>
            <a:r>
              <a:rPr lang="ru-RU" sz="2000" u="sng" dirty="0"/>
              <a:t>поисковая</a:t>
            </a:r>
            <a:r>
              <a:rPr lang="ru-RU" sz="2000" dirty="0"/>
              <a:t> – формировать умение привлекать знания из различных областей для решения поставленной задачи;</a:t>
            </a:r>
          </a:p>
          <a:p>
            <a:r>
              <a:rPr lang="ru-RU" sz="2000" dirty="0"/>
              <a:t>2) </a:t>
            </a:r>
            <a:r>
              <a:rPr lang="ru-RU" sz="2000" u="sng" dirty="0"/>
              <a:t>рефлексивная</a:t>
            </a:r>
            <a:r>
              <a:rPr lang="ru-RU" sz="2000" dirty="0"/>
              <a:t> – формировать умение отвечать на вопрос: чему нужно научиться для решения поставленной задачи;</a:t>
            </a:r>
          </a:p>
          <a:p>
            <a:r>
              <a:rPr lang="ru-RU" sz="2000" dirty="0"/>
              <a:t>3) </a:t>
            </a:r>
            <a:r>
              <a:rPr lang="ru-RU" sz="2000" u="sng" dirty="0"/>
              <a:t>коммуникативная</a:t>
            </a:r>
            <a:r>
              <a:rPr lang="ru-RU" sz="2000" dirty="0"/>
              <a:t> – формировать умение вступать в диалог, задавать вопросы, находить компромисс;</a:t>
            </a:r>
          </a:p>
          <a:p>
            <a:r>
              <a:rPr lang="ru-RU" sz="2000" dirty="0"/>
              <a:t>4) </a:t>
            </a:r>
            <a:r>
              <a:rPr lang="ru-RU" sz="2000" u="sng" dirty="0"/>
              <a:t>научно – практическая</a:t>
            </a:r>
            <a:r>
              <a:rPr lang="ru-RU" sz="2000" dirty="0"/>
              <a:t> – совершенствовать навыки анализа литературного явления, систематизировать явления, объединенные одной </a:t>
            </a:r>
            <a:r>
              <a:rPr lang="ru-RU" sz="2000" dirty="0" smtClean="0"/>
              <a:t>темой; совершенствовать </a:t>
            </a:r>
            <a:r>
              <a:rPr lang="ru-RU" sz="2000" dirty="0"/>
              <a:t>умения отбирать главное, применять ранее полученные знания в незнакомой ситуации.</a:t>
            </a:r>
          </a:p>
          <a:p>
            <a:r>
              <a:rPr lang="ru-RU" sz="2000" dirty="0"/>
              <a:t>5) </a:t>
            </a:r>
            <a:r>
              <a:rPr lang="ru-RU" sz="2000" u="sng" dirty="0"/>
              <a:t>презентационная</a:t>
            </a:r>
            <a:r>
              <a:rPr lang="ru-RU" sz="2000" dirty="0"/>
              <a:t> – развивать навыки монологической речи, умение пользоваться средствами наглядности при выступлении;</a:t>
            </a:r>
          </a:p>
          <a:p>
            <a:pPr lvl="0">
              <a:buClr>
                <a:srgbClr val="B31166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19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II. Развивающие:</a:t>
            </a:r>
            <a:endParaRPr lang="ru-RU" sz="2800" dirty="0"/>
          </a:p>
          <a:p>
            <a:r>
              <a:rPr lang="ru-RU" sz="2800" dirty="0"/>
              <a:t>1) развивать </a:t>
            </a:r>
            <a:r>
              <a:rPr lang="ru-RU" sz="3200" dirty="0"/>
              <a:t>навыки</a:t>
            </a:r>
            <a:r>
              <a:rPr lang="ru-RU" sz="2800" dirty="0"/>
              <a:t> работы в группе;</a:t>
            </a:r>
          </a:p>
          <a:p>
            <a:r>
              <a:rPr lang="ru-RU" sz="2800" dirty="0"/>
              <a:t>2) активизировать творческую деятельность; </a:t>
            </a:r>
          </a:p>
          <a:p>
            <a:r>
              <a:rPr lang="ru-RU" sz="2800" dirty="0"/>
              <a:t>3) развивать ассоциативное мышление;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53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210" y="2858333"/>
            <a:ext cx="9578003" cy="3416300"/>
          </a:xfrm>
        </p:spPr>
        <p:txBody>
          <a:bodyPr/>
          <a:lstStyle/>
          <a:p>
            <a:r>
              <a:rPr lang="ru-RU" sz="2400" i="1" dirty="0"/>
              <a:t>III. Воспитательные:</a:t>
            </a:r>
            <a:endParaRPr lang="ru-RU" sz="2400" dirty="0"/>
          </a:p>
          <a:p>
            <a:r>
              <a:rPr lang="ru-RU" sz="2400" dirty="0"/>
              <a:t>1) воспитывать интерес к изучению творчества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И</a:t>
            </a:r>
            <a:r>
              <a:rPr lang="ru-RU" sz="2400" dirty="0"/>
              <a:t>. А. Бунина;</a:t>
            </a:r>
          </a:p>
          <a:p>
            <a:r>
              <a:rPr lang="ru-RU" sz="2400" dirty="0"/>
              <a:t>2) воспитывать эстетический вкус;</a:t>
            </a:r>
          </a:p>
          <a:p>
            <a:r>
              <a:rPr lang="ru-RU" sz="2400" dirty="0"/>
              <a:t>3) воспитывать нравственность и гуманизм; </a:t>
            </a:r>
          </a:p>
          <a:p>
            <a:r>
              <a:rPr lang="ru-RU" sz="2400" dirty="0"/>
              <a:t>4) воспитывать толерантность (терпимость), умение выслушать другого и понять его точку зрения;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99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Основное содержание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727905" cy="3947202"/>
          </a:xfrm>
        </p:spPr>
        <p:txBody>
          <a:bodyPr>
            <a:normAutofit/>
          </a:bodyPr>
          <a:lstStyle/>
          <a:p>
            <a:pPr marL="0" lvl="0" indent="0" algn="just">
              <a:buNone/>
              <a:tabLst>
                <a:tab pos="-270510" algn="l"/>
              </a:tabLs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dirty="0"/>
              <a:t>При изучении темы «Символы  в рассказе И. А. Бунина «Господин из Сан–Франциско» учащимся будет предложено более тесное знакомство с рассказом в форме  работы над </a:t>
            </a:r>
            <a:r>
              <a:rPr lang="ru-RU" sz="2400" dirty="0" smtClean="0"/>
              <a:t>учебным. Учащиеся  </a:t>
            </a:r>
            <a:r>
              <a:rPr lang="ru-RU" sz="2400" dirty="0"/>
              <a:t>(совместно с учителем) ставят цель создать продукт (словарь символов), необходимый для более глубокого осмысления символичности рассказа И. А. Бунина «Господин из Сан-Франциско».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169" y="2248524"/>
            <a:ext cx="10834306" cy="5426439"/>
          </a:xfrm>
        </p:spPr>
        <p:txBody>
          <a:bodyPr>
            <a:normAutofit/>
          </a:bodyPr>
          <a:lstStyle/>
          <a:p>
            <a:r>
              <a:rPr lang="ru-RU" sz="2400" dirty="0"/>
              <a:t>Вся работа будет поделена на 6 этапов. </a:t>
            </a:r>
            <a:endParaRPr lang="ru-RU" sz="2400" dirty="0" smtClean="0"/>
          </a:p>
          <a:p>
            <a:r>
              <a:rPr lang="ru-RU" sz="2400" dirty="0" smtClean="0"/>
              <a:t>На </a:t>
            </a:r>
            <a:r>
              <a:rPr lang="ru-RU" sz="2400" dirty="0"/>
              <a:t>1 этапе ученики определят цель и задачи проекта, далее они будут разделены  на три группы для того, чтобы определиться с видом словаря. Одна группа будет делать словарь в форме брошюры, вторая в виде буклета (можно использовать как закладку, читаешь рассказ и сразу смотришь в словарь),  третья группа будет работать над мультимедийной презентацией. После этого учащиеся самостоятельно распределяют функции в группе, составляют план работы, работают с раздаточным материалом. На следующем этапе происходит непосредственно осуществление деятельности (поиск информации,  изготовление продукта).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51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9568" y="2248525"/>
            <a:ext cx="10193311" cy="4609475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</a:t>
            </a:r>
            <a:r>
              <a:rPr lang="ru-RU" sz="2400" dirty="0"/>
              <a:t>всех этапах учитель осуществляет контроль времени  и консультирование учеников. Учащиеся самостоятельно выбирают макет будущего словаря (для каждой группы свой), пишут аннотацию, статью «От автора», систематизируют  в алфавитном порядке и по значимости образы – символы. После этапа поиска информации старшеклассники приступают к составлению своего словаря: работают в программах </a:t>
            </a:r>
            <a:r>
              <a:rPr lang="ru-RU" sz="2400" dirty="0" err="1"/>
              <a:t>Microsoft</a:t>
            </a:r>
            <a:r>
              <a:rPr lang="ru-RU" sz="2400" dirty="0"/>
              <a:t> </a:t>
            </a:r>
            <a:r>
              <a:rPr lang="ru-RU" sz="2400" dirty="0" err="1" smtClean="0"/>
              <a:t>Office</a:t>
            </a:r>
            <a:r>
              <a:rPr lang="ru-RU" sz="2400" dirty="0"/>
              <a:t>,</a:t>
            </a:r>
            <a:r>
              <a:rPr lang="ru-RU" sz="2400" dirty="0" smtClean="0"/>
              <a:t> </a:t>
            </a:r>
            <a:r>
              <a:rPr lang="ru-RU" sz="2400" dirty="0" err="1"/>
              <a:t>Power</a:t>
            </a:r>
            <a:r>
              <a:rPr lang="ru-RU" sz="2400" dirty="0"/>
              <a:t> </a:t>
            </a:r>
            <a:r>
              <a:rPr lang="ru-RU" sz="2400" dirty="0" err="1"/>
              <a:t>Point</a:t>
            </a:r>
            <a:r>
              <a:rPr lang="ru-RU" sz="2400" dirty="0"/>
              <a:t>, самостоятельно обсуждают макет, составляют текст презентации, вычитывают словарь.</a:t>
            </a:r>
          </a:p>
          <a:p>
            <a:r>
              <a:rPr lang="ru-RU" sz="2400" dirty="0"/>
              <a:t>На последнем этапе ученики представляют готовый продукт и анализируют проделанную работу.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6219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125</TotalTime>
  <Words>604</Words>
  <Application>Microsoft Office PowerPoint</Application>
  <PresentationFormat>Широкоэкранный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Ион (конференц-зал)</vt:lpstr>
      <vt:lpstr>Символы в рассказе И. А. Бунина «Господин из Сан–Франциско»</vt:lpstr>
      <vt:lpstr>Обоснование актуальности проекта</vt:lpstr>
      <vt:lpstr>Презентация PowerPoint</vt:lpstr>
      <vt:lpstr>Цели и задачи реализации проекта</vt:lpstr>
      <vt:lpstr>Презентация PowerPoint</vt:lpstr>
      <vt:lpstr>Презентация PowerPoint</vt:lpstr>
      <vt:lpstr>Основное содержание проекта</vt:lpstr>
      <vt:lpstr>Этапы работы</vt:lpstr>
      <vt:lpstr>Презентация PowerPoint</vt:lpstr>
      <vt:lpstr>Ресурсное обеспечение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Символы в рассказе И. А. Бунина «Господин из Сан–Франциско»</dc:title>
  <dc:creator>Admin</dc:creator>
  <cp:lastModifiedBy>Admin</cp:lastModifiedBy>
  <cp:revision>14</cp:revision>
  <dcterms:created xsi:type="dcterms:W3CDTF">2017-01-30T13:48:57Z</dcterms:created>
  <dcterms:modified xsi:type="dcterms:W3CDTF">2017-01-30T16:37:19Z</dcterms:modified>
</cp:coreProperties>
</file>