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1" r:id="rId4"/>
    <p:sldId id="262" r:id="rId5"/>
    <p:sldId id="263" r:id="rId6"/>
    <p:sldId id="259" r:id="rId7"/>
    <p:sldId id="264" r:id="rId8"/>
    <p:sldId id="256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79" d="100"/>
          <a:sy n="79" d="100"/>
        </p:scale>
        <p:origin x="108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17952-A2AC-442B-ACCD-373A2C0F4D13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2DF57-0F7F-4FED-BC9F-14DC56EEE2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DF57-0F7F-4FED-BC9F-14DC56EEE2A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DF57-0F7F-4FED-BC9F-14DC56EEE2A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C64B5-B974-4D0D-AAC6-0DF21797EE12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7.jpeg"/><Relationship Id="rId7" Type="http://schemas.openxmlformats.org/officeDocument/2006/relationships/image" Target="../media/image4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8.png"/><Relationship Id="rId4" Type="http://schemas.openxmlformats.org/officeDocument/2006/relationships/image" Target="../media/image7.pn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alpha val="37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ile:Vasnetsov Sneguroc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357298"/>
            <a:ext cx="4857784" cy="530427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9063" y="-17869"/>
            <a:ext cx="835821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Сочинение </a:t>
            </a:r>
          </a:p>
          <a:p>
            <a:pPr algn="ctr"/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картине В. М. Васнецова «Снегурочка»</a:t>
            </a:r>
          </a:p>
        </p:txBody>
      </p:sp>
      <p:pic>
        <p:nvPicPr>
          <p:cNvPr id="11" name="Рисунок 10" descr="http://lenagold.narod.ru/fon/clipart/s/sneg/sneg20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4" y="4179100"/>
            <a:ext cx="428626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lenagold.narod.ru/fon/clipart/s/sneg/sneg20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04983" y="3268266"/>
            <a:ext cx="452439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lenagold.narod.ru/fon/clipart/s/sneg/sneg21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00232" y="4982777"/>
            <a:ext cx="428628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lenagold.narod.ru/fon/clipart/s/sneg/sneg21.pn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61973" y="6054348"/>
            <a:ext cx="452441" cy="44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lenagold.narod.ru/fon/clipart/s/sneg/sneg11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6723" y="214291"/>
            <a:ext cx="333377" cy="32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lenagold.narod.ru/fon/clipart/s/sneg/sneg11.pn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00892" y="500042"/>
            <a:ext cx="428627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lenagold.narod.ru/fon/clipart/s/sneg/sneg18.pn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928926" y="428604"/>
            <a:ext cx="381003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lenagold.narod.ru/fon/clipart/s/sneg/sneg18.pn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952475" y="1982380"/>
            <a:ext cx="333377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8" descr="http://s015.radikal.ru/i332/1011/5b/b4b39682368b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28926" y="4143380"/>
            <a:ext cx="463118" cy="500066"/>
          </a:xfrm>
          <a:prstGeom prst="rect">
            <a:avLst/>
          </a:prstGeom>
          <a:noFill/>
        </p:spPr>
      </p:pic>
      <p:pic>
        <p:nvPicPr>
          <p:cNvPr id="20" name="Picture 30" descr="http://s012.radikal.ru/i319/1011/25/ba542db26935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71736" y="2071678"/>
            <a:ext cx="428628" cy="4601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"/>
          <a:ext cx="9144000" cy="6852432"/>
        </p:xfrm>
        <a:graphic>
          <a:graphicData uri="http://schemas.openxmlformats.org/drawingml/2006/table">
            <a:tbl>
              <a:tblPr/>
              <a:tblGrid>
                <a:gridCol w="4047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96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План.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Опорные слова: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1675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9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1. Вступление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ru-RU" sz="1900" baseline="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 изображено на</a:t>
                      </a:r>
                      <a:endParaRPr lang="ru-RU" sz="1900" baseline="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картине В. Васнецова</a:t>
                      </a:r>
                      <a:r>
                        <a:rPr lang="ru-RU" sz="1900" baseline="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«Снегурочка»?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Снегурочка, зимний лес.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3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Основная часть. Описание картины.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Как художник изобразил лес, природу?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Тёмный лес, ночь, алмазные звёзды, лунный свет, поляна, сияющий голубоватый цвет, яркие тени.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02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Какая Снегурочка?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Девушка, красивый наряд, жемчужно-серебристый цвет, парчовая шубка, шапочка с меховой опушкой, тёплые варежки.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63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Где стоит Снегурочка? Что изобразил художник на заднем плане?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сумраке леса, пушистые ёлочки, тонкая берёзка, вдали, огоньки-светлячки деревеньки.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1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Как чувствует себя Снегурочка?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Страшно, одиноко.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1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  <a:r>
                        <a:rPr lang="ru-RU" sz="1900" baseline="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Заключение</a:t>
                      </a:r>
                      <a:r>
                        <a:rPr lang="ru-RU" sz="19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Понравилась ли тебе картина? Чем?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Волшебная, загадочная, чудо, тайна.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upload.wikimedia.org/wikipedia/commons/5/5f/Vasnetsov_Snegurochka.jpg?uselang=r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42852"/>
            <a:ext cx="464347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2844" y="285728"/>
            <a:ext cx="4214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Толковый словарь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C. И. Ожегова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ПАРЧА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плотная 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узорчатая шелковая ткань с переплетающимися золотыми, серебряными нитями.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Прил. парчовый, -</a:t>
            </a:r>
            <a:r>
              <a:rPr lang="ru-RU" sz="24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7" name="Picture 3" descr="http://udel3.narod.ru/ivanovskaia-oblast/pc11wf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4929198"/>
            <a:ext cx="1928826" cy="1824669"/>
          </a:xfrm>
          <a:prstGeom prst="rect">
            <a:avLst/>
          </a:prstGeom>
          <a:noFill/>
        </p:spPr>
      </p:pic>
      <p:pic>
        <p:nvPicPr>
          <p:cNvPr id="9" name="Рисунок 8" descr="http://www.znaikak.ru/design/pic/visred/%D0%BF%D0%B0%D1%80%D1%87%D0%B0Brocade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407194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draduga.ru/files/JPG/scen/parcha/4014/4014_9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5984" y="3357562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alpha val="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karvit.ru/wp-content/uploads/2012/01/40493-240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4714908" cy="51435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143504" y="857232"/>
            <a:ext cx="3857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Виктор Михайлович </a:t>
            </a:r>
          </a:p>
          <a:p>
            <a:pPr algn="ctr"/>
            <a:r>
              <a:rPr lang="ru-RU" sz="4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Васнецов</a:t>
            </a:r>
          </a:p>
          <a:p>
            <a:pPr algn="ctr"/>
            <a:r>
              <a:rPr lang="ru-RU" sz="4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(1848-1926)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28729" y="5857892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Автопортрет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ote4estvo.ru/uploads/posts/1284658654_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14291"/>
            <a:ext cx="4513418" cy="314327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3504" y="571480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«Три богатыря»</a:t>
            </a:r>
          </a:p>
        </p:txBody>
      </p:sp>
      <p:pic>
        <p:nvPicPr>
          <p:cNvPr id="17414" name="Picture 6" descr="http://ote4estvo.ru/uploads/posts/1284658119_image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500174"/>
            <a:ext cx="3571900" cy="48427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4500570"/>
            <a:ext cx="30003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«Иван Царевич </a:t>
            </a:r>
          </a:p>
          <a:p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сером волке»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ы Васнец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42851"/>
            <a:ext cx="3643338" cy="447276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8" y="964389"/>
            <a:ext cx="2911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22532" name="Picture 4" descr="Ковер Самол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000372"/>
            <a:ext cx="4929222" cy="35208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00694" y="4786322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«Ковёр-самолёт»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artvek.ru/vasnecov/vasnecov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4566585" cy="30182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2066" y="78579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«Царевна-лягушка»</a:t>
            </a:r>
          </a:p>
        </p:txBody>
      </p:sp>
      <p:pic>
        <p:nvPicPr>
          <p:cNvPr id="21508" name="Picture 4" descr="http://www.artvek.ru/vasnecov/vasnecov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357562"/>
            <a:ext cx="4714908" cy="32944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3" y="4572008"/>
            <a:ext cx="33575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«Три царевны Тёмного царства»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>
                <a:alpha val="99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literatura5.narod.ru/vasnecov_o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571876"/>
            <a:ext cx="2000264" cy="2678925"/>
          </a:xfrm>
          <a:prstGeom prst="rect">
            <a:avLst/>
          </a:prstGeom>
          <a:noFill/>
        </p:spPr>
      </p:pic>
      <p:pic>
        <p:nvPicPr>
          <p:cNvPr id="16388" name="Picture 4" descr="http://literatura5.narod.ru/vasnecov_o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000108"/>
            <a:ext cx="2286016" cy="2678925"/>
          </a:xfrm>
          <a:prstGeom prst="rect">
            <a:avLst/>
          </a:prstGeom>
          <a:noFill/>
        </p:spPr>
      </p:pic>
      <p:pic>
        <p:nvPicPr>
          <p:cNvPr id="16390" name="Picture 6" descr="http://literatura5.narod.ru/vasnecov_o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4143380"/>
            <a:ext cx="3643338" cy="2338388"/>
          </a:xfrm>
          <a:prstGeom prst="rect">
            <a:avLst/>
          </a:prstGeom>
          <a:noFill/>
        </p:spPr>
      </p:pic>
      <p:pic>
        <p:nvPicPr>
          <p:cNvPr id="16392" name="Picture 8" descr="http://literatura5.narod.ru/vasnecov_o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1071546"/>
            <a:ext cx="3833839" cy="23038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469" y="160712"/>
            <a:ext cx="8572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Эскизы декораций В.М.Васнецова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к пьесе А.Н.Островского «Снегурочка»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91264" y="3696891"/>
            <a:ext cx="2683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Снегурочка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0973" y="6375817"/>
            <a:ext cx="3876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Царь Берендей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j043582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1"/>
            <a:tileRect/>
          </a:gradFill>
        </p:spPr>
      </p:pic>
      <p:pic>
        <p:nvPicPr>
          <p:cNvPr id="20486" name="Picture 6" descr="vasnecov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5" y="2518165"/>
            <a:ext cx="3523103" cy="4232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429522" y="4286256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457200" y="642918"/>
            <a:ext cx="8229600" cy="492922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«Снегурочка»</a:t>
            </a:r>
            <a:br>
              <a:rPr kumimoji="0" lang="ru-R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1899 г.</a:t>
            </a:r>
            <a:br>
              <a:rPr kumimoji="0" lang="ru-R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Государственная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Третьяковская галерея</a:t>
            </a:r>
            <a:br>
              <a:rPr kumimoji="0" lang="ru-R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 Москва</a:t>
            </a:r>
          </a:p>
        </p:txBody>
      </p:sp>
      <p:pic>
        <p:nvPicPr>
          <p:cNvPr id="13" name="Рисунок 12" descr="http://lenagold.narod.ru/fon/clipart/s/sneg/sneg11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5" y="6107926"/>
            <a:ext cx="357189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a.all.biz/img/ua/catalog/174687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964408" y="250006"/>
            <a:ext cx="6858000" cy="6357982"/>
          </a:xfrm>
          <a:prstGeom prst="rect">
            <a:avLst/>
          </a:prstGeom>
          <a:noFill/>
        </p:spPr>
      </p:pic>
      <p:pic>
        <p:nvPicPr>
          <p:cNvPr id="11274" name="Picture 10" descr="http://upload.wikimedia.org/wikipedia/commons/thumb/5/5f/Vasnetsov_Snegurochka.jpg/693px-Vasnetsov_Snegurochka.jpg?uselang=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642917"/>
            <a:ext cx="4572032" cy="5643603"/>
          </a:xfrm>
          <a:prstGeom prst="rect">
            <a:avLst/>
          </a:prstGeom>
          <a:noFill/>
        </p:spPr>
      </p:pic>
      <p:pic>
        <p:nvPicPr>
          <p:cNvPr id="13" name="Рисунок 12" descr="http://lenagold.narod.ru/fon/clipart/s/sneg/sneg11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29652" y="214290"/>
            <a:ext cx="428596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lenagold.narod.ru/fon/clipart/s/sneg/sneg11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29652" y="3500438"/>
            <a:ext cx="428596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enagold.narod.ru/fon/clipart/s/sneg/sneg18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4286256"/>
            <a:ext cx="357189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lenagold.narod.ru/fon/clipart/s/sneg/sneg18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214290"/>
            <a:ext cx="357190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lenagold.narod.ru/fon/clipart/s/sneg/sneg20.pn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6" y="6143644"/>
            <a:ext cx="428626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lenagold.narod.ru/fon/clipart/s/sneg/sneg20.pn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215338" y="4500570"/>
            <a:ext cx="428626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lenagold.narod.ru/fon/clipart/s/sneg/sneg21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34" y="2357430"/>
            <a:ext cx="428628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lenagold.narod.ru/fon/clipart/s/sneg/sneg21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501090" y="6215082"/>
            <a:ext cx="428628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0" descr="http://s012.radikal.ru/i319/1011/25/ba542db26935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5572140"/>
            <a:ext cx="428628" cy="460141"/>
          </a:xfrm>
          <a:prstGeom prst="rect">
            <a:avLst/>
          </a:prstGeom>
          <a:noFill/>
        </p:spPr>
      </p:pic>
      <p:pic>
        <p:nvPicPr>
          <p:cNvPr id="15" name="Picture 28" descr="http://s015.radikal.ru/i332/1011/5b/b4b39682368b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86710" y="1643050"/>
            <a:ext cx="500066" cy="5399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Есаулков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57224" y="1214422"/>
            <a:ext cx="4143404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Непроглядный тёмный лес.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Вдалеке видна деревня.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Льётся лунный  свет с небес.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 загадочный и древний</a:t>
            </a:r>
          </a:p>
          <a:p>
            <a:pPr>
              <a:buNone/>
            </a:pPr>
            <a:endParaRPr lang="ru-RU" sz="2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Берендеева страна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Волшебством к себе поманит.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Встала девушка одна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искрящейся поляне,</a:t>
            </a:r>
            <a:b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Наслаждаясь тишиной,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Слыша дальний звук свирели, –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ночью под луной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Раздаётся песня Леля.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29124" y="1285860"/>
            <a:ext cx="4714876" cy="535784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Спят и птицы, и зверьё.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Лес Снегурку окружает.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Настроение её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Вся природа повторяет.</a:t>
            </a:r>
            <a:b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Рядом ёлочки стоят.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Снег искрится под луною.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Ветки льдинками звенят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У берёз порой ночною.</a:t>
            </a:r>
            <a:b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А предчувствие беды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На душе тревогу сеет 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И не пролегли следы</a:t>
            </a:r>
          </a:p>
          <a:p>
            <a:pPr>
              <a:buNone/>
            </a:pPr>
            <a:r>
              <a:rPr lang="ru-RU" sz="2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К деревушке берендеев.</a:t>
            </a:r>
          </a:p>
        </p:txBody>
      </p:sp>
      <p:pic>
        <p:nvPicPr>
          <p:cNvPr id="23568" name="Picture 16" descr="Еловые вет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01155">
            <a:off x="-118282" y="18634"/>
            <a:ext cx="1786888" cy="1214422"/>
          </a:xfrm>
          <a:prstGeom prst="rect">
            <a:avLst/>
          </a:prstGeom>
          <a:noFill/>
        </p:spPr>
      </p:pic>
      <p:pic>
        <p:nvPicPr>
          <p:cNvPr id="15" name="Picture 16" descr="Еловые вет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750919">
            <a:off x="7746081" y="5209688"/>
            <a:ext cx="1873466" cy="1273263"/>
          </a:xfrm>
          <a:prstGeom prst="rect">
            <a:avLst/>
          </a:prstGeom>
          <a:noFill/>
        </p:spPr>
      </p:pic>
      <p:pic>
        <p:nvPicPr>
          <p:cNvPr id="16" name="Picture 16" descr="Еловые вет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729687">
            <a:off x="-622987" y="524389"/>
            <a:ext cx="1761889" cy="1197432"/>
          </a:xfrm>
          <a:prstGeom prst="rect">
            <a:avLst/>
          </a:prstGeom>
          <a:noFill/>
        </p:spPr>
      </p:pic>
      <p:pic>
        <p:nvPicPr>
          <p:cNvPr id="17" name="Picture 16" descr="Еловые вет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651741">
            <a:off x="7535564" y="5715078"/>
            <a:ext cx="1714500" cy="1165225"/>
          </a:xfrm>
          <a:prstGeom prst="rect">
            <a:avLst/>
          </a:prstGeom>
          <a:noFill/>
        </p:spPr>
      </p:pic>
      <p:pic>
        <p:nvPicPr>
          <p:cNvPr id="23578" name="Picture 26" descr="http://s007.radikal.ru/i302/1011/60/8135ac850f8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6072206"/>
            <a:ext cx="571504" cy="585174"/>
          </a:xfrm>
          <a:prstGeom prst="rect">
            <a:avLst/>
          </a:prstGeom>
          <a:noFill/>
        </p:spPr>
      </p:pic>
      <p:pic>
        <p:nvPicPr>
          <p:cNvPr id="23580" name="Picture 28" descr="http://s015.radikal.ru/i332/1011/5b/b4b39682368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0"/>
            <a:ext cx="595438" cy="642942"/>
          </a:xfrm>
          <a:prstGeom prst="rect">
            <a:avLst/>
          </a:prstGeom>
          <a:noFill/>
        </p:spPr>
      </p:pic>
      <p:pic>
        <p:nvPicPr>
          <p:cNvPr id="23582" name="Picture 30" descr="http://s012.radikal.ru/i319/1011/25/ba542db2693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900" y="214290"/>
            <a:ext cx="642942" cy="690211"/>
          </a:xfrm>
          <a:prstGeom prst="rect">
            <a:avLst/>
          </a:prstGeom>
          <a:noFill/>
        </p:spPr>
      </p:pic>
      <p:pic>
        <p:nvPicPr>
          <p:cNvPr id="23584" name="Picture 32" descr="http://s016.radikal.ru/i335/1011/91/45a6af14ec5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2928934"/>
            <a:ext cx="571504" cy="607685"/>
          </a:xfrm>
          <a:prstGeom prst="rect">
            <a:avLst/>
          </a:prstGeom>
          <a:noFill/>
        </p:spPr>
      </p:pic>
      <p:pic>
        <p:nvPicPr>
          <p:cNvPr id="23588" name="Picture 36" descr="http://s013.radikal.ru/i325/1011/65/8a3b1c538889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43834" y="1785926"/>
            <a:ext cx="642942" cy="707450"/>
          </a:xfrm>
          <a:prstGeom prst="rect">
            <a:avLst/>
          </a:prstGeom>
          <a:noFill/>
        </p:spPr>
      </p:pic>
      <p:pic>
        <p:nvPicPr>
          <p:cNvPr id="29" name="Рисунок 28" descr="http://lenagold.narod.ru/fon/clipart/s/sneg/sneg21.pn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8358214" y="3000372"/>
            <a:ext cx="64294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http://lenagold.narod.ru/fon/clipart/s/sneg/sneg20.pn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143372" y="4714884"/>
            <a:ext cx="57150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http://lenagold.narod.ru/fon/clipart/s/sneg/sneg21.pn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929058" y="2786058"/>
            <a:ext cx="64294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254</Words>
  <Application>Microsoft Office PowerPoint</Application>
  <PresentationFormat>Экран (4:3)</PresentationFormat>
  <Paragraphs>68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Иван Есаулков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Mama</cp:lastModifiedBy>
  <cp:revision>47</cp:revision>
  <dcterms:created xsi:type="dcterms:W3CDTF">2013-01-02T15:21:50Z</dcterms:created>
  <dcterms:modified xsi:type="dcterms:W3CDTF">2019-01-05T14:39:10Z</dcterms:modified>
</cp:coreProperties>
</file>