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11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720263" cy="6480175"/>
  <p:notesSz cx="7559675" cy="10691813"/>
  <p:custDataLst>
    <p:tags r:id="rId12"/>
  </p:custDataLst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3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312863" y="1027113"/>
            <a:ext cx="4932362" cy="3698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169988" y="5086350"/>
            <a:ext cx="5224462" cy="410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004888" y="1027113"/>
            <a:ext cx="554990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004888" y="1027113"/>
            <a:ext cx="554990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004888" y="1027113"/>
            <a:ext cx="554990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004888" y="1027113"/>
            <a:ext cx="554990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004888" y="1027113"/>
            <a:ext cx="554990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004888" y="1027113"/>
            <a:ext cx="554990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004888" y="1027113"/>
            <a:ext cx="554990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8663" y="2012950"/>
            <a:ext cx="8262937" cy="13890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7325" y="3671888"/>
            <a:ext cx="6805613" cy="16557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3CF76C0-E577-4C4F-A8BB-C2CB4EFFC6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C7B384-479C-4B13-88B6-EBC1B05438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45325" y="258763"/>
            <a:ext cx="2185988" cy="55324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85775" y="258763"/>
            <a:ext cx="6407150" cy="5532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3DC789B-35B1-4A2A-B26F-7FBFD77FE5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8663" y="2012950"/>
            <a:ext cx="8262937" cy="13890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7325" y="3671888"/>
            <a:ext cx="6805613" cy="16557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350" y="4164013"/>
            <a:ext cx="8261350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8350" y="2746375"/>
            <a:ext cx="8261350" cy="14176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4375" y="1801813"/>
            <a:ext cx="4073525" cy="4081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40300" y="1801813"/>
            <a:ext cx="4073525" cy="4081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58763"/>
            <a:ext cx="8748713" cy="10810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5775" y="1450975"/>
            <a:ext cx="4295775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" y="2055813"/>
            <a:ext cx="4295775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37125" y="1450975"/>
            <a:ext cx="4297363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37125" y="2055813"/>
            <a:ext cx="4297363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58763"/>
            <a:ext cx="3198813" cy="1096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0475" y="258763"/>
            <a:ext cx="5434013" cy="5529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5775" y="1355725"/>
            <a:ext cx="3198813" cy="4432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C3DD5AA-BB03-4112-9D4F-B60A9745FD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4535488"/>
            <a:ext cx="5832475" cy="536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05000" y="579438"/>
            <a:ext cx="5832475" cy="3887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5000" y="5072063"/>
            <a:ext cx="5832475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8963" y="476250"/>
            <a:ext cx="2074862" cy="5407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4375" y="476250"/>
            <a:ext cx="6072188" cy="5407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8663" y="2012950"/>
            <a:ext cx="8262937" cy="13890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7325" y="3671888"/>
            <a:ext cx="6805613" cy="16557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350" y="4164013"/>
            <a:ext cx="8261350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8350" y="2746375"/>
            <a:ext cx="8261350" cy="14176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93750" y="1831975"/>
            <a:ext cx="3981450" cy="4081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7600" y="1831975"/>
            <a:ext cx="3981450" cy="4081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58763"/>
            <a:ext cx="8748713" cy="10810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5775" y="1450975"/>
            <a:ext cx="4295775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" y="2055813"/>
            <a:ext cx="4295775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37125" y="1450975"/>
            <a:ext cx="4297363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37125" y="2055813"/>
            <a:ext cx="4297363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350" y="4164013"/>
            <a:ext cx="8261350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8350" y="2746375"/>
            <a:ext cx="8261350" cy="14176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715D049-DF55-4659-AA9E-382512E7BD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58763"/>
            <a:ext cx="3198813" cy="1096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0475" y="258763"/>
            <a:ext cx="5434013" cy="5529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5775" y="1355725"/>
            <a:ext cx="3198813" cy="4432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4535488"/>
            <a:ext cx="5832475" cy="536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05000" y="579438"/>
            <a:ext cx="5832475" cy="3887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5000" y="5072063"/>
            <a:ext cx="5832475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8963" y="600075"/>
            <a:ext cx="2074862" cy="5313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4375" y="600075"/>
            <a:ext cx="6072188" cy="5313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00075"/>
            <a:ext cx="8299450" cy="10795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85775" y="1516063"/>
            <a:ext cx="4295775" cy="4275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3950" y="1516063"/>
            <a:ext cx="4297363" cy="4275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A2EB769-7638-491E-AB14-25D368DF38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58763"/>
            <a:ext cx="8748713" cy="10810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5775" y="1450975"/>
            <a:ext cx="4295775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" y="2055813"/>
            <a:ext cx="4295775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37125" y="1450975"/>
            <a:ext cx="4297363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37125" y="2055813"/>
            <a:ext cx="4297363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6ADB81E-3F57-4B2A-A669-CD490BBD3B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D734348-C002-48CB-B837-6CB185C71A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6889337-3A31-44B0-8605-6CC5FC7060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58763"/>
            <a:ext cx="3198813" cy="1096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0475" y="258763"/>
            <a:ext cx="5434013" cy="5529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5775" y="1355725"/>
            <a:ext cx="3198813" cy="4432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805BDCF-B195-44AA-B0D3-B75E35E6F2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4535488"/>
            <a:ext cx="5832475" cy="536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05000" y="579438"/>
            <a:ext cx="5832475" cy="3887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5000" y="5072063"/>
            <a:ext cx="5832475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78FD83E-797D-484B-806A-8ECF9F14B5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85775" y="258763"/>
            <a:ext cx="8745538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5775" y="1516063"/>
            <a:ext cx="8745538" cy="4275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381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85775" y="5903913"/>
            <a:ext cx="2262188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324225" y="5903913"/>
            <a:ext cx="307975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969125" y="5903913"/>
            <a:ext cx="2262188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7D01832C-C3AA-49D8-A4E8-4EFD2037BB6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Arial" charset="0"/>
          <a:ea typeface="SimSun" charset="-122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Arial" charset="0"/>
          <a:ea typeface="SimSun" charset="-122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Arial" charset="0"/>
          <a:ea typeface="SimSun" charset="-122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Arial" charset="0"/>
          <a:ea typeface="SimSun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Arial" charset="0"/>
          <a:ea typeface="SimSun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Arial" charset="0"/>
          <a:ea typeface="SimSun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Arial" charset="0"/>
          <a:ea typeface="SimSun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Arial" charset="0"/>
          <a:ea typeface="SimSun" charset="-122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213"/>
        </a:spcAft>
        <a:buClr>
          <a:srgbClr val="000000"/>
        </a:buClr>
        <a:buSzPct val="100000"/>
        <a:buFont typeface="Times New Roman" pitchFamily="16" charset="0"/>
        <a:defRPr sz="27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975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738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488"/>
        </a:spcAft>
        <a:buClr>
          <a:srgbClr val="000000"/>
        </a:buClr>
        <a:buSzPct val="100000"/>
        <a:buFont typeface="Times New Roman" pitchFamily="16" charset="0"/>
        <a:defRPr sz="17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17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17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17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17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17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390525" y="1624013"/>
            <a:ext cx="9329738" cy="4856162"/>
          </a:xfrm>
          <a:prstGeom prst="roundRect">
            <a:avLst>
              <a:gd name="adj" fmla="val 32"/>
            </a:avLst>
          </a:prstGeom>
          <a:solidFill>
            <a:srgbClr val="DDDDDD"/>
          </a:solidFill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75" y="476250"/>
            <a:ext cx="8299450" cy="1081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4375" y="1801813"/>
            <a:ext cx="8299450" cy="4081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1852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174625" cy="787400"/>
          </a:xfrm>
          <a:prstGeom prst="roundRect">
            <a:avLst>
              <a:gd name="adj" fmla="val 907"/>
            </a:avLst>
          </a:prstGeom>
          <a:solidFill>
            <a:srgbClr val="125C8D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2041525"/>
            <a:ext cx="174625" cy="787400"/>
          </a:xfrm>
          <a:prstGeom prst="roundRect">
            <a:avLst>
              <a:gd name="adj" fmla="val 907"/>
            </a:avLst>
          </a:prstGeom>
          <a:solidFill>
            <a:srgbClr val="125C8D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1001713"/>
            <a:ext cx="174625" cy="787400"/>
          </a:xfrm>
          <a:prstGeom prst="roundRect">
            <a:avLst>
              <a:gd name="adj" fmla="val 907"/>
            </a:avLst>
          </a:prstGeom>
          <a:solidFill>
            <a:srgbClr val="125C8D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 b="1">
          <a:solidFill>
            <a:srgbClr val="333333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 b="1">
          <a:solidFill>
            <a:srgbClr val="333333"/>
          </a:solidFill>
          <a:latin typeface="Arial" charset="0"/>
          <a:cs typeface="Arial Unicode MS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 b="1">
          <a:solidFill>
            <a:srgbClr val="333333"/>
          </a:solidFill>
          <a:latin typeface="Arial" charset="0"/>
          <a:cs typeface="Arial Unicode MS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 b="1">
          <a:solidFill>
            <a:srgbClr val="333333"/>
          </a:solidFill>
          <a:latin typeface="Arial" charset="0"/>
          <a:cs typeface="Arial Unicode MS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 b="1">
          <a:solidFill>
            <a:srgbClr val="333333"/>
          </a:solidFill>
          <a:latin typeface="Arial" charset="0"/>
          <a:cs typeface="Arial Unicode M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 b="1">
          <a:solidFill>
            <a:srgbClr val="333333"/>
          </a:solidFill>
          <a:latin typeface="Arial" charset="0"/>
          <a:cs typeface="Arial Unicode M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 b="1">
          <a:solidFill>
            <a:srgbClr val="333333"/>
          </a:solidFill>
          <a:latin typeface="Arial" charset="0"/>
          <a:cs typeface="Arial Unicode M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 b="1">
          <a:solidFill>
            <a:srgbClr val="333333"/>
          </a:solidFill>
          <a:latin typeface="Arial" charset="0"/>
          <a:cs typeface="Arial Unicode M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 b="1">
          <a:solidFill>
            <a:srgbClr val="333333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7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720263" cy="6480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75" y="600075"/>
            <a:ext cx="8299450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93750" y="1831975"/>
            <a:ext cx="8115300" cy="4081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116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900" b="1" i="1">
          <a:solidFill>
            <a:srgbClr val="99284C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900" b="1" i="1">
          <a:solidFill>
            <a:srgbClr val="99284C"/>
          </a:solidFill>
          <a:latin typeface="Arial" charset="0"/>
          <a:cs typeface="Arial Unicode MS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900" b="1" i="1">
          <a:solidFill>
            <a:srgbClr val="99284C"/>
          </a:solidFill>
          <a:latin typeface="Arial" charset="0"/>
          <a:cs typeface="Arial Unicode MS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900" b="1" i="1">
          <a:solidFill>
            <a:srgbClr val="99284C"/>
          </a:solidFill>
          <a:latin typeface="Arial" charset="0"/>
          <a:cs typeface="Arial Unicode MS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900" b="1" i="1">
          <a:solidFill>
            <a:srgbClr val="99284C"/>
          </a:solidFill>
          <a:latin typeface="Arial" charset="0"/>
          <a:cs typeface="Arial Unicode M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900" b="1" i="1">
          <a:solidFill>
            <a:srgbClr val="99284C"/>
          </a:solidFill>
          <a:latin typeface="Arial" charset="0"/>
          <a:cs typeface="Arial Unicode M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900" b="1" i="1">
          <a:solidFill>
            <a:srgbClr val="99284C"/>
          </a:solidFill>
          <a:latin typeface="Arial" charset="0"/>
          <a:cs typeface="Arial Unicode M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900" b="1" i="1">
          <a:solidFill>
            <a:srgbClr val="99284C"/>
          </a:solidFill>
          <a:latin typeface="Arial" charset="0"/>
          <a:cs typeface="Arial Unicode M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900" b="1" i="1">
          <a:solidFill>
            <a:srgbClr val="99284C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333333"/>
          </a:solidFill>
          <a:latin typeface="+mn-lt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500">
          <a:solidFill>
            <a:srgbClr val="333333"/>
          </a:solidFill>
          <a:latin typeface="+mn-lt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500">
          <a:solidFill>
            <a:srgbClr val="333333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500">
          <a:solidFill>
            <a:srgbClr val="333333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500">
          <a:solidFill>
            <a:srgbClr val="333333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500">
          <a:solidFill>
            <a:srgbClr val="333333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500">
          <a:solidFill>
            <a:srgbClr val="333333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14375" y="600075"/>
            <a:ext cx="8301038" cy="1081088"/>
          </a:xfrm>
          <a:ln/>
        </p:spPr>
        <p:txBody>
          <a:bodyPr tIns="2557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/>
              <a:t>Советы логопеда.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82650" y="596900"/>
            <a:ext cx="8116888" cy="4083050"/>
          </a:xfrm>
          <a:prstGeom prst="rect">
            <a:avLst/>
          </a:prstGeom>
          <a:noFill/>
          <a:ln/>
        </p:spPr>
        <p:txBody>
          <a:bodyPr lIns="0" tIns="42336" rIns="0" bIns="0" anchor="ctr"/>
          <a:lstStyle/>
          <a:p>
            <a:pPr marL="0" indent="0"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800" dirty="0">
                <a:solidFill>
                  <a:srgbClr val="99284C"/>
                </a:solidFill>
              </a:rPr>
              <a:t>Развитие речи детей </a:t>
            </a:r>
          </a:p>
          <a:p>
            <a:pPr marL="0" indent="0"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800" dirty="0">
                <a:solidFill>
                  <a:srgbClr val="99284C"/>
                </a:solidFill>
              </a:rPr>
              <a:t>дошкольного возраста.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5938" y="3419475"/>
            <a:ext cx="2333625" cy="2519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wipe dir="d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714375" y="600075"/>
            <a:ext cx="8301038" cy="1081088"/>
          </a:xfrm>
          <a:ln/>
        </p:spPr>
        <p:txBody>
          <a:bodyPr tIns="2557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/>
              <a:t>Речевые нарушения детей-дошкольников.</a:t>
            </a:r>
            <a:br>
              <a:rPr lang="ru-RU"/>
            </a:br>
            <a:endParaRPr lang="ru-RU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39750" y="1112838"/>
            <a:ext cx="8116888" cy="3746500"/>
          </a:xfrm>
          <a:prstGeom prst="rect">
            <a:avLst/>
          </a:prstGeom>
          <a:noFill/>
          <a:ln/>
        </p:spPr>
        <p:txBody>
          <a:bodyPr lIns="0" tIns="21168" rIns="0" bIns="0" anchor="ctr"/>
          <a:lstStyle/>
          <a:p>
            <a:pPr marL="215900" indent="-215900"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>
                <a:solidFill>
                  <a:srgbClr val="99284C"/>
                </a:solidFill>
              </a:rPr>
              <a:t>Часто встречаемыми речевыми нарушениями являются:</a:t>
            </a:r>
          </a:p>
          <a:p>
            <a: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>
                <a:solidFill>
                  <a:srgbClr val="99284C"/>
                </a:solidFill>
              </a:rPr>
              <a:t>Клинический диагноз:</a:t>
            </a:r>
          </a:p>
          <a:p>
            <a:pPr marL="215900" indent="-215900">
              <a:buSzPct val="43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>
                <a:solidFill>
                  <a:srgbClr val="99284C"/>
                </a:solidFill>
              </a:rPr>
              <a:t>Дизартрия</a:t>
            </a:r>
          </a:p>
          <a:p>
            <a:pPr marL="215900" indent="-215900">
              <a:buSzPct val="43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>
                <a:solidFill>
                  <a:srgbClr val="99284C"/>
                </a:solidFill>
              </a:rPr>
              <a:t>Дислалия</a:t>
            </a:r>
          </a:p>
          <a:p>
            <a:pPr marL="215900" indent="-215900">
              <a:buSzPct val="43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>
              <a:solidFill>
                <a:srgbClr val="99284C"/>
              </a:solidFill>
            </a:endParaRPr>
          </a:p>
          <a:p>
            <a:pPr marL="215900" indent="-215900">
              <a:buSzPct val="43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>
                <a:solidFill>
                  <a:srgbClr val="99284C"/>
                </a:solidFill>
              </a:rPr>
              <a:t>Педагогическое заключение:</a:t>
            </a:r>
          </a:p>
          <a:p>
            <a:pPr marL="215900" indent="-215900">
              <a:buSzPct val="43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>
                <a:solidFill>
                  <a:srgbClr val="99284C"/>
                </a:solidFill>
              </a:rPr>
              <a:t>Фонетическое недоразвитие речи.</a:t>
            </a:r>
          </a:p>
          <a:p>
            <a:pPr marL="215900" indent="-215900">
              <a:buSzPct val="43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>
                <a:solidFill>
                  <a:srgbClr val="99284C"/>
                </a:solidFill>
              </a:rPr>
              <a:t>Фонетико-фонематическое </a:t>
            </a:r>
          </a:p>
          <a:p>
            <a:pPr marL="215900" indent="-215900">
              <a:buSzPct val="43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>
                <a:solidFill>
                  <a:srgbClr val="99284C"/>
                </a:solidFill>
              </a:rPr>
              <a:t>недоразвитие речи.</a:t>
            </a:r>
          </a:p>
          <a:p>
            <a:pPr marL="215900" indent="-215900">
              <a:buSzPct val="43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>
                <a:solidFill>
                  <a:srgbClr val="99284C"/>
                </a:solidFill>
              </a:rPr>
              <a:t>Общее недоразвитие речи (разного уровня).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9813" y="1800225"/>
            <a:ext cx="2879725" cy="2519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wipe dir="d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611659" y="287759"/>
            <a:ext cx="8301037" cy="5199063"/>
          </a:xfrm>
          <a:ln/>
        </p:spPr>
        <p:txBody>
          <a:bodyPr tIns="25578"/>
          <a:lstStyle/>
          <a:p>
            <a:pPr marL="358775" indent="-358775" algn="l">
              <a:buSzPct val="36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dirty="0"/>
              <a:t>Комплексный подход в решении коррекции и развития речи.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400" b="0" dirty="0"/>
              <a:t>Предполагает консультирование специалистов: невролог, физиотерапевт, логопед.</a:t>
            </a:r>
            <a:br>
              <a:rPr lang="ru-RU" sz="2400" b="0" dirty="0"/>
            </a:b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/>
              <a:t>При необходимости нужны дополнительные исследования у следующих специалистов: </a:t>
            </a:r>
            <a:r>
              <a:rPr lang="ru-RU" sz="2400" b="0" dirty="0" err="1"/>
              <a:t>сурдолог</a:t>
            </a:r>
            <a:r>
              <a:rPr lang="ru-RU" sz="2400" b="0" dirty="0"/>
              <a:t>, </a:t>
            </a:r>
            <a:r>
              <a:rPr lang="ru-RU" sz="2400" b="0" dirty="0" err="1"/>
              <a:t>ортодонт</a:t>
            </a:r>
            <a:r>
              <a:rPr lang="ru-RU" sz="2400" b="0" dirty="0"/>
              <a:t>; психолог, дефектолог).</a:t>
            </a:r>
            <a:br>
              <a:rPr lang="ru-RU" sz="2400" b="0" dirty="0"/>
            </a:b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/>
              <a:t>Важно помнить о своевременности </a:t>
            </a:r>
            <a:br>
              <a:rPr lang="ru-RU" sz="2400" b="0" dirty="0"/>
            </a:br>
            <a:r>
              <a:rPr lang="ru-RU" sz="2400" b="0" dirty="0"/>
              <a:t>процессов диагностики и коррекции</a:t>
            </a:r>
            <a:br>
              <a:rPr lang="ru-RU" sz="2400" b="0" dirty="0"/>
            </a:br>
            <a:r>
              <a:rPr lang="ru-RU" sz="2400" b="0" dirty="0"/>
              <a:t>речевого развития ребенка.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0175" y="3600450"/>
            <a:ext cx="2519363" cy="2339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wipe dir="d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539750" y="531813"/>
            <a:ext cx="8301038" cy="4483100"/>
          </a:xfrm>
          <a:ln/>
        </p:spPr>
        <p:txBody>
          <a:bodyPr tIns="21168"/>
          <a:lstStyle/>
          <a:p>
            <a:pPr algn="l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/>
              <a:t>Направления в работе логопеда по преодолению недоразвития звукопроизношения (дизартрия, дислалия).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200" b="0"/>
              <a:t>Развитие моторики (общей, мелкой,</a:t>
            </a:r>
            <a:br>
              <a:rPr lang="ru-RU" sz="2200" b="0"/>
            </a:br>
            <a:r>
              <a:rPr lang="ru-RU" sz="2200" b="0"/>
              <a:t> артикуляционной, мимической).</a:t>
            </a:r>
            <a:br>
              <a:rPr lang="ru-RU" sz="2200" b="0"/>
            </a:br>
            <a:r>
              <a:rPr lang="ru-RU" sz="2200" b="0"/>
              <a:t/>
            </a:r>
            <a:br>
              <a:rPr lang="ru-RU" sz="2200" b="0"/>
            </a:br>
            <a:r>
              <a:rPr lang="ru-RU" sz="2200" b="0"/>
              <a:t>Развитие дыхания.</a:t>
            </a:r>
            <a:br>
              <a:rPr lang="ru-RU" sz="2200" b="0"/>
            </a:br>
            <a:r>
              <a:rPr lang="ru-RU" sz="2200" b="0"/>
              <a:t/>
            </a:r>
            <a:br>
              <a:rPr lang="ru-RU" sz="2200" b="0"/>
            </a:br>
            <a:r>
              <a:rPr lang="ru-RU" sz="2200" b="0"/>
              <a:t>Исправление недостатков</a:t>
            </a:r>
            <a:br>
              <a:rPr lang="ru-RU" sz="2200" b="0"/>
            </a:br>
            <a:r>
              <a:rPr lang="ru-RU" sz="2200" b="0"/>
              <a:t> звукопроизношения (постановка,</a:t>
            </a:r>
            <a:br>
              <a:rPr lang="ru-RU" sz="2200" b="0"/>
            </a:br>
            <a:r>
              <a:rPr lang="ru-RU" sz="2200" b="0"/>
              <a:t> автоматизация, дифференциация).</a:t>
            </a:r>
            <a:br>
              <a:rPr lang="ru-RU" sz="2200" b="0"/>
            </a:br>
            <a:r>
              <a:rPr lang="ru-RU" sz="2200" b="0"/>
              <a:t/>
            </a:r>
            <a:br>
              <a:rPr lang="ru-RU" sz="2200" b="0"/>
            </a:br>
            <a:r>
              <a:rPr lang="ru-RU" sz="2200" b="0"/>
              <a:t>Развитие фонематического слуха и восприятия.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9450" y="1439863"/>
            <a:ext cx="3240088" cy="2519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wipe dir="d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539750" y="539750"/>
            <a:ext cx="8301038" cy="4679950"/>
          </a:xfrm>
          <a:ln/>
        </p:spPr>
        <p:txBody>
          <a:bodyPr tIns="21168"/>
          <a:lstStyle/>
          <a:p>
            <a:pPr algn="l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/>
              <a:t>Направления в работе по преодолению лексико-      грамматического недоразвития речи (общее  недоразвитие разного уровня).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200" b="0"/>
              <a:t>Обогащение словарного запаса детей.</a:t>
            </a:r>
            <a:br>
              <a:rPr lang="ru-RU" sz="2200" b="0"/>
            </a:br>
            <a:r>
              <a:rPr lang="ru-RU" sz="2200" b="0"/>
              <a:t/>
            </a:r>
            <a:br>
              <a:rPr lang="ru-RU" sz="2200" b="0"/>
            </a:br>
            <a:r>
              <a:rPr lang="ru-RU" sz="2200" b="0"/>
              <a:t>Уточнение грамматического и</a:t>
            </a:r>
            <a:br>
              <a:rPr lang="ru-RU" sz="2200" b="0"/>
            </a:br>
            <a:r>
              <a:rPr lang="ru-RU" sz="2200" b="0"/>
              <a:t> лексического значения слов.</a:t>
            </a:r>
            <a:br>
              <a:rPr lang="ru-RU" sz="2200" b="0"/>
            </a:br>
            <a:r>
              <a:rPr lang="ru-RU" sz="2200" b="0"/>
              <a:t/>
            </a:r>
            <a:br>
              <a:rPr lang="ru-RU" sz="2200" b="0"/>
            </a:br>
            <a:r>
              <a:rPr lang="ru-RU" sz="2200" b="0"/>
              <a:t>Перевод слов из пассивного в </a:t>
            </a:r>
            <a:br>
              <a:rPr lang="ru-RU" sz="2200" b="0"/>
            </a:br>
            <a:r>
              <a:rPr lang="ru-RU" sz="2200" b="0"/>
              <a:t>активный словарь.</a:t>
            </a:r>
            <a:br>
              <a:rPr lang="ru-RU" sz="2200" b="0"/>
            </a:br>
            <a:r>
              <a:rPr lang="ru-RU" sz="2200" b="0"/>
              <a:t/>
            </a:r>
            <a:br>
              <a:rPr lang="ru-RU" sz="2200" b="0"/>
            </a:br>
            <a:r>
              <a:rPr lang="ru-RU" sz="2200" b="0"/>
              <a:t>Развитие навыков словоизменения и словообразования.</a:t>
            </a:r>
            <a:br>
              <a:rPr lang="ru-RU" sz="2200" b="0"/>
            </a:br>
            <a:endParaRPr lang="ru-RU" sz="2200" b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9450" y="1690688"/>
            <a:ext cx="3154363" cy="2449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wipe dir="d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539750" y="539750"/>
            <a:ext cx="8459788" cy="4656138"/>
          </a:xfrm>
          <a:ln/>
        </p:spPr>
        <p:txBody>
          <a:bodyPr tIns="24695"/>
          <a:lstStyle/>
          <a:p>
            <a:pPr marL="358775" indent="-358775" algn="l">
              <a:buSzPct val="37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/>
              <a:t>Развитие связной речи.</a:t>
            </a:r>
            <a:r>
              <a:rPr lang="ru-RU"/>
              <a:t/>
            </a:r>
            <a:br>
              <a:rPr lang="ru-RU"/>
            </a:br>
            <a:r>
              <a:rPr lang="ru-RU" sz="2200" b="0"/>
              <a:t>Связная речь — смысловое развернутое высказывание, обеспечивающее общение и взаимопонимание.</a:t>
            </a:r>
            <a:br>
              <a:rPr lang="ru-RU" sz="2200" b="0"/>
            </a:br>
            <a:r>
              <a:rPr lang="ru-RU" sz="2200" b="0"/>
              <a:t/>
            </a:r>
            <a:br>
              <a:rPr lang="ru-RU" sz="2200" b="0"/>
            </a:br>
            <a:r>
              <a:rPr lang="ru-RU" sz="2200" b="0"/>
              <a:t>Связная речь обеспечивает коммуникативную функцию речи, реализуется в двух формах — диалоге и монологе.</a:t>
            </a:r>
            <a:br>
              <a:rPr lang="ru-RU" sz="2200" b="0"/>
            </a:br>
            <a:r>
              <a:rPr lang="ru-RU" sz="2200" b="0"/>
              <a:t/>
            </a:r>
            <a:br>
              <a:rPr lang="ru-RU" sz="2200" b="0"/>
            </a:br>
            <a:r>
              <a:rPr lang="ru-RU" sz="2200" b="0"/>
              <a:t>Детей необходимо учить: задавать и отвечать на вопросы полным предложением; составлять предложения по предметной и серии артинок; составлять рассказ (о реальном событии, предмете, пересказ, устное сочинение по воображению. </a:t>
            </a:r>
            <a:r>
              <a:rPr lang="ru-RU" sz="2400" b="0"/>
              <a:t/>
            </a:r>
            <a:br>
              <a:rPr lang="ru-RU" sz="2400" b="0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6863" y="4019550"/>
            <a:ext cx="3240087" cy="1979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wipe dir="d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714375" y="600075"/>
            <a:ext cx="8301038" cy="1081088"/>
          </a:xfrm>
          <a:ln/>
        </p:spPr>
        <p:txBody>
          <a:bodyPr tIns="2557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/>
              <a:t>Спасибо за внимание.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9725" y="1800225"/>
            <a:ext cx="4140200" cy="3600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wipe dir="d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723fba4a226a7674246af3bdf364dc3e7cd4a2"/>
</p:tagLst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87</Words>
  <Application>Microsoft Office PowerPoint</Application>
  <PresentationFormat>Произвольный</PresentationFormat>
  <Paragraphs>19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Times New Roman</vt:lpstr>
      <vt:lpstr>Arial</vt:lpstr>
      <vt:lpstr>SimSun</vt:lpstr>
      <vt:lpstr>Arial Unicode MS</vt:lpstr>
      <vt:lpstr>StarSymbol</vt:lpstr>
      <vt:lpstr>Тема Office</vt:lpstr>
      <vt:lpstr>Тема Office</vt:lpstr>
      <vt:lpstr>Тема Office</vt:lpstr>
      <vt:lpstr>Советы логопеда.</vt:lpstr>
      <vt:lpstr>Речевые нарушения детей-дошкольников. </vt:lpstr>
      <vt:lpstr>Комплексный подход в решении коррекции и развития речи.  Предполагает консультирование специалистов: невролог, физиотерапевт, логопед.  При необходимости нужны дополнительные исследования у следующих специалистов: сурдолог, ортодонт; психолог, дефектолог).  Важно помнить о своевременности  процессов диагностики и коррекции речевого развития ребенка. </vt:lpstr>
      <vt:lpstr>Направления в работе логопеда по преодолению недоразвития звукопроизношения (дизартрия, дислалия).  Развитие моторики (общей, мелкой,  артикуляционной, мимической).  Развитие дыхания.  Исправление недостатков  звукопроизношения (постановка,  автоматизация, дифференциация).  Развитие фонематического слуха и восприятия.</vt:lpstr>
      <vt:lpstr>Направления в работе по преодолению лексико-      грамматического недоразвития речи (общее  недоразвитие разного уровня).  Обогащение словарного запаса детей.  Уточнение грамматического и  лексического значения слов.  Перевод слов из пассивного в  активный словарь.  Развитие навыков словоизменения и словообразования. </vt:lpstr>
      <vt:lpstr>Развитие связной речи. Связная речь — смысловое развернутое высказывание, обеспечивающее общение и взаимопонимание.  Связная речь обеспечивает коммуникативную функцию речи, реализуется в двух формах — диалоге и монологе.  Детей необходимо учить: задавать и отвечать на вопросы полным предложением; составлять предложения по предметной и серии артинок; составлять рассказ (о реальном событии, предмете, пересказ, устное сочинение по воображению.   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логопеда.</dc:title>
  <dc:creator>igor</dc:creator>
  <cp:lastModifiedBy>igor</cp:lastModifiedBy>
  <cp:revision>6</cp:revision>
  <cp:lastPrinted>1601-01-01T00:00:00Z</cp:lastPrinted>
  <dcterms:created xsi:type="dcterms:W3CDTF">2013-02-02T22:20:24Z</dcterms:created>
  <dcterms:modified xsi:type="dcterms:W3CDTF">2013-02-04T18:32:03Z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DF_LAST_URL">
    <vt:lpwstr>D:\Хобби++\.Материалы на сайты\-Логопед\Зайкова Наталья Николаевна\04-02-2013_20-30-51\презентация 2.odp</vt:lpwstr>
  </property>
</Properties>
</file>