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45" d="100"/>
          <a:sy n="45" d="100"/>
        </p:scale>
        <p:origin x="-81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4F76-1031-4850-B6AA-33A7F9779A2C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74F0F-B3F6-4207-8A4D-0FD3124EC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5481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4F76-1031-4850-B6AA-33A7F9779A2C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74F0F-B3F6-4207-8A4D-0FD3124EC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961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4F76-1031-4850-B6AA-33A7F9779A2C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74F0F-B3F6-4207-8A4D-0FD3124EC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1815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4F76-1031-4850-B6AA-33A7F9779A2C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74F0F-B3F6-4207-8A4D-0FD3124EC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9298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4F76-1031-4850-B6AA-33A7F9779A2C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74F0F-B3F6-4207-8A4D-0FD3124EC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0261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4F76-1031-4850-B6AA-33A7F9779A2C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74F0F-B3F6-4207-8A4D-0FD3124EC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5125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4F76-1031-4850-B6AA-33A7F9779A2C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74F0F-B3F6-4207-8A4D-0FD3124EC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1846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4F76-1031-4850-B6AA-33A7F9779A2C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74F0F-B3F6-4207-8A4D-0FD3124EC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0552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4F76-1031-4850-B6AA-33A7F9779A2C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74F0F-B3F6-4207-8A4D-0FD3124EC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946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4F76-1031-4850-B6AA-33A7F9779A2C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74F0F-B3F6-4207-8A4D-0FD3124EC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1393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4F76-1031-4850-B6AA-33A7F9779A2C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74F0F-B3F6-4207-8A4D-0FD3124EC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864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A4F76-1031-4850-B6AA-33A7F9779A2C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74F0F-B3F6-4207-8A4D-0FD3124EC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091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06034" y="239151"/>
            <a:ext cx="1015687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Обезличенный металлический счет </a:t>
            </a:r>
            <a:endParaRPr lang="ru-RU" sz="9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9218" name="Picture 2" descr="http://golden-inform.ru/wp-content/uploads/2015/09/splav-zolota-i-serebra.jpg"/>
          <p:cNvPicPr>
            <a:picLocks noChangeAspect="1" noChangeArrowheads="1"/>
          </p:cNvPicPr>
          <p:nvPr/>
        </p:nvPicPr>
        <p:blipFill>
          <a:blip r:embed="rId2" cstate="print"/>
          <a:srcRect l="6584" t="4916" r="3581" b="7508"/>
          <a:stretch>
            <a:fillRect/>
          </a:stretch>
        </p:blipFill>
        <p:spPr bwMode="auto">
          <a:xfrm>
            <a:off x="0" y="3404008"/>
            <a:ext cx="5317587" cy="34539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71593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8812" y="135374"/>
            <a:ext cx="120231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Положение ЦБ РФ N 50 от 01.11.1996 г. </a:t>
            </a:r>
            <a:endParaRPr lang="ru-RU" sz="6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393" y="1169019"/>
            <a:ext cx="1170900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2.2.1. Банки - кредитные организации, в установленном порядке получившие лицензию (разрешение) Банка России на совершение операций с драгоценными металлами.</a:t>
            </a:r>
          </a:p>
          <a:p>
            <a:r>
              <a:rPr lang="ru-RU" sz="2800" dirty="0" smtClean="0">
                <a:latin typeface="Monotype Corsiva" pitchFamily="66" charset="0"/>
              </a:rPr>
              <a:t>2.2.5. Металлические счета - </a:t>
            </a:r>
            <a:r>
              <a:rPr lang="ru-RU" sz="2800" dirty="0" err="1" smtClean="0">
                <a:latin typeface="Monotype Corsiva" pitchFamily="66" charset="0"/>
              </a:rPr>
              <a:t>счета</a:t>
            </a:r>
            <a:r>
              <a:rPr lang="ru-RU" sz="2800" dirty="0" smtClean="0">
                <a:latin typeface="Monotype Corsiva" pitchFamily="66" charset="0"/>
              </a:rPr>
              <a:t>, открываемые кредитной организацией для осуществления операций с драгоценными металлами.</a:t>
            </a:r>
          </a:p>
          <a:p>
            <a:r>
              <a:rPr lang="ru-RU" sz="2800" dirty="0" smtClean="0">
                <a:latin typeface="Monotype Corsiva" pitchFamily="66" charset="0"/>
              </a:rPr>
              <a:t>2.2.6. Металлические счета ответственного хранения - счета клиентов для учета драгоценных металлов, переданных на ответственное хранение в кредитную организацию с сохранением при этом их индивидуальных признаков (наименование, количество ценностей, проба, производитель, серийный номер и др.).</a:t>
            </a:r>
          </a:p>
          <a:p>
            <a:r>
              <a:rPr lang="ru-RU" sz="2800" dirty="0" smtClean="0">
                <a:latin typeface="Monotype Corsiva" pitchFamily="66" charset="0"/>
              </a:rPr>
              <a:t>2.2.7. Обезличенные металлические счета - </a:t>
            </a:r>
            <a:r>
              <a:rPr lang="ru-RU" sz="2800" dirty="0" err="1" smtClean="0">
                <a:latin typeface="Monotype Corsiva" pitchFamily="66" charset="0"/>
              </a:rPr>
              <a:t>счета</a:t>
            </a:r>
            <a:r>
              <a:rPr lang="ru-RU" sz="2800" dirty="0" smtClean="0">
                <a:latin typeface="Monotype Corsiva" pitchFamily="66" charset="0"/>
              </a:rPr>
              <a:t>, открываемые кредитной организацией для учета драгоценных металлов без указания индивидуальных признаков и осуществления операций по их привлечению и размещению.</a:t>
            </a:r>
            <a:endParaRPr lang="ru-RU" sz="28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7986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35390" y="173385"/>
            <a:ext cx="835196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Металлический счет</a:t>
            </a:r>
            <a:endParaRPr lang="ru-RU" sz="8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0237" y="1950107"/>
            <a:ext cx="2472152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dirty="0" smtClean="0">
                <a:latin typeface="Monotype Corsiva" pitchFamily="66" charset="0"/>
              </a:rPr>
              <a:t>Золото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>
                <a:latin typeface="Monotype Corsiva" pitchFamily="66" charset="0"/>
              </a:rPr>
              <a:t>Серебро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>
                <a:latin typeface="Monotype Corsiva" pitchFamily="66" charset="0"/>
              </a:rPr>
              <a:t>Платина 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>
                <a:latin typeface="Monotype Corsiva" pitchFamily="66" charset="0"/>
              </a:rPr>
              <a:t>Палладий</a:t>
            </a:r>
            <a:endParaRPr lang="ru-RU" sz="4400" dirty="0">
              <a:latin typeface="Monotype Corsiva" pitchFamily="66" charset="0"/>
            </a:endParaRPr>
          </a:p>
        </p:txBody>
      </p:sp>
      <p:pic>
        <p:nvPicPr>
          <p:cNvPr id="8194" name="Picture 2" descr="https://www.kursiv.kz/thumb/news1455250705.jpg"/>
          <p:cNvPicPr>
            <a:picLocks noChangeAspect="1" noChangeArrowheads="1"/>
          </p:cNvPicPr>
          <p:nvPr/>
        </p:nvPicPr>
        <p:blipFill>
          <a:blip r:embed="rId2" cstate="print"/>
          <a:srcRect l="4663" t="3810" r="5283" b="7841"/>
          <a:stretch>
            <a:fillRect/>
          </a:stretch>
        </p:blipFill>
        <p:spPr bwMode="auto">
          <a:xfrm>
            <a:off x="7160967" y="1856935"/>
            <a:ext cx="5031033" cy="33481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39234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0843" y="37996"/>
            <a:ext cx="1111347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Открытие обезличенного металлического счета для ФЛ</a:t>
            </a:r>
            <a:endParaRPr lang="ru-RU" sz="6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1863193"/>
            <a:ext cx="1022721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Паспорт, либо иной документ, удостоверяющий личность;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Свидетельство о постановке на учет в налоговом органе (ИНН) - при наличии;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Средства для приобретения драгоценного металла или принадлежащие клиенту мерные слитки драгоценного металла с сертификатами и паспортами заводов изготовителей.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4532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5431" y="196948"/>
            <a:ext cx="1183368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Обезличенные металлические счета для ЮЛ</a:t>
            </a:r>
            <a:endParaRPr lang="ru-RU" sz="5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95421" y="1348799"/>
            <a:ext cx="11226019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заявление на открытие обезличенного металлического счета с указанием наименования драгоценного металла и видов совершаемых операций;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документ о государственной регистрации 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карточка постановки на учет в ГИПН;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нотариально заверенную копию свидетельства ГНИ о постановке на налоговый учет;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копию документа, удостоверяющего личность клиента;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банковскую карточку с образцами подписей.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 возможно другие документы по условиям конкретного банка.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5374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03469" y="0"/>
            <a:ext cx="964915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Металлические счета</a:t>
            </a:r>
            <a:endParaRPr lang="ru-RU" sz="6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83549" y="1142542"/>
            <a:ext cx="810232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 срокам функционирования: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До востребования - когда срок хранения драгметалла по договору не ограничен.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Срочный - когда по договору установлен конкретный срок возврата сбережений. </a:t>
            </a:r>
            <a:endParaRPr lang="ru-RU" sz="3200" dirty="0" smtClean="0">
              <a:solidFill>
                <a:srgbClr val="000000"/>
              </a:solidFill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 доходности 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Металлические счета без начисления процентных доходов.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Металлические счета с начислением процентных доходов.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099" name="Picture 3" descr="http://ideasforbusiness.ru/wp-content/uploads/2016/10/39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99320">
            <a:off x="7616705" y="2565948"/>
            <a:ext cx="4681077" cy="385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39732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7791" y="42138"/>
            <a:ext cx="111416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Особенности обезличенных металлических счетов:</a:t>
            </a:r>
            <a:endParaRPr lang="ru-RU" sz="6600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1354" y="2087463"/>
            <a:ext cx="1153550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Отсутствие НДС при приобретении "безналичного" драгоценного металла;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Возможность пополнения или частичного снижения остатка на счете «до востребования»;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Отсутствие проблем с хранением, сертификацией и транспортировкой физического металла;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Упрощенная процедура купли-продажи «обезличенного» драгметалла.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Возможность открытия счета в пользу третьих лиц.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Сохранение средств от инфляции.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0883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44856" y="0"/>
            <a:ext cx="1184714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Особенности обезличенных металлических счетов:</a:t>
            </a:r>
            <a:endParaRPr lang="ru-RU" sz="6600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09078" y="1883513"/>
            <a:ext cx="1101388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Хранение денежных средств на обезличенных металлических счетах не попадает под действие Федерального закона № 177 – ФЗ от 23 декабря 2003 года “О страховании вкладов физических лиц в банках Российской Федерации”.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При осуществлении клиентом снятия со счета драгметалла в физической форме, т.е. в слитках, в стоимость слитка войдет НДС, даже если клиент производил зачисление драгметалла на обезличенный металлический счет путем передачи (продажи) банку слитков драгметалла в физической форме.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5997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5460" y="1177575"/>
            <a:ext cx="862544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за внимание!</a:t>
            </a:r>
            <a:endParaRPr lang="ru-RU" sz="13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06856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396</Words>
  <Application>Microsoft Office PowerPoint</Application>
  <PresentationFormat>Произвольный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Сестра Парталиевы</dc:creator>
  <cp:lastModifiedBy>YYY</cp:lastModifiedBy>
  <cp:revision>39</cp:revision>
  <dcterms:created xsi:type="dcterms:W3CDTF">2017-05-29T21:11:00Z</dcterms:created>
  <dcterms:modified xsi:type="dcterms:W3CDTF">2019-01-05T16:05:50Z</dcterms:modified>
</cp:coreProperties>
</file>