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класса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патология органов</c:v>
                </c:pt>
                <c:pt idx="1">
                  <c:v>ММД, СДВГ</c:v>
                </c:pt>
                <c:pt idx="2">
                  <c:v>школа 8 вида</c:v>
                </c:pt>
                <c:pt idx="3">
                  <c:v>нарушение зрения</c:v>
                </c:pt>
                <c:pt idx="4">
                  <c:v>речевые нарушения</c:v>
                </c:pt>
                <c:pt idx="5">
                  <c:v>билингвы</c:v>
                </c:pt>
                <c:pt idx="6">
                  <c:v>другие обучающиеся </c:v>
                </c:pt>
                <c:pt idx="7">
                  <c:v>ЗПР</c:v>
                </c:pt>
                <c:pt idx="8">
                  <c:v>"Д" невролог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</c:v>
                </c:pt>
                <c:pt idx="1">
                  <c:v>31</c:v>
                </c:pt>
                <c:pt idx="2">
                  <c:v>3</c:v>
                </c:pt>
                <c:pt idx="3">
                  <c:v>34</c:v>
                </c:pt>
                <c:pt idx="4">
                  <c:v>15</c:v>
                </c:pt>
                <c:pt idx="5">
                  <c:v>12</c:v>
                </c:pt>
                <c:pt idx="6">
                  <c:v>31</c:v>
                </c:pt>
                <c:pt idx="7">
                  <c:v>3</c:v>
                </c:pt>
                <c:pt idx="8">
                  <c:v>10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Дифференцированное обучение детей с ОВЗ в массовой школе в общеобразовательном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276600"/>
            <a:ext cx="3429000" cy="1752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Романова Ольга Васильевна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 МБОУ СОШ № 6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г.о. Балашиха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30 ноября 2016 г.</a:t>
            </a:r>
            <a:endParaRPr lang="ru-RU" dirty="0"/>
          </a:p>
        </p:txBody>
      </p:sp>
      <p:pic>
        <p:nvPicPr>
          <p:cNvPr id="4" name="Picture 2" descr="http://www.fadm.gov.ru/upload/iblock/703/y_7ab1bc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200400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Психологическая безопасность;</a:t>
            </a:r>
          </a:p>
          <a:p>
            <a:r>
              <a:rPr lang="ru-RU" sz="3000" dirty="0" smtClean="0"/>
              <a:t>Помощь в приспособлении к окружающим условиям;</a:t>
            </a:r>
          </a:p>
          <a:p>
            <a:r>
              <a:rPr lang="ru-RU" sz="3000" dirty="0" smtClean="0"/>
              <a:t>Единство совместной деятельности;</a:t>
            </a:r>
          </a:p>
          <a:p>
            <a:r>
              <a:rPr lang="ru-RU" sz="3000" dirty="0" smtClean="0"/>
              <a:t>Мотивирование ребёнка к учебному процессу.</a:t>
            </a:r>
          </a:p>
          <a:p>
            <a:r>
              <a:rPr lang="ru-RU" sz="3000" dirty="0" smtClean="0"/>
              <a:t>Индивидуальный подход к каждому ученику</a:t>
            </a:r>
          </a:p>
          <a:p>
            <a:r>
              <a:rPr lang="ru-RU" sz="3000" dirty="0" smtClean="0"/>
              <a:t>Предотвращение наступления переутомления</a:t>
            </a:r>
          </a:p>
          <a:p>
            <a:r>
              <a:rPr lang="ru-RU" sz="3000" dirty="0" smtClean="0"/>
              <a:t>Использование методов, активизирующих познавательную деятельность</a:t>
            </a:r>
          </a:p>
          <a:p>
            <a:r>
              <a:rPr lang="ru-RU" sz="3000" dirty="0" smtClean="0"/>
              <a:t>Проявление педагогического такта</a:t>
            </a:r>
          </a:p>
          <a:p>
            <a:endParaRPr lang="ru-RU" dirty="0"/>
          </a:p>
        </p:txBody>
      </p:sp>
      <p:pic>
        <p:nvPicPr>
          <p:cNvPr id="4" name="Picture 2" descr="http://www.s.8422city.ru/section/afisha_event/subdir/full/upload/pers/49/img/afisha/cisafisha_14036982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209800" cy="2114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Ребёнок с ОВЗ периодически вступает в контакты </a:t>
            </a:r>
          </a:p>
          <a:p>
            <a:r>
              <a:rPr lang="ru-RU" dirty="0" smtClean="0"/>
              <a:t>Ученики вступают в контакт с учащимся с ОВЗ </a:t>
            </a:r>
          </a:p>
          <a:p>
            <a:r>
              <a:rPr lang="ru-RU" dirty="0" smtClean="0"/>
              <a:t>Учащийся с ОВЗ принимает участие во всех без исключения мероприятиях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детей с ОВЗ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Раннее начало коррекции</a:t>
            </a:r>
          </a:p>
          <a:p>
            <a:r>
              <a:rPr lang="ru-RU" dirty="0" smtClean="0"/>
              <a:t>Специальные программы</a:t>
            </a:r>
          </a:p>
          <a:p>
            <a:r>
              <a:rPr lang="ru-RU" dirty="0" smtClean="0"/>
              <a:t>Специальные методы, приёмы и средства обучения</a:t>
            </a:r>
          </a:p>
          <a:p>
            <a:r>
              <a:rPr lang="ru-RU" dirty="0" smtClean="0"/>
              <a:t>Дифференцировать обучение</a:t>
            </a:r>
          </a:p>
          <a:p>
            <a:r>
              <a:rPr lang="ru-RU" dirty="0" smtClean="0"/>
              <a:t>Особая пространственная и временная организация образовательной среды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Приёмы коррекционного воздействия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Игровые ситуации</a:t>
            </a:r>
          </a:p>
          <a:p>
            <a:r>
              <a:rPr lang="ru-RU" dirty="0" smtClean="0"/>
              <a:t>Дидактические игры</a:t>
            </a:r>
          </a:p>
          <a:p>
            <a:r>
              <a:rPr lang="ru-RU" dirty="0" smtClean="0"/>
              <a:t>Игровые тренинги</a:t>
            </a:r>
          </a:p>
          <a:p>
            <a:r>
              <a:rPr lang="ru-RU" dirty="0" err="1" smtClean="0"/>
              <a:t>Психогимнастика</a:t>
            </a:r>
            <a:r>
              <a:rPr lang="ru-RU" dirty="0" smtClean="0"/>
              <a:t> и релаксация</a:t>
            </a:r>
          </a:p>
          <a:p>
            <a:r>
              <a:rPr lang="ru-RU" dirty="0" smtClean="0"/>
              <a:t>Совместные занятия с музыкальным сопровождением, ритмика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Учителю необходимо: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Следить за успеваемостью</a:t>
            </a:r>
          </a:p>
          <a:p>
            <a:r>
              <a:rPr lang="ru-RU" dirty="0" smtClean="0"/>
              <a:t>Посадка в классе как можно ближе к учителю</a:t>
            </a:r>
          </a:p>
          <a:p>
            <a:r>
              <a:rPr lang="ru-RU" dirty="0" smtClean="0"/>
              <a:t>Поддерживать, развивать положительную самооценку</a:t>
            </a:r>
          </a:p>
          <a:p>
            <a:r>
              <a:rPr lang="ru-RU" dirty="0" smtClean="0"/>
              <a:t>Разрешать записывать различные шаги.</a:t>
            </a:r>
          </a:p>
          <a:p>
            <a:r>
              <a:rPr lang="ru-RU" dirty="0" smtClean="0"/>
              <a:t>Требовать структурировать действий при делении и умножении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я чем-то на тебя не похож,</a:t>
            </a:r>
            <a:br>
              <a:rPr lang="ru-RU" dirty="0" smtClean="0"/>
            </a:br>
            <a:r>
              <a:rPr lang="ru-RU" dirty="0" smtClean="0"/>
              <a:t>Я этим вовсе не оскорбляю тебя,</a:t>
            </a:r>
            <a:br>
              <a:rPr lang="ru-RU" dirty="0" smtClean="0"/>
            </a:br>
            <a:r>
              <a:rPr lang="ru-RU" dirty="0" smtClean="0"/>
              <a:t>А, напротив, одаряю.</a:t>
            </a:r>
            <a:br>
              <a:rPr lang="ru-RU" dirty="0" smtClean="0"/>
            </a:br>
            <a:r>
              <a:rPr lang="ru-RU" sz="2800" dirty="0" err="1" smtClean="0"/>
              <a:t>Антуан</a:t>
            </a:r>
            <a:r>
              <a:rPr lang="ru-RU" sz="2800" dirty="0" smtClean="0"/>
              <a:t> де Сент-Экзюпери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www.eduvluki.ru/data/school/11/240/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05200"/>
            <a:ext cx="3810000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0" y="152400"/>
            <a:ext cx="3810000" cy="55165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«</a:t>
            </a:r>
            <a:r>
              <a:rPr lang="ru-RU" sz="3600" dirty="0" smtClean="0">
                <a:solidFill>
                  <a:srgbClr val="FFFF00"/>
                </a:solidFill>
              </a:rPr>
              <a:t>Умей чувствовать рядом с собой человека, умей понимать его душу, видеть в его глазах сложный духовный мир» 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В.А. Сухомлинский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/>
              <a:t>ФЗ-273 от 29 декабря 2012 года «Об образовании в Российской Федерации»</a:t>
            </a:r>
          </a:p>
          <a:p>
            <a:r>
              <a:rPr lang="ru-RU" sz="3600" dirty="0" smtClean="0"/>
              <a:t>ИР-535/07 от 07 июня 2013 г. «О коррекционном и инклюзивном образовании детей</a:t>
            </a:r>
          </a:p>
          <a:p>
            <a:r>
              <a:rPr lang="ru-RU" sz="3600" dirty="0" smtClean="0"/>
              <a:t>ФГОС начального общего образования обучающихся с ОВЗ от 19 декабря 2014 г. №1598</a:t>
            </a:r>
          </a:p>
          <a:p>
            <a:endParaRPr lang="ru-RU" dirty="0"/>
          </a:p>
        </p:txBody>
      </p:sp>
      <p:pic>
        <p:nvPicPr>
          <p:cNvPr id="4" name="Picture 4" descr="http://dmitrovsksosh1.ucoz.ru/_si/0/s70294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686783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разработки ФГОС для обучающихся с ОВЗ-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Обеспечение равных возможностей социального развития обучающихся с ОВЗ;</a:t>
            </a:r>
          </a:p>
          <a:p>
            <a:pPr>
              <a:buNone/>
            </a:pPr>
            <a:endParaRPr lang="ru-RU" dirty="0" smtClean="0"/>
          </a:p>
          <a:p>
            <a:pPr algn="r"/>
            <a:r>
              <a:rPr lang="ru-RU" dirty="0" smtClean="0"/>
              <a:t>                         Обеспечение вариативности и разнообразия содержания образовательных программ</a:t>
            </a:r>
          </a:p>
          <a:p>
            <a:endParaRPr lang="ru-RU" dirty="0"/>
          </a:p>
        </p:txBody>
      </p:sp>
      <p:pic>
        <p:nvPicPr>
          <p:cNvPr id="4" name="Picture 4" descr="http://mmc24443.ucoz.ru/pmpk/44205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26670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Могут получать образование в среде нормально развивающихся сверстников: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/>
              <a:t>Дети с нарушением слуха;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Дети с нарушением зрения;</a:t>
            </a:r>
          </a:p>
          <a:p>
            <a:r>
              <a:rPr lang="ru-RU" i="1" dirty="0" smtClean="0"/>
              <a:t>Дети с нарушением опорно-двигательного аппарата;</a:t>
            </a:r>
          </a:p>
          <a:p>
            <a:r>
              <a:rPr lang="ru-RU" i="1" dirty="0" smtClean="0"/>
              <a:t>Дети а нарушениями эмоционально-волевой сферы;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Дети с речевыми нарушениями;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Дети с задержкой психического развития.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СДВГ, ММД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лик\Desktop\Конференция 30.11.2016 г\Фото на конференцию детей\IMG_20161114_1447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4470399" cy="3352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организации образовательного процесса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Обучение </a:t>
            </a:r>
            <a:r>
              <a:rPr lang="ru-RU" dirty="0" smtClean="0"/>
              <a:t>в </a:t>
            </a:r>
            <a:r>
              <a:rPr lang="ru-RU" dirty="0" smtClean="0"/>
              <a:t>общеобразовательном интегрированном классе</a:t>
            </a:r>
          </a:p>
          <a:p>
            <a:r>
              <a:rPr lang="ru-RU" dirty="0" smtClean="0"/>
              <a:t>Обучение в условиях классов коррекционно-педагогической поддержки</a:t>
            </a:r>
          </a:p>
          <a:p>
            <a:r>
              <a:rPr lang="ru-RU" dirty="0" smtClean="0"/>
              <a:t>Оказание специальной коррекционной помощи с целью компенсации имеющихся нарушений</a:t>
            </a:r>
          </a:p>
          <a:p>
            <a:r>
              <a:rPr lang="ru-RU" dirty="0" smtClean="0"/>
              <a:t>Развитие и коррекция через систему дополнительного образования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76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http://www.beloretskvoi.ru/wp-content/uploads/2014/03/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0"/>
            <a:ext cx="2971800" cy="2100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338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Дифференцированное обучение детей с ОВЗ в массовой школе в общеобразовательном классе</vt:lpstr>
      <vt:lpstr>  Если я чем-то на тебя не похож, Я этим вовсе не оскорбляю тебя, А, напротив, одаряю. Антуан де Сент-Экзюпери </vt:lpstr>
      <vt:lpstr>Слайд 3</vt:lpstr>
      <vt:lpstr>Правовые документы</vt:lpstr>
      <vt:lpstr>Цель разработки ФГОС для обучающихся с ОВЗ-</vt:lpstr>
      <vt:lpstr>Могут получать образование в среде нормально развивающихся сверстников: </vt:lpstr>
      <vt:lpstr>Слайд 7</vt:lpstr>
      <vt:lpstr>Формы организации образовательного процесса</vt:lpstr>
      <vt:lpstr>Слайд 9</vt:lpstr>
      <vt:lpstr>Принципы</vt:lpstr>
      <vt:lpstr>Критерии </vt:lpstr>
      <vt:lpstr>Особенности детей с ОВЗ</vt:lpstr>
      <vt:lpstr>Приёмы коррекционного воздействия</vt:lpstr>
      <vt:lpstr>Учителю необходимо: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Дифференцированное обучение детей с ОВЗ в массовой школе в общеобразовательном классе</dc:title>
  <dc:creator>Павлик</dc:creator>
  <cp:lastModifiedBy>Павлик</cp:lastModifiedBy>
  <cp:revision>12</cp:revision>
  <dcterms:created xsi:type="dcterms:W3CDTF">2016-11-27T22:33:36Z</dcterms:created>
  <dcterms:modified xsi:type="dcterms:W3CDTF">2016-11-29T22:07:49Z</dcterms:modified>
</cp:coreProperties>
</file>