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1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6F64-FF4B-4E62-9869-1F8AF020F3F5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CB19-3A0C-498A-9F02-9EC77046E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6F64-FF4B-4E62-9869-1F8AF020F3F5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CB19-3A0C-498A-9F02-9EC77046E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6F64-FF4B-4E62-9869-1F8AF020F3F5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CB19-3A0C-498A-9F02-9EC77046E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6F64-FF4B-4E62-9869-1F8AF020F3F5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CB19-3A0C-498A-9F02-9EC77046E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6F64-FF4B-4E62-9869-1F8AF020F3F5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CB19-3A0C-498A-9F02-9EC77046E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6F64-FF4B-4E62-9869-1F8AF020F3F5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CB19-3A0C-498A-9F02-9EC77046E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6F64-FF4B-4E62-9869-1F8AF020F3F5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CB19-3A0C-498A-9F02-9EC77046E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6F64-FF4B-4E62-9869-1F8AF020F3F5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CB19-3A0C-498A-9F02-9EC77046E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6F64-FF4B-4E62-9869-1F8AF020F3F5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CB19-3A0C-498A-9F02-9EC77046E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6F64-FF4B-4E62-9869-1F8AF020F3F5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CB19-3A0C-498A-9F02-9EC77046E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6F64-FF4B-4E62-9869-1F8AF020F3F5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CB19-3A0C-498A-9F02-9EC77046E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36F64-FF4B-4E62-9869-1F8AF020F3F5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8CB19-3A0C-498A-9F02-9EC77046E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1154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416824" cy="6120680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00B050"/>
                </a:solidFill>
              </a:rPr>
              <a:t/>
            </a:r>
            <a:br>
              <a:rPr lang="ru-RU" sz="3200" i="1" dirty="0" smtClean="0">
                <a:solidFill>
                  <a:srgbClr val="00B050"/>
                </a:solidFill>
              </a:rPr>
            </a:br>
            <a:r>
              <a:rPr lang="ru-RU" sz="3200" i="1" dirty="0" smtClean="0">
                <a:solidFill>
                  <a:srgbClr val="00B050"/>
                </a:solidFill>
              </a:rPr>
              <a:t/>
            </a:r>
            <a:br>
              <a:rPr lang="ru-RU" sz="3200" i="1" dirty="0" smtClean="0">
                <a:solidFill>
                  <a:srgbClr val="00B050"/>
                </a:solidFill>
              </a:rPr>
            </a:br>
            <a:r>
              <a:rPr lang="ru-RU" sz="3200" b="1" i="1" dirty="0" smtClean="0">
                <a:solidFill>
                  <a:srgbClr val="00B050"/>
                </a:solidFill>
              </a:rPr>
              <a:t>Д О Б Р О   П О Ж А Л О В А Т Ь   В   М И Р</a:t>
            </a:r>
            <a:br>
              <a:rPr lang="ru-RU" sz="3200" b="1" i="1" dirty="0" smtClean="0">
                <a:solidFill>
                  <a:srgbClr val="00B050"/>
                </a:solidFill>
              </a:rPr>
            </a:br>
            <a:r>
              <a:rPr lang="ru-RU" sz="3200" b="1" i="1" dirty="0" smtClean="0">
                <a:solidFill>
                  <a:srgbClr val="00B050"/>
                </a:solidFill>
              </a:rPr>
              <a:t> Т В О Р Ч Е С К И Х   П Р О Е К Т О В !</a:t>
            </a:r>
            <a:r>
              <a:rPr lang="ru-RU" sz="3200" b="1" dirty="0" smtClean="0">
                <a:solidFill>
                  <a:srgbClr val="00B050"/>
                </a:solidFill>
              </a:rPr>
              <a:t/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dirty="0" smtClean="0">
                <a:solidFill>
                  <a:srgbClr val="00B050"/>
                </a:solidFill>
              </a:rPr>
              <a:t/>
            </a:r>
            <a:br>
              <a:rPr lang="ru-RU" sz="3200" dirty="0" smtClean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7030A0"/>
                </a:solidFill>
              </a:rPr>
              <a:t>МАСТЕР – КЛАСС</a:t>
            </a:r>
            <a:br>
              <a:rPr lang="ru-RU" sz="3100" b="1" dirty="0" smtClean="0">
                <a:solidFill>
                  <a:srgbClr val="7030A0"/>
                </a:solidFill>
              </a:rPr>
            </a:br>
            <a:r>
              <a:rPr lang="ru-RU" sz="3100" b="1" dirty="0" smtClean="0">
                <a:solidFill>
                  <a:srgbClr val="7030A0"/>
                </a:solidFill>
              </a:rPr>
              <a:t>ПО ОБРАЗОВАТЕЛЬНОЙ ОБЛАСТИ:</a:t>
            </a:r>
            <a:br>
              <a:rPr lang="ru-RU" sz="3100" b="1" dirty="0" smtClean="0">
                <a:solidFill>
                  <a:srgbClr val="7030A0"/>
                </a:solidFill>
              </a:rPr>
            </a:br>
            <a:r>
              <a:rPr lang="ru-RU" sz="3100" b="1" dirty="0" smtClean="0">
                <a:solidFill>
                  <a:srgbClr val="7030A0"/>
                </a:solidFill>
              </a:rPr>
              <a:t> </a:t>
            </a:r>
            <a:r>
              <a:rPr lang="ru-RU" sz="3100" b="1" i="1" dirty="0" smtClean="0">
                <a:solidFill>
                  <a:srgbClr val="7030A0"/>
                </a:solidFill>
              </a:rPr>
              <a:t>ХУДОЖЕСТВЕННО-ЭСТЕТИЧЕСКОЕ  РАЗВИТИЕ </a:t>
            </a:r>
            <a:br>
              <a:rPr lang="ru-RU" sz="3100" b="1" i="1" dirty="0" smtClean="0">
                <a:solidFill>
                  <a:srgbClr val="7030A0"/>
                </a:solidFill>
              </a:rPr>
            </a:br>
            <a:r>
              <a:rPr lang="ru-RU" sz="3100" b="1" i="1" dirty="0">
                <a:solidFill>
                  <a:srgbClr val="7030A0"/>
                </a:solidFill>
              </a:rPr>
              <a:t/>
            </a:r>
            <a:br>
              <a:rPr lang="ru-RU" sz="3100" b="1" i="1" dirty="0">
                <a:solidFill>
                  <a:srgbClr val="7030A0"/>
                </a:solidFill>
              </a:rPr>
            </a:br>
            <a:r>
              <a:rPr lang="ru-RU" sz="3200" i="1" dirty="0" smtClean="0">
                <a:solidFill>
                  <a:srgbClr val="7030A0"/>
                </a:solidFill>
              </a:rPr>
              <a:t/>
            </a:r>
            <a:br>
              <a:rPr lang="ru-RU" sz="3200" i="1" dirty="0" smtClean="0">
                <a:solidFill>
                  <a:srgbClr val="7030A0"/>
                </a:solidFill>
              </a:rPr>
            </a:br>
            <a:endParaRPr lang="ru-RU" sz="32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908720"/>
            <a:ext cx="6768752" cy="5040560"/>
          </a:xfrm>
        </p:spPr>
        <p:txBody>
          <a:bodyPr>
            <a:norm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 программе мастер-класса</a:t>
            </a:r>
            <a:br>
              <a:rPr lang="ru-RU" sz="2400" dirty="0" smtClean="0"/>
            </a:br>
            <a:r>
              <a:rPr lang="ru-RU" sz="2400" dirty="0" smtClean="0"/>
              <a:t>1. Ёлочка. Техника пуантилизм </a:t>
            </a:r>
            <a:br>
              <a:rPr lang="ru-RU" sz="2400" dirty="0" smtClean="0"/>
            </a:br>
            <a:r>
              <a:rPr lang="ru-RU" sz="2400" dirty="0" smtClean="0"/>
              <a:t>2. </a:t>
            </a:r>
            <a:r>
              <a:rPr lang="ru-RU" sz="2400" dirty="0"/>
              <a:t>Ш</a:t>
            </a:r>
            <a:r>
              <a:rPr lang="ru-RU" sz="2400" dirty="0" smtClean="0"/>
              <a:t>ишка для новогодней ёлки. Техника </a:t>
            </a:r>
            <a:r>
              <a:rPr lang="ru-RU" sz="2400" dirty="0" err="1" smtClean="0"/>
              <a:t>декупаж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 smtClean="0"/>
              <a:t>3.  Декоративное дерево. аппликация </a:t>
            </a:r>
            <a:br>
              <a:rPr lang="ru-RU" sz="2400" dirty="0" smtClean="0"/>
            </a:br>
            <a:r>
              <a:rPr lang="ru-RU" sz="2400" dirty="0" smtClean="0"/>
              <a:t>4. Зимний вечер. Техника рисования ластиком по соусу </a:t>
            </a:r>
            <a:br>
              <a:rPr lang="ru-RU" sz="2400" dirty="0" smtClean="0"/>
            </a:br>
            <a:r>
              <a:rPr lang="ru-RU" sz="2400" dirty="0" smtClean="0"/>
              <a:t>5.Зимние фантазии. </a:t>
            </a:r>
            <a:r>
              <a:rPr lang="ru-RU" sz="2400" dirty="0" err="1" smtClean="0"/>
              <a:t>Аква-терапия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Ð°Ð¼Ð¾ÑÐºÐ¸ Ð´Ð»Ñ Ð¿ÑÐµÐ·ÐµÐ½ÑÐ°ÑÐ¸Ð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5865515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Техника пуантилизм </a:t>
            </a:r>
          </a:p>
          <a:p>
            <a:pPr>
              <a:buNone/>
            </a:pPr>
            <a:r>
              <a:rPr lang="ru-RU" sz="1800" dirty="0" smtClean="0"/>
              <a:t>Цель: использовать  технику (изобразительный приём) пуантилизм, как средство выразительности в рисовании</a:t>
            </a:r>
          </a:p>
          <a:p>
            <a:pPr>
              <a:buNone/>
            </a:pPr>
            <a:r>
              <a:rPr lang="ru-RU" sz="1800" dirty="0" smtClean="0"/>
              <a:t>Задачи:</a:t>
            </a:r>
          </a:p>
          <a:p>
            <a:pPr>
              <a:buNone/>
            </a:pPr>
            <a:r>
              <a:rPr lang="ru-RU" sz="2000" i="1" dirty="0" err="1" smtClean="0"/>
              <a:t>Образоватеьные</a:t>
            </a:r>
            <a:r>
              <a:rPr lang="ru-RU" sz="2000" i="1" dirty="0" smtClean="0"/>
              <a:t>: </a:t>
            </a:r>
            <a:endParaRPr lang="ru-RU" sz="2000" dirty="0"/>
          </a:p>
          <a:p>
            <a:pPr>
              <a:buFontTx/>
              <a:buChar char="-"/>
            </a:pPr>
            <a:r>
              <a:rPr lang="ru-RU" sz="1800" dirty="0" smtClean="0"/>
              <a:t>Освоение разных изобразительны техник в рисовании, способов различного наложения цветового пятна с использованием в качестве рабочего инструмента тычков , ватных палочек или круглой кисти;</a:t>
            </a:r>
          </a:p>
          <a:p>
            <a:pPr>
              <a:buNone/>
            </a:pPr>
            <a:r>
              <a:rPr lang="ru-RU" sz="2000" i="1" dirty="0" smtClean="0"/>
              <a:t>Развивающие:</a:t>
            </a:r>
          </a:p>
          <a:p>
            <a:pPr>
              <a:buFontTx/>
              <a:buChar char="-"/>
            </a:pPr>
            <a:r>
              <a:rPr lang="ru-RU" sz="1800" dirty="0" smtClean="0"/>
              <a:t>развитие умений ритмично наносить пятна, создавая  изображение по готовому силуэту,  формировать образные представления и сенсорный опыт, развивать мелкую моторику;</a:t>
            </a:r>
            <a:endParaRPr lang="ru-RU" sz="2000" i="1" dirty="0"/>
          </a:p>
          <a:p>
            <a:pPr>
              <a:buNone/>
            </a:pPr>
            <a:r>
              <a:rPr lang="ru-RU" sz="2000" i="1" dirty="0" smtClean="0"/>
              <a:t>Воспитательные:</a:t>
            </a:r>
          </a:p>
          <a:p>
            <a:pPr>
              <a:buFontTx/>
              <a:buChar char="-"/>
            </a:pPr>
            <a:r>
              <a:rPr lang="ru-RU" sz="1800" dirty="0" smtClean="0"/>
              <a:t>воспитывать интерес к разным видам изобразительного искусства, развивать произвольное внимание,  аккуратность, умение выполнять поставленную задачу ;</a:t>
            </a:r>
          </a:p>
          <a:p>
            <a:pPr>
              <a:buNone/>
            </a:pPr>
            <a:r>
              <a:rPr lang="ru-RU" sz="2000" i="1" dirty="0" smtClean="0"/>
              <a:t>Необходимые материалы : гуашь одного, двух  цветов, тычки или ватные палочки; </a:t>
            </a:r>
            <a:endParaRPr lang="ru-RU" sz="20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cast.ru/uploads/2014/11/14/1062641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ТЕХНИКА  ДЕКУПАЖ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3100" dirty="0" smtClean="0">
                <a:solidFill>
                  <a:srgbClr val="C00000"/>
                </a:solidFill>
              </a:rPr>
              <a:t> шишка для новогодней ёлки</a:t>
            </a:r>
            <a:r>
              <a:rPr lang="ru-RU" sz="2000" dirty="0" smtClean="0">
                <a:solidFill>
                  <a:srgbClr val="0070C0"/>
                </a:solidFill>
              </a:rPr>
              <a:t/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ЦЕЛЬ: </a:t>
            </a:r>
            <a:r>
              <a:rPr lang="ru-RU" sz="2000" dirty="0" smtClean="0">
                <a:solidFill>
                  <a:srgbClr val="0070C0"/>
                </a:solidFill>
              </a:rPr>
              <a:t>формировать представления о технике  </a:t>
            </a:r>
            <a:r>
              <a:rPr lang="ru-RU" sz="2000" dirty="0" err="1" smtClean="0">
                <a:solidFill>
                  <a:srgbClr val="0070C0"/>
                </a:solidFill>
              </a:rPr>
              <a:t>декупаж</a:t>
            </a:r>
            <a:r>
              <a:rPr lang="ru-RU" sz="2000" dirty="0" smtClean="0">
                <a:solidFill>
                  <a:srgbClr val="0070C0"/>
                </a:solidFill>
              </a:rPr>
              <a:t> , как одном из видов декоративно –прикладного искусства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ЗАДАЧИ:</a:t>
            </a:r>
            <a:r>
              <a:rPr lang="ru-RU" sz="2000" dirty="0" smtClean="0">
                <a:solidFill>
                  <a:srgbClr val="0070C0"/>
                </a:solidFill>
              </a:rPr>
              <a:t/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FF0000"/>
                </a:solidFill>
              </a:rPr>
              <a:t>Образовательные: </a:t>
            </a:r>
            <a:r>
              <a:rPr lang="ru-RU" sz="2000" dirty="0" smtClean="0">
                <a:solidFill>
                  <a:srgbClr val="0070C0"/>
                </a:solidFill>
              </a:rPr>
              <a:t>осваивать технику </a:t>
            </a:r>
            <a:r>
              <a:rPr lang="ru-RU" sz="2000" dirty="0" err="1" smtClean="0">
                <a:solidFill>
                  <a:srgbClr val="0070C0"/>
                </a:solidFill>
              </a:rPr>
              <a:t>декупаж</a:t>
            </a:r>
            <a:r>
              <a:rPr lang="ru-RU" sz="2000" dirty="0" smtClean="0">
                <a:solidFill>
                  <a:srgbClr val="0070C0"/>
                </a:solidFill>
              </a:rPr>
              <a:t>, как один из видов аппликации, выделять особенности техники; формировать навыки работы с поталью, как декоративно-отделочным материалом, обогащать лексический словарь;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/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FF0000"/>
                </a:solidFill>
              </a:rPr>
              <a:t>Развивающие: </a:t>
            </a:r>
            <a:r>
              <a:rPr lang="ru-RU" sz="2000" dirty="0" smtClean="0">
                <a:solidFill>
                  <a:srgbClr val="0070C0"/>
                </a:solidFill>
              </a:rPr>
              <a:t>сенсорную культуру,  тонкую моторику, зрительно – двигательную координацию, произвольное внимание, воображение, как творческий потенциал;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/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FF0000"/>
                </a:solidFill>
              </a:rPr>
              <a:t>Воспитательные:</a:t>
            </a:r>
            <a:r>
              <a:rPr lang="ru-RU" sz="2000" dirty="0" smtClean="0">
                <a:solidFill>
                  <a:srgbClr val="0070C0"/>
                </a:solidFill>
              </a:rPr>
              <a:t> аккуратность, эмоционально – волевые качества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/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МАТЕРИАЛЫ: </a:t>
            </a:r>
            <a:r>
              <a:rPr lang="ru-RU" sz="2000" dirty="0" smtClean="0">
                <a:solidFill>
                  <a:srgbClr val="0070C0"/>
                </a:solidFill>
              </a:rPr>
              <a:t>шишка для </a:t>
            </a:r>
            <a:r>
              <a:rPr lang="ru-RU" sz="2000" dirty="0" err="1" smtClean="0">
                <a:solidFill>
                  <a:srgbClr val="0070C0"/>
                </a:solidFill>
              </a:rPr>
              <a:t>декорирования,поталь</a:t>
            </a:r>
            <a:r>
              <a:rPr lang="ru-RU" sz="2000" dirty="0" smtClean="0">
                <a:solidFill>
                  <a:srgbClr val="0070C0"/>
                </a:solidFill>
              </a:rPr>
              <a:t>, салфетки декоративные, краски акриловые, контурные карандаши, клей для </a:t>
            </a:r>
            <a:r>
              <a:rPr lang="ru-RU" sz="2000" dirty="0" err="1" smtClean="0">
                <a:solidFill>
                  <a:srgbClr val="0070C0"/>
                </a:solidFill>
              </a:rPr>
              <a:t>декупажа</a:t>
            </a:r>
            <a:r>
              <a:rPr lang="ru-RU" sz="2000" dirty="0" smtClean="0">
                <a:solidFill>
                  <a:srgbClr val="0070C0"/>
                </a:solidFill>
              </a:rPr>
              <a:t>, кисть плоская синтетическая, вода, салфетки для рук;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КРАТКОЕ ОПИСАНИЕ: </a:t>
            </a:r>
            <a:r>
              <a:rPr lang="ru-RU" sz="2000" dirty="0" smtClean="0">
                <a:solidFill>
                  <a:srgbClr val="0070C0"/>
                </a:solidFill>
              </a:rPr>
              <a:t>на декорируемую поверхность наносится клей для </a:t>
            </a:r>
            <a:r>
              <a:rPr lang="ru-RU" sz="2000" dirty="0" err="1" smtClean="0">
                <a:solidFill>
                  <a:srgbClr val="0070C0"/>
                </a:solidFill>
              </a:rPr>
              <a:t>декупажа</a:t>
            </a:r>
            <a:r>
              <a:rPr lang="ru-RU" sz="2000" dirty="0" smtClean="0">
                <a:solidFill>
                  <a:srgbClr val="0070C0"/>
                </a:solidFill>
              </a:rPr>
              <a:t>. На клей выкладывается декоративный материал :поталь, фрагменты с декоративных салфеток;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266/268966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А</a:t>
            </a:r>
            <a:r>
              <a:rPr lang="ru-RU" sz="4000" b="1" dirty="0" smtClean="0">
                <a:solidFill>
                  <a:srgbClr val="0070C0"/>
                </a:solidFill>
              </a:rPr>
              <a:t>К</a:t>
            </a:r>
            <a:r>
              <a:rPr lang="ru-RU" sz="3600" b="1" dirty="0" smtClean="0">
                <a:solidFill>
                  <a:srgbClr val="7030A0"/>
                </a:solidFill>
              </a:rPr>
              <a:t>В</a:t>
            </a:r>
            <a:r>
              <a:rPr lang="ru-RU" sz="4000" b="1" dirty="0" smtClean="0">
                <a:solidFill>
                  <a:srgbClr val="0070C0"/>
                </a:solidFill>
              </a:rPr>
              <a:t>А </a:t>
            </a:r>
            <a:r>
              <a:rPr lang="ru-RU" sz="2000" dirty="0" smtClean="0">
                <a:solidFill>
                  <a:srgbClr val="002060"/>
                </a:solidFill>
              </a:rPr>
              <a:t>-  ТЕРАПИЯ – рисование по воде красками   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э</a:t>
            </a:r>
            <a:r>
              <a:rPr lang="ru-RU" sz="2800" b="1" dirty="0" err="1" smtClean="0">
                <a:solidFill>
                  <a:srgbClr val="002060"/>
                </a:solidFill>
              </a:rPr>
              <a:t>б</a:t>
            </a:r>
            <a:r>
              <a:rPr lang="ru-RU" sz="2800" b="1" dirty="0" err="1" smtClean="0">
                <a:solidFill>
                  <a:srgbClr val="00B050"/>
                </a:solidFill>
              </a:rPr>
              <a:t>р</a:t>
            </a:r>
            <a:r>
              <a:rPr lang="ru-RU" sz="2800" b="1" dirty="0" err="1" smtClean="0">
                <a:solidFill>
                  <a:srgbClr val="0070C0"/>
                </a:solidFill>
              </a:rPr>
              <a:t>у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7030A0"/>
                </a:solidFill>
              </a:rPr>
              <a:t>ЦЕЛЬ: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познакомить с техникой рисования по воде, как одним из видов 	изобразительного искусства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7030A0"/>
                </a:solidFill>
              </a:rPr>
              <a:t>ЗАДАЧИ: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 smtClean="0">
                <a:solidFill>
                  <a:srgbClr val="7030A0"/>
                </a:solidFill>
              </a:rPr>
              <a:t>Образовательные: </a:t>
            </a:r>
            <a:r>
              <a:rPr lang="ru-RU" sz="2000" dirty="0" smtClean="0">
                <a:solidFill>
                  <a:srgbClr val="002060"/>
                </a:solidFill>
              </a:rPr>
              <a:t>осваивать особенности техники рисования на воде формировать представления; обогащать лексический словарь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7030A0"/>
                </a:solidFill>
              </a:rPr>
              <a:t>Развивающие: </a:t>
            </a:r>
            <a:r>
              <a:rPr lang="ru-RU" sz="2000" dirty="0" smtClean="0">
                <a:solidFill>
                  <a:srgbClr val="002060"/>
                </a:solidFill>
              </a:rPr>
              <a:t>воображение, зрительно-пространственное представление, абстрактное восприятие, цветоощущение;</a:t>
            </a:r>
            <a:r>
              <a:rPr lang="ru-RU" sz="2000" b="1" dirty="0" smtClean="0">
                <a:solidFill>
                  <a:srgbClr val="7030A0"/>
                </a:solidFill>
              </a:rPr>
              <a:t/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Воспитательные: </a:t>
            </a:r>
            <a:r>
              <a:rPr lang="ru-RU" sz="2000" dirty="0" smtClean="0">
                <a:solidFill>
                  <a:srgbClr val="002060"/>
                </a:solidFill>
              </a:rPr>
              <a:t>успокаивающее, расслабляющее действие;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7030A0"/>
                </a:solidFill>
              </a:rPr>
              <a:t>МАТЕРИАЛЫ: </a:t>
            </a:r>
            <a:r>
              <a:rPr lang="ru-RU" sz="2000" dirty="0" smtClean="0">
                <a:solidFill>
                  <a:srgbClr val="002060"/>
                </a:solidFill>
              </a:rPr>
              <a:t>раствор для рисования, краски для рисования по воде, кисть плоская синтетическая, пипетка, бумага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indoworld.ru/happy-new-year/frames/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28600" y="-243408"/>
            <a:ext cx="9972600" cy="74168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3752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ЗИМНИЙ ВЕЧЕР</a:t>
            </a:r>
            <a:r>
              <a:rPr lang="ru-RU" sz="3600" dirty="0" smtClean="0">
                <a:solidFill>
                  <a:srgbClr val="C00000"/>
                </a:solidFill>
              </a:rPr>
              <a:t/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рисование ластиком по соусу</a:t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ЦЕЛЬ: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познакомить  с  одним из приёмов графического 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 рисования, с использованием ластика и соуса </a:t>
            </a:r>
            <a:r>
              <a:rPr lang="ru-RU" sz="3200" b="1" dirty="0" smtClean="0">
                <a:solidFill>
                  <a:srgbClr val="7030A0"/>
                </a:solidFill>
              </a:rPr>
              <a:t/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ЗАДАЧИ: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попробовать создать рисунок в графической технике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 используя  в рисунке  плавные, </a:t>
            </a:r>
            <a:r>
              <a:rPr lang="ru-RU" sz="2000" b="1" smtClean="0">
                <a:solidFill>
                  <a:srgbClr val="0070C0"/>
                </a:solidFill>
              </a:rPr>
              <a:t>мягкие линии;</a:t>
            </a: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формировать представление о том,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 что линия является основным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 средством выразительности</a:t>
            </a:r>
            <a:r>
              <a:rPr lang="ru-RU" sz="2000" b="1" smtClean="0">
                <a:solidFill>
                  <a:srgbClr val="0070C0"/>
                </a:solidFill>
              </a:rPr>
              <a:t/>
            </a:r>
            <a:br>
              <a:rPr lang="ru-RU" sz="2000" b="1" smtClean="0">
                <a:solidFill>
                  <a:srgbClr val="0070C0"/>
                </a:solidFill>
              </a:rPr>
            </a:br>
            <a:r>
              <a:rPr lang="ru-RU" sz="2000" b="1" smtClean="0">
                <a:solidFill>
                  <a:srgbClr val="0070C0"/>
                </a:solidFill>
              </a:rPr>
              <a:t>для графических </a:t>
            </a:r>
            <a:r>
              <a:rPr lang="ru-RU" sz="2000" b="1" dirty="0" smtClean="0">
                <a:solidFill>
                  <a:srgbClr val="0070C0"/>
                </a:solidFill>
              </a:rPr>
              <a:t>техниках;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/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/>
            </a:r>
            <a:br>
              <a:rPr lang="ru-RU" sz="3200" b="1" dirty="0" smtClean="0">
                <a:solidFill>
                  <a:srgbClr val="7030A0"/>
                </a:solidFill>
              </a:rPr>
            </a:b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13031</TotalTime>
  <Words>118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Д О Б Р О   П О Ж А Л О В А Т Ь   В   М И Р  Т В О Р Ч Е С К И Х   П Р О Е К Т О В !  МАСТЕР – КЛАСС ПО ОБРАЗОВАТЕЛЬНОЙ ОБЛАСТИ:  ХУДОЖЕСТВЕННО-ЭСТЕТИЧЕСКОЕ  РАЗВИТИЕ    </vt:lpstr>
      <vt:lpstr> В программе мастер-класса 1. Ёлочка. Техника пуантилизм  2. Шишка для новогодней ёлки. Техника декупаж. 3.  Декоративное дерево. аппликация  4. Зимний вечер. Техника рисования ластиком по соусу  5.Зимние фантазии. Аква-терапия</vt:lpstr>
      <vt:lpstr>Слайд 3</vt:lpstr>
      <vt:lpstr>ТЕХНИКА  ДЕКУПАЖ  шишка для новогодней ёлки ЦЕЛЬ: формировать представления о технике  декупаж , как одном из видов декоративно –прикладного искусства ЗАДАЧИ: Образовательные: осваивать технику декупаж, как один из видов аппликации, выделять особенности техники; формировать навыки работы с поталью, как декоративно-отделочным материалом, обогащать лексический словарь;  Развивающие: сенсорную культуру,  тонкую моторику, зрительно – двигательную координацию, произвольное внимание, воображение, как творческий потенциал;  Воспитательные: аккуратность, эмоционально – волевые качества  МАТЕРИАЛЫ: шишка для декорирования,поталь, салфетки декоративные, краски акриловые, контурные карандаши, клей для декупажа, кисть плоская синтетическая, вода, салфетки для рук; КРАТКОЕ ОПИСАНИЕ: на декорируемую поверхность наносится клей для декупажа. На клей выкладывается декоративный материал :поталь, фрагменты с декоративных салфеток;</vt:lpstr>
      <vt:lpstr>АКВА -  ТЕРАПИЯ – рисование по воде красками    эбру  ЦЕЛЬ: познакомить с техникой рисования по воде, как одним из видов  изобразительного искусства  ЗАДАЧИ: Образовательные: осваивать особенности техники рисования на воде формировать представления; обогащать лексический словарь Развивающие: воображение, зрительно-пространственное представление, абстрактное восприятие, цветоощущение; Воспитательные: успокаивающее, расслабляющее действие; МАТЕРИАЛЫ: раствор для рисования, краски для рисования по воде, кисть плоская синтетическая, пипетка, бумага</vt:lpstr>
      <vt:lpstr>   ЗИМНИЙ ВЕЧЕР рисование ластиком по соусу ЦЕЛЬ:  познакомить  с  одним из приёмов графического   рисования, с использованием ластика и соуса  ЗАДАЧИ:  попробовать создать рисунок в графической технике  используя  в рисунке  плавные, мягкие линии; формировать представление о том,  что линия является основным  средством выразительности для графических техниках;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ПОЖАЛОВАТЬ В МИР ТВОРЧЕСКИХ ПРОЕКТОВ!    МАСТЕР – КЛАСС ПО ОБРАЗОВАТЕЛЬНОЙ ОБЛАСТИ:  ХУДОЖЕСТВЕННО-ЭСТЕТИЧЕСКОЕ  РАЗВИТИЕ</dc:title>
  <dc:creator>komp</dc:creator>
  <cp:lastModifiedBy>komp</cp:lastModifiedBy>
  <cp:revision>12</cp:revision>
  <dcterms:created xsi:type="dcterms:W3CDTF">2018-11-10T11:08:42Z</dcterms:created>
  <dcterms:modified xsi:type="dcterms:W3CDTF">2019-01-06T10:34:43Z</dcterms:modified>
</cp:coreProperties>
</file>