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8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910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672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307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4136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509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2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057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050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814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92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365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24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125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499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000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047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7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BD9CE-204F-4F3D-8FC8-88BF76BA1005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DF7B5-0CCB-4EE9-9191-DCF1E49D2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57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Как создать условия, в которых ребенок захочет учиться?</a:t>
            </a:r>
            <a:endParaRPr lang="ru-RU" dirty="0">
              <a:solidFill>
                <a:schemeClr val="accent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264576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Мыкало Н.М.</a:t>
            </a:r>
          </a:p>
          <a:p>
            <a:pPr algn="ctr"/>
            <a:r>
              <a:rPr lang="ru-RU" dirty="0" smtClean="0"/>
              <a:t>Педагог-психолог</a:t>
            </a:r>
          </a:p>
          <a:p>
            <a:pPr algn="ctr"/>
            <a:r>
              <a:rPr lang="ru-RU" dirty="0" smtClean="0"/>
              <a:t>Муниципальное автономное </a:t>
            </a:r>
            <a:r>
              <a:rPr lang="ru-RU" dirty="0"/>
              <a:t>общеобразовательное учреждение</a:t>
            </a:r>
          </a:p>
          <a:p>
            <a:pPr algn="ctr"/>
            <a:r>
              <a:rPr lang="ru-RU" dirty="0"/>
              <a:t>муниципального образования город </a:t>
            </a:r>
            <a:r>
              <a:rPr lang="ru-RU" dirty="0" err="1"/>
              <a:t>Нягань</a:t>
            </a:r>
            <a:endParaRPr lang="ru-RU" dirty="0"/>
          </a:p>
          <a:p>
            <a:pPr algn="ctr"/>
            <a:r>
              <a:rPr lang="ru-RU" dirty="0"/>
              <a:t>«Средняя общеобразовательная школа №14»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161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8012" y="315800"/>
            <a:ext cx="9448800" cy="4075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8079" y="1025479"/>
            <a:ext cx="9448800" cy="506142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7.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Формирование адекватной самооценки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ребенка.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Дети с заниженной самооценкой недооценивают свои возможности и снижают учебную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мотивацию.</a:t>
            </a:r>
          </a:p>
          <a:p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ети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 завышенной самооценкой адекватно не видят границы своих способностей, не привыкли видеть и признавать своих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ошибок.</a:t>
            </a:r>
          </a:p>
          <a:p>
            <a:pPr algn="ctr"/>
            <a:endParaRPr lang="ru-RU" sz="28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Поддерживайте ребенка. 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Хвалите за успехи.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Любите независимо от успеваемости.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805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95935" y="438629"/>
            <a:ext cx="9448800" cy="4211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6316" y="1353024"/>
            <a:ext cx="9448800" cy="410608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8</a:t>
            </a:r>
            <a:r>
              <a:rPr lang="ru-RU" dirty="0" smtClean="0"/>
              <a:t>.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Поощряйте ребенка за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хорошую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учебу. 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Например: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совместными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походами (в цирк, на каток, в боулинг и т.п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.),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кроме того попутно родителями решается еще одна важная задача: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интересное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общение со своим ребенком, удовлетворение потребности ребенка быть частью семейной системы.</a:t>
            </a:r>
            <a:b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742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41343" y="588754"/>
            <a:ext cx="9448800" cy="25740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6192" y="1230195"/>
            <a:ext cx="9448800" cy="441997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9.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Установление контакта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 ребенком и доверительная атмосфера. </a:t>
            </a:r>
            <a:endParaRPr lang="ru-RU" sz="2800" b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Важно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объяснить ребенку, что процесс формирования умения учиться процесс длительный, но необходимый.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Для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подростка важно «не пилить», не наказывать, не сулить наград. Нужен контроль – помощь, а не контроль-давление.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Для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подростка важно поднимать тему профессионального определения.</a:t>
            </a:r>
            <a:b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1241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00901" y="602402"/>
            <a:ext cx="9448800" cy="3392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7637" y="1161955"/>
            <a:ext cx="9448800" cy="5061423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10.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Развивайте у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ребенка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навык самоконтроля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ногие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ошибки у детей возникают из-за невнимательности. И если ребенок научился проверять себя после того или иного вида деятельности, количество ошибок резко сокращается – а если ошибок меньше, то и мотивации к новым достижениям становится больше.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Поиграйте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вместе ребенком в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игры, где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он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сам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проверяет ваше задание.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Ребенок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должен знать, как проверить правильность математических вычислений, как искать по словарю написание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слова и т.д.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3845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23480" y="356742"/>
            <a:ext cx="9448800" cy="4894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58453" y="846161"/>
            <a:ext cx="9448800" cy="4967785"/>
          </a:xfrm>
        </p:spPr>
        <p:txBody>
          <a:bodyPr>
            <a:normAutofit/>
          </a:bodyPr>
          <a:lstStyle/>
          <a:p>
            <a:r>
              <a:rPr lang="ru-RU" sz="2800" b="1" dirty="0"/>
              <a:t>11. </a:t>
            </a:r>
            <a:r>
              <a:rPr lang="ru-RU" sz="2800" dirty="0"/>
              <a:t>Очень важный период в жизни школьника переход в среднее звено. </a:t>
            </a:r>
            <a:endParaRPr lang="ru-RU" sz="2800" dirty="0" smtClean="0"/>
          </a:p>
          <a:p>
            <a:pPr algn="ctr"/>
            <a:r>
              <a:rPr lang="ru-RU" sz="2800" b="1" dirty="0" smtClean="0"/>
              <a:t>Научитесь </a:t>
            </a:r>
            <a:r>
              <a:rPr lang="ru-RU" sz="2800" b="1" dirty="0"/>
              <a:t>слушать ребенка и вникать в его проблемы. </a:t>
            </a:r>
            <a:endParaRPr lang="ru-RU" sz="2800" b="1" dirty="0" smtClean="0"/>
          </a:p>
          <a:p>
            <a:r>
              <a:rPr lang="ru-RU" sz="2800" dirty="0" smtClean="0"/>
              <a:t>  В </a:t>
            </a:r>
            <a:r>
              <a:rPr lang="ru-RU" sz="2800" dirty="0"/>
              <a:t>этом возрасте он особенно нуждается в вашей помощи. Выучить все, что задают в школе, практически невозможно. Именно поэтому пропадает интерес к учебе. </a:t>
            </a:r>
            <a:endParaRPr lang="ru-RU" sz="2800" dirty="0" smtClean="0"/>
          </a:p>
          <a:p>
            <a:pPr algn="ctr"/>
            <a:r>
              <a:rPr lang="ru-RU" sz="2800" b="1" dirty="0" smtClean="0"/>
              <a:t>Научите </a:t>
            </a:r>
            <a:r>
              <a:rPr lang="ru-RU" sz="2800" b="1" dirty="0"/>
              <a:t>школьника правильно планировать время и распределять нагрузку, это поможет и в дальнейшей </a:t>
            </a:r>
            <a:r>
              <a:rPr lang="ru-RU" sz="2800" b="1" dirty="0" smtClean="0"/>
              <a:t>жизни.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55441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5809" y="793470"/>
            <a:ext cx="9448800" cy="36658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24" y="1160059"/>
            <a:ext cx="9448800" cy="4954138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12.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Сдача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ЕГЭ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– головная боль старших школьников, их родителей и учителей.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Мотивации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уже не требуется, к 16 годам подростки примерно представляют себе, чего хотят добиться в жизни и что для этого надо сделать.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Ваша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задача – помочь определиться с выбором, сконцентрировать внимание на главном и найти оптимальный вариант решения проблемы. </a:t>
            </a:r>
            <a:endParaRPr lang="ru-RU" sz="2800" b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Уважайте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его выбор, даже если он не совпадает с вашим, не подавляйте его инициативу и зарождающийся интерес к ответственности за свой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выбор.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10783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0650" y="670641"/>
            <a:ext cx="9448800" cy="35294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4430" y="1380319"/>
            <a:ext cx="9448800" cy="4733877"/>
          </a:xfrm>
        </p:spPr>
        <p:txBody>
          <a:bodyPr/>
          <a:lstStyle/>
          <a:p>
            <a:r>
              <a:rPr lang="ru-RU" sz="2800" b="1" dirty="0" smtClean="0"/>
              <a:t>Короткие рекомендации: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dirty="0" smtClean="0"/>
              <a:t>Поддерживайте ребенка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dirty="0" smtClean="0"/>
              <a:t>Предоставляйте возможность выбора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dirty="0" smtClean="0"/>
              <a:t>Не сравнивайте ребенка с другими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dirty="0" smtClean="0"/>
              <a:t>Трудности решайте сразу</a:t>
            </a:r>
          </a:p>
          <a:p>
            <a:endParaRPr lang="ru-RU" sz="2800" dirty="0" smtClean="0"/>
          </a:p>
          <a:p>
            <a:pPr algn="ctr"/>
            <a:r>
              <a:rPr lang="ru-RU" sz="3600" b="1" dirty="0"/>
              <a:t> </a:t>
            </a:r>
            <a:r>
              <a:rPr lang="ru-RU" sz="3600" b="1" dirty="0" smtClean="0"/>
              <a:t>            Успехов в учёбе!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028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6066" y="-161873"/>
            <a:ext cx="9448800" cy="1825096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6066" y="1912582"/>
            <a:ext cx="9448800" cy="2891429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Многие родители, у которых есть дети школьного и дошкольного возраста, сталкиваются с проблемой отсутствия мотивации к учебе у ребенка.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Как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же сформировать у школьника желание учиться?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4962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0"/>
            <a:ext cx="9448800" cy="1825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99187"/>
            <a:ext cx="9448800" cy="36011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Это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означает не просто заложить в голову ребенка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готовую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цель и мотивы,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а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создать такие условия, такую обстановку,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которых ему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самому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захочется учиться.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0363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0"/>
            <a:ext cx="9448800" cy="1825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9146" y="2049060"/>
            <a:ext cx="9448800" cy="229092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Выяснить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что является причиной низкой мотивации: </a:t>
            </a:r>
            <a:endParaRPr lang="ru-RU" sz="2800" b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- неумение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учиться или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-ошибки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воспитательного характера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0629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7134" y="-325646"/>
            <a:ext cx="9448800" cy="1825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7259" y="1499450"/>
            <a:ext cx="9448800" cy="264576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2. Применять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 соответствии с причиной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коррекционные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меры: </a:t>
            </a:r>
            <a:endParaRPr lang="ru-RU" sz="2800" b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учить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ребенка учиться, если не сформированы навыки учебной деятельности и произвольного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поведения</a:t>
            </a:r>
          </a:p>
          <a:p>
            <a:pPr marL="342900" indent="-342900"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исправлять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свои воспитательные ошибки, а для начала их необходимо просто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увидеть (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родители не приучили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ребенка преодолевать трудности и т.д.)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9170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63421" y="-175520"/>
            <a:ext cx="9448800" cy="1825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7259" y="1885287"/>
            <a:ext cx="9448800" cy="387406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3.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 процессе учебы, пока у ребенка не сформирована произвольность поведения, для ребенка важно, чтобы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родители контролировали процесс обучения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 учитывали индивидуальные особенности ребенка: когда ему лучше сесть за уроки, какие уроки делать в первую очередь, когда делать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паузы,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не умеет работать с текстом – учите выделять главную мысль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 пр.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1273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7444" y="-175520"/>
            <a:ext cx="9448800" cy="1825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12543" y="1926231"/>
            <a:ext cx="9448800" cy="395595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4.</a:t>
            </a:r>
            <a:r>
              <a:rPr lang="ru-RU" sz="2800" dirty="0" smtClean="0"/>
              <a:t>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</a:rPr>
              <a:t>С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оздавать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для ребенка зону ближайшего развития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а не делать за ребенка то, что он может (хотя и с трудом) сделать сам.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Например:  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Ты старался, молодец. Но ты допустил две ошибки. Найди их».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5860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45057" y="0"/>
            <a:ext cx="9448800" cy="54591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1032" y="1202899"/>
            <a:ext cx="9448800" cy="3423691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5.</a:t>
            </a:r>
            <a:r>
              <a:rPr lang="ru-RU" sz="2800" dirty="0" smtClean="0"/>
              <a:t>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Очень важный момент –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оценивание сделанной работы родителем и учителем. </a:t>
            </a:r>
            <a:endParaRPr lang="ru-RU" sz="2800" b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Родитель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может оценить работу «Молодец, хорошо!» (сравнивая сегодняшние результаты ребенка со вчерашними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). </a:t>
            </a:r>
          </a:p>
          <a:p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А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учитель, сравнив результаты ребенка с классом, оценит это как «плохо».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Для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избежание таких случаев, важно иметь постоянный контакт со школой и интересоваться требованиями, предъявляемыми к учащимся.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14204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86502" y="274855"/>
            <a:ext cx="9448800" cy="6531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0782" y="1366672"/>
            <a:ext cx="9448800" cy="448821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6.</a:t>
            </a:r>
            <a:r>
              <a:rPr lang="ru-RU" sz="2800" dirty="0" smtClean="0"/>
              <a:t>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</a:rPr>
              <a:t>М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отивация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успеха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(и как следствие, высокая учебная мотивация) формируется у детей в тех семьях, где им оказывали помощь при повышении требований, относились к ним с теплотой, любовью и пониманием. </a:t>
            </a:r>
            <a:endParaRPr lang="ru-RU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А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 тех семьях, где присутствовал жесткий надзор либо безразличие, у ребенка формировался не мотив достижения успеха, а мотив избегания неудачи, что напрямую ведет к низкой учебной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мотивации.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3505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80</TotalTime>
  <Words>796</Words>
  <Application>Microsoft Office PowerPoint</Application>
  <PresentationFormat>Широкоэкранный</PresentationFormat>
  <Paragraphs>61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 Unicode MS</vt:lpstr>
      <vt:lpstr>Arial</vt:lpstr>
      <vt:lpstr>Century Gothic</vt:lpstr>
      <vt:lpstr>Times New Roman</vt:lpstr>
      <vt:lpstr>Wingdings</vt:lpstr>
      <vt:lpstr>След самолета</vt:lpstr>
      <vt:lpstr>Как создать условия, в которых ребенок захочет учиться?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создать условия, в которых ребенок захочет учиться?</dc:title>
  <dc:creator>Пользователь</dc:creator>
  <cp:lastModifiedBy>Пользователь</cp:lastModifiedBy>
  <cp:revision>9</cp:revision>
  <dcterms:created xsi:type="dcterms:W3CDTF">2019-01-05T14:05:34Z</dcterms:created>
  <dcterms:modified xsi:type="dcterms:W3CDTF">2019-01-05T15:26:16Z</dcterms:modified>
</cp:coreProperties>
</file>