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notesMasterIdLst>
    <p:notesMasterId r:id="rId21"/>
  </p:notesMasterIdLst>
  <p:sldIdLst>
    <p:sldId id="256" r:id="rId2"/>
    <p:sldId id="277" r:id="rId3"/>
    <p:sldId id="278" r:id="rId4"/>
    <p:sldId id="279" r:id="rId5"/>
    <p:sldId id="280" r:id="rId6"/>
    <p:sldId id="282" r:id="rId7"/>
    <p:sldId id="283" r:id="rId8"/>
    <p:sldId id="257" r:id="rId9"/>
    <p:sldId id="268" r:id="rId10"/>
    <p:sldId id="287" r:id="rId11"/>
    <p:sldId id="266" r:id="rId12"/>
    <p:sldId id="265" r:id="rId13"/>
    <p:sldId id="264" r:id="rId14"/>
    <p:sldId id="284" r:id="rId15"/>
    <p:sldId id="286" r:id="rId16"/>
    <p:sldId id="262" r:id="rId17"/>
    <p:sldId id="276" r:id="rId18"/>
    <p:sldId id="274" r:id="rId19"/>
    <p:sldId id="28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50" autoAdjust="0"/>
  </p:normalViewPr>
  <p:slideViewPr>
    <p:cSldViewPr>
      <p:cViewPr>
        <p:scale>
          <a:sx n="81" d="100"/>
          <a:sy n="81" d="100"/>
        </p:scale>
        <p:origin x="-1056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D2AECB-7264-4EFC-9CA8-BC442E546296}" type="doc">
      <dgm:prSet loTypeId="urn:microsoft.com/office/officeart/2005/8/layout/cycle1" loCatId="cycl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DD770016-79BD-4D90-8A54-8886D83A9478}">
      <dgm:prSet phldrT="[Текст]" custT="1"/>
      <dgm:spPr/>
      <dgm:t>
        <a:bodyPr/>
        <a:lstStyle/>
        <a:p>
          <a:r>
            <a:rPr lang="ru-RU" sz="1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КАЧЕСТВА УПРАВЛЕНИЯ ОБРАЗОВАТЕЛЬНЫМИ СИСТЕМАМИ И ПРОЦЕССАМИ</a:t>
          </a:r>
          <a:endParaRPr lang="ru-RU" sz="1600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08DC9F22-1B8A-410B-884B-23B87B66201D}" type="parTrans" cxnId="{8932C110-09D5-4599-B838-9E385D377CAD}">
      <dgm:prSet/>
      <dgm:spPr/>
      <dgm:t>
        <a:bodyPr/>
        <a:lstStyle/>
        <a:p>
          <a:endParaRPr lang="ru-RU"/>
        </a:p>
      </dgm:t>
    </dgm:pt>
    <dgm:pt modelId="{AA814ADE-87B2-4DE7-A035-A705452F824C}" type="sibTrans" cxnId="{8932C110-09D5-4599-B838-9E385D377CAD}">
      <dgm:prSet/>
      <dgm:spPr>
        <a:solidFill>
          <a:schemeClr val="bg1">
            <a:lumMod val="85000"/>
          </a:schemeClr>
        </a:solidFill>
      </dgm:spPr>
      <dgm:t>
        <a:bodyPr/>
        <a:lstStyle/>
        <a:p>
          <a:endParaRPr lang="ru-RU"/>
        </a:p>
      </dgm:t>
    </dgm:pt>
    <dgm:pt modelId="{1BA584E1-70BB-4548-BC6F-9EB1F6FFCC17}">
      <dgm:prSet phldrT="[Текст]" custT="1"/>
      <dgm:spPr/>
      <dgm:t>
        <a:bodyPr/>
        <a:lstStyle/>
        <a:p>
          <a:r>
            <a:rPr lang="ru-RU" sz="1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КАЧЕСТВА ООП</a:t>
          </a:r>
          <a:endParaRPr lang="ru-RU" sz="1600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D0ACABE8-7762-4DF2-87F6-E21D6868161B}" type="parTrans" cxnId="{20C4E660-D571-48CC-A5F6-1D17805717E6}">
      <dgm:prSet/>
      <dgm:spPr/>
      <dgm:t>
        <a:bodyPr/>
        <a:lstStyle/>
        <a:p>
          <a:endParaRPr lang="ru-RU"/>
        </a:p>
      </dgm:t>
    </dgm:pt>
    <dgm:pt modelId="{E7E97C33-D56E-4531-B21B-BA369B313DA9}" type="sibTrans" cxnId="{20C4E660-D571-48CC-A5F6-1D17805717E6}">
      <dgm:prSet/>
      <dgm:spPr>
        <a:solidFill>
          <a:schemeClr val="bg1">
            <a:lumMod val="85000"/>
          </a:schemeClr>
        </a:solidFill>
      </dgm:spPr>
      <dgm:t>
        <a:bodyPr/>
        <a:lstStyle/>
        <a:p>
          <a:endParaRPr lang="ru-RU"/>
        </a:p>
      </dgm:t>
    </dgm:pt>
    <dgm:pt modelId="{64540A67-3622-4549-AFA1-B3B87730C744}">
      <dgm:prSet phldrT="[Текст]" custT="1"/>
      <dgm:spPr/>
      <dgm:t>
        <a:bodyPr/>
        <a:lstStyle/>
        <a:p>
          <a:r>
            <a:rPr lang="ru-RU" sz="1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КАЧЕСТВА ПОТЕНЦИАЛА ОБУЧАЮЩИХСЯ</a:t>
          </a:r>
        </a:p>
      </dgm:t>
    </dgm:pt>
    <dgm:pt modelId="{2171B7C1-9947-419B-91A2-2F5BEBCA5C7D}" type="parTrans" cxnId="{E97B6C6E-E5D6-48AE-A05E-0E5C52454119}">
      <dgm:prSet/>
      <dgm:spPr/>
      <dgm:t>
        <a:bodyPr/>
        <a:lstStyle/>
        <a:p>
          <a:endParaRPr lang="ru-RU"/>
        </a:p>
      </dgm:t>
    </dgm:pt>
    <dgm:pt modelId="{A8CCF644-F92D-42DE-96E2-98A4BFDEF332}" type="sibTrans" cxnId="{E97B6C6E-E5D6-48AE-A05E-0E5C52454119}">
      <dgm:prSet/>
      <dgm:spPr>
        <a:solidFill>
          <a:schemeClr val="bg1">
            <a:lumMod val="85000"/>
          </a:schemeClr>
        </a:solidFill>
      </dgm:spPr>
      <dgm:t>
        <a:bodyPr/>
        <a:lstStyle/>
        <a:p>
          <a:endParaRPr lang="ru-RU"/>
        </a:p>
      </dgm:t>
    </dgm:pt>
    <dgm:pt modelId="{BA187DB9-DEC0-4884-A676-1CF1FB0D2F43}">
      <dgm:prSet phldrT="[Текст]" custT="1"/>
      <dgm:spPr/>
      <dgm:t>
        <a:bodyPr/>
        <a:lstStyle/>
        <a:p>
          <a:r>
            <a:rPr lang="ru-RU" sz="1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КАЧЕСТВА ПОТЕНЦИАЛА ПЕДАГОГИЧЕСКОГО </a:t>
          </a:r>
        </a:p>
        <a:p>
          <a:r>
            <a:rPr lang="ru-RU" sz="1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СОСТАВА</a:t>
          </a:r>
        </a:p>
      </dgm:t>
    </dgm:pt>
    <dgm:pt modelId="{6A789086-190C-4A77-AE52-476536A7693D}" type="parTrans" cxnId="{6D327F12-EA46-4A70-8437-1143D1CE2E9F}">
      <dgm:prSet/>
      <dgm:spPr/>
      <dgm:t>
        <a:bodyPr/>
        <a:lstStyle/>
        <a:p>
          <a:endParaRPr lang="ru-RU"/>
        </a:p>
      </dgm:t>
    </dgm:pt>
    <dgm:pt modelId="{FBC1800A-AECF-4A7F-9824-C9367F9E62DD}" type="sibTrans" cxnId="{6D327F12-EA46-4A70-8437-1143D1CE2E9F}">
      <dgm:prSet/>
      <dgm:spPr>
        <a:solidFill>
          <a:schemeClr val="bg1">
            <a:lumMod val="85000"/>
          </a:schemeClr>
        </a:solidFill>
      </dgm:spPr>
      <dgm:t>
        <a:bodyPr/>
        <a:lstStyle/>
        <a:p>
          <a:endParaRPr lang="ru-RU"/>
        </a:p>
      </dgm:t>
    </dgm:pt>
    <dgm:pt modelId="{D47D4D9D-F644-4FB1-A970-7CF2A38C9F27}">
      <dgm:prSet phldrT="[Текст]" custT="1"/>
      <dgm:spPr/>
      <dgm:t>
        <a:bodyPr/>
        <a:lstStyle/>
        <a:p>
          <a:r>
            <a:rPr lang="ru-RU" sz="1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КАЧЕСТВА ОБРАЗОВАТЕЛЬНЫХ ТЕХНОЛОГИЙ</a:t>
          </a:r>
          <a:endParaRPr lang="ru-RU" sz="1600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FB7E1284-6811-4CA0-8CD6-31AB8D7BCA9D}" type="parTrans" cxnId="{9A069837-AA9D-4A54-AB40-27807A5DF5FE}">
      <dgm:prSet/>
      <dgm:spPr/>
      <dgm:t>
        <a:bodyPr/>
        <a:lstStyle/>
        <a:p>
          <a:endParaRPr lang="ru-RU"/>
        </a:p>
      </dgm:t>
    </dgm:pt>
    <dgm:pt modelId="{409B99EC-AE76-44B7-B450-6301E56E7E48}" type="sibTrans" cxnId="{9A069837-AA9D-4A54-AB40-27807A5DF5FE}">
      <dgm:prSet/>
      <dgm:spPr/>
      <dgm:t>
        <a:bodyPr/>
        <a:lstStyle/>
        <a:p>
          <a:endParaRPr lang="ru-RU"/>
        </a:p>
      </dgm:t>
    </dgm:pt>
    <dgm:pt modelId="{B320A22C-5A7F-4A77-AACF-5034CF199F75}">
      <dgm:prSet custT="1"/>
      <dgm:spPr/>
      <dgm:t>
        <a:bodyPr/>
        <a:lstStyle/>
        <a:p>
          <a:r>
            <a:rPr lang="ru-RU" sz="1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КАЧЕСТВА СРЕДСТВ ОБРАЗОВАТЕЛЬНОГО ПРОЦЕССА</a:t>
          </a:r>
        </a:p>
      </dgm:t>
    </dgm:pt>
    <dgm:pt modelId="{EAA84D21-5FD5-4E32-9A5A-4581C2DF50D0}" type="parTrans" cxnId="{233D1337-78B9-4AF6-8040-D2C6E9C8EE97}">
      <dgm:prSet/>
      <dgm:spPr/>
      <dgm:t>
        <a:bodyPr/>
        <a:lstStyle/>
        <a:p>
          <a:endParaRPr lang="ru-RU"/>
        </a:p>
      </dgm:t>
    </dgm:pt>
    <dgm:pt modelId="{5D746BB7-EAEE-4EE0-A1BA-21CFD6373434}" type="sibTrans" cxnId="{233D1337-78B9-4AF6-8040-D2C6E9C8EE97}">
      <dgm:prSet/>
      <dgm:spPr>
        <a:solidFill>
          <a:schemeClr val="bg1">
            <a:lumMod val="85000"/>
          </a:schemeClr>
        </a:solidFill>
      </dgm:spPr>
      <dgm:t>
        <a:bodyPr/>
        <a:lstStyle/>
        <a:p>
          <a:endParaRPr lang="ru-RU"/>
        </a:p>
      </dgm:t>
    </dgm:pt>
    <dgm:pt modelId="{848BDF2F-9F5C-4268-82B2-30546D206F49}" type="pres">
      <dgm:prSet presAssocID="{73D2AECB-7264-4EFC-9CA8-BC442E54629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6497CE-FA50-41B5-BF59-A79BA09AEFF7}" type="pres">
      <dgm:prSet presAssocID="{B320A22C-5A7F-4A77-AACF-5034CF199F75}" presName="dummy" presStyleCnt="0"/>
      <dgm:spPr/>
    </dgm:pt>
    <dgm:pt modelId="{564F151B-A064-489A-BEBF-C5C0B5A12809}" type="pres">
      <dgm:prSet presAssocID="{B320A22C-5A7F-4A77-AACF-5034CF199F75}" presName="node" presStyleLbl="revTx" presStyleIdx="0" presStyleCnt="6" custScaleX="2202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076635-6716-40C8-BD61-8287AF3D6060}" type="pres">
      <dgm:prSet presAssocID="{5D746BB7-EAEE-4EE0-A1BA-21CFD6373434}" presName="sibTrans" presStyleLbl="node1" presStyleIdx="0" presStyleCnt="6"/>
      <dgm:spPr/>
      <dgm:t>
        <a:bodyPr/>
        <a:lstStyle/>
        <a:p>
          <a:endParaRPr lang="ru-RU"/>
        </a:p>
      </dgm:t>
    </dgm:pt>
    <dgm:pt modelId="{9849178D-A1BE-4AD0-AB40-10201B22954F}" type="pres">
      <dgm:prSet presAssocID="{DD770016-79BD-4D90-8A54-8886D83A9478}" presName="dummy" presStyleCnt="0"/>
      <dgm:spPr/>
    </dgm:pt>
    <dgm:pt modelId="{187373B9-C015-41DB-A7F4-954A3086652F}" type="pres">
      <dgm:prSet presAssocID="{DD770016-79BD-4D90-8A54-8886D83A9478}" presName="node" presStyleLbl="revTx" presStyleIdx="1" presStyleCnt="6" custScaleX="221122" custRadScaleRad="107196" custRadScaleInc="-50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7F7373-15F1-478F-93CB-1EB9D8319CA5}" type="pres">
      <dgm:prSet presAssocID="{AA814ADE-87B2-4DE7-A035-A705452F824C}" presName="sibTrans" presStyleLbl="node1" presStyleIdx="1" presStyleCnt="6"/>
      <dgm:spPr/>
      <dgm:t>
        <a:bodyPr/>
        <a:lstStyle/>
        <a:p>
          <a:endParaRPr lang="ru-RU"/>
        </a:p>
      </dgm:t>
    </dgm:pt>
    <dgm:pt modelId="{C7AA4578-C790-4CC4-8B62-BAF3A191F6F8}" type="pres">
      <dgm:prSet presAssocID="{1BA584E1-70BB-4548-BC6F-9EB1F6FFCC17}" presName="dummy" presStyleCnt="0"/>
      <dgm:spPr/>
    </dgm:pt>
    <dgm:pt modelId="{AF2B557E-669B-4C12-B05A-C666CFA72C3B}" type="pres">
      <dgm:prSet presAssocID="{1BA584E1-70BB-4548-BC6F-9EB1F6FFCC17}" presName="node" presStyleLbl="revTx" presStyleIdx="2" presStyleCnt="6" custScaleX="1792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9BE494-FF0E-4C55-A900-2BEDC663A3D0}" type="pres">
      <dgm:prSet presAssocID="{E7E97C33-D56E-4531-B21B-BA369B313DA9}" presName="sibTrans" presStyleLbl="node1" presStyleIdx="2" presStyleCnt="6"/>
      <dgm:spPr/>
      <dgm:t>
        <a:bodyPr/>
        <a:lstStyle/>
        <a:p>
          <a:endParaRPr lang="ru-RU"/>
        </a:p>
      </dgm:t>
    </dgm:pt>
    <dgm:pt modelId="{3D518212-93E8-4CFF-AAB2-C62EE048BBED}" type="pres">
      <dgm:prSet presAssocID="{64540A67-3622-4549-AFA1-B3B87730C744}" presName="dummy" presStyleCnt="0"/>
      <dgm:spPr/>
    </dgm:pt>
    <dgm:pt modelId="{184E7E6B-C65F-456E-AD93-E5F836B7E557}" type="pres">
      <dgm:prSet presAssocID="{64540A67-3622-4549-AFA1-B3B87730C744}" presName="node" presStyleLbl="revTx" presStyleIdx="3" presStyleCnt="6" custScaleX="1884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909250-3AFE-49D3-9833-51A9151C1092}" type="pres">
      <dgm:prSet presAssocID="{A8CCF644-F92D-42DE-96E2-98A4BFDEF332}" presName="sibTrans" presStyleLbl="node1" presStyleIdx="3" presStyleCnt="6"/>
      <dgm:spPr/>
      <dgm:t>
        <a:bodyPr/>
        <a:lstStyle/>
        <a:p>
          <a:endParaRPr lang="ru-RU"/>
        </a:p>
      </dgm:t>
    </dgm:pt>
    <dgm:pt modelId="{07457AED-F0B7-4941-BA5E-4D3762E491A0}" type="pres">
      <dgm:prSet presAssocID="{BA187DB9-DEC0-4884-A676-1CF1FB0D2F43}" presName="dummy" presStyleCnt="0"/>
      <dgm:spPr/>
    </dgm:pt>
    <dgm:pt modelId="{054FEA60-F1BC-40F3-85C1-50EC227A93A9}" type="pres">
      <dgm:prSet presAssocID="{BA187DB9-DEC0-4884-A676-1CF1FB0D2F43}" presName="node" presStyleLbl="revTx" presStyleIdx="4" presStyleCnt="6" custScaleX="242014" custRadScaleRad="105138" custRadScaleInc="-23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D53BC6-1296-4E41-B554-F44C2EDB775C}" type="pres">
      <dgm:prSet presAssocID="{FBC1800A-AECF-4A7F-9824-C9367F9E62DD}" presName="sibTrans" presStyleLbl="node1" presStyleIdx="4" presStyleCnt="6"/>
      <dgm:spPr/>
      <dgm:t>
        <a:bodyPr/>
        <a:lstStyle/>
        <a:p>
          <a:endParaRPr lang="ru-RU"/>
        </a:p>
      </dgm:t>
    </dgm:pt>
    <dgm:pt modelId="{17FC69F3-F641-451F-9383-C57A21BDC42C}" type="pres">
      <dgm:prSet presAssocID="{D47D4D9D-F644-4FB1-A970-7CF2A38C9F27}" presName="dummy" presStyleCnt="0"/>
      <dgm:spPr/>
    </dgm:pt>
    <dgm:pt modelId="{EBFF251C-DED2-49DA-A39C-B24751C740A9}" type="pres">
      <dgm:prSet presAssocID="{D47D4D9D-F644-4FB1-A970-7CF2A38C9F27}" presName="node" presStyleLbl="revTx" presStyleIdx="5" presStyleCnt="6" custScaleX="1780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17E716-2920-44BE-949F-66FC8DD0E590}" type="pres">
      <dgm:prSet presAssocID="{409B99EC-AE76-44B7-B450-6301E56E7E48}" presName="sibTrans" presStyleLbl="node1" presStyleIdx="5" presStyleCnt="6" custLinFactNeighborX="3364" custLinFactNeighborY="2288"/>
      <dgm:spPr/>
      <dgm:t>
        <a:bodyPr/>
        <a:lstStyle/>
        <a:p>
          <a:endParaRPr lang="ru-RU"/>
        </a:p>
      </dgm:t>
    </dgm:pt>
  </dgm:ptLst>
  <dgm:cxnLst>
    <dgm:cxn modelId="{9A069837-AA9D-4A54-AB40-27807A5DF5FE}" srcId="{73D2AECB-7264-4EFC-9CA8-BC442E546296}" destId="{D47D4D9D-F644-4FB1-A970-7CF2A38C9F27}" srcOrd="5" destOrd="0" parTransId="{FB7E1284-6811-4CA0-8CD6-31AB8D7BCA9D}" sibTransId="{409B99EC-AE76-44B7-B450-6301E56E7E48}"/>
    <dgm:cxn modelId="{0C87EDFE-7C51-4B7A-861F-5061FC2A0C6C}" type="presOf" srcId="{64540A67-3622-4549-AFA1-B3B87730C744}" destId="{184E7E6B-C65F-456E-AD93-E5F836B7E557}" srcOrd="0" destOrd="0" presId="urn:microsoft.com/office/officeart/2005/8/layout/cycle1"/>
    <dgm:cxn modelId="{6BB074E2-ECAD-4422-9238-BDDA5BCF6BAA}" type="presOf" srcId="{5D746BB7-EAEE-4EE0-A1BA-21CFD6373434}" destId="{B5076635-6716-40C8-BD61-8287AF3D6060}" srcOrd="0" destOrd="0" presId="urn:microsoft.com/office/officeart/2005/8/layout/cycle1"/>
    <dgm:cxn modelId="{A7D4F3D9-EAD0-4C66-BD6E-5443762EE2AE}" type="presOf" srcId="{FBC1800A-AECF-4A7F-9824-C9367F9E62DD}" destId="{A2D53BC6-1296-4E41-B554-F44C2EDB775C}" srcOrd="0" destOrd="0" presId="urn:microsoft.com/office/officeart/2005/8/layout/cycle1"/>
    <dgm:cxn modelId="{29B2E55E-84B0-4E7D-AD67-D994643328C7}" type="presOf" srcId="{BA187DB9-DEC0-4884-A676-1CF1FB0D2F43}" destId="{054FEA60-F1BC-40F3-85C1-50EC227A93A9}" srcOrd="0" destOrd="0" presId="urn:microsoft.com/office/officeart/2005/8/layout/cycle1"/>
    <dgm:cxn modelId="{5A5FED12-083F-44CE-A9AE-AEDF84A619AE}" type="presOf" srcId="{1BA584E1-70BB-4548-BC6F-9EB1F6FFCC17}" destId="{AF2B557E-669B-4C12-B05A-C666CFA72C3B}" srcOrd="0" destOrd="0" presId="urn:microsoft.com/office/officeart/2005/8/layout/cycle1"/>
    <dgm:cxn modelId="{6413CD26-0576-459B-A9D6-DBA4E213D566}" type="presOf" srcId="{A8CCF644-F92D-42DE-96E2-98A4BFDEF332}" destId="{86909250-3AFE-49D3-9833-51A9151C1092}" srcOrd="0" destOrd="0" presId="urn:microsoft.com/office/officeart/2005/8/layout/cycle1"/>
    <dgm:cxn modelId="{8DE2C629-F930-4B73-8172-B94D26EEC32D}" type="presOf" srcId="{DD770016-79BD-4D90-8A54-8886D83A9478}" destId="{187373B9-C015-41DB-A7F4-954A3086652F}" srcOrd="0" destOrd="0" presId="urn:microsoft.com/office/officeart/2005/8/layout/cycle1"/>
    <dgm:cxn modelId="{233D1337-78B9-4AF6-8040-D2C6E9C8EE97}" srcId="{73D2AECB-7264-4EFC-9CA8-BC442E546296}" destId="{B320A22C-5A7F-4A77-AACF-5034CF199F75}" srcOrd="0" destOrd="0" parTransId="{EAA84D21-5FD5-4E32-9A5A-4581C2DF50D0}" sibTransId="{5D746BB7-EAEE-4EE0-A1BA-21CFD6373434}"/>
    <dgm:cxn modelId="{8932C110-09D5-4599-B838-9E385D377CAD}" srcId="{73D2AECB-7264-4EFC-9CA8-BC442E546296}" destId="{DD770016-79BD-4D90-8A54-8886D83A9478}" srcOrd="1" destOrd="0" parTransId="{08DC9F22-1B8A-410B-884B-23B87B66201D}" sibTransId="{AA814ADE-87B2-4DE7-A035-A705452F824C}"/>
    <dgm:cxn modelId="{77067AD0-9E24-454F-88DA-3271147D67A1}" type="presOf" srcId="{409B99EC-AE76-44B7-B450-6301E56E7E48}" destId="{9D17E716-2920-44BE-949F-66FC8DD0E590}" srcOrd="0" destOrd="0" presId="urn:microsoft.com/office/officeart/2005/8/layout/cycle1"/>
    <dgm:cxn modelId="{E97B6C6E-E5D6-48AE-A05E-0E5C52454119}" srcId="{73D2AECB-7264-4EFC-9CA8-BC442E546296}" destId="{64540A67-3622-4549-AFA1-B3B87730C744}" srcOrd="3" destOrd="0" parTransId="{2171B7C1-9947-419B-91A2-2F5BEBCA5C7D}" sibTransId="{A8CCF644-F92D-42DE-96E2-98A4BFDEF332}"/>
    <dgm:cxn modelId="{AB665701-2E18-4503-8D76-66E604D10360}" type="presOf" srcId="{D47D4D9D-F644-4FB1-A970-7CF2A38C9F27}" destId="{EBFF251C-DED2-49DA-A39C-B24751C740A9}" srcOrd="0" destOrd="0" presId="urn:microsoft.com/office/officeart/2005/8/layout/cycle1"/>
    <dgm:cxn modelId="{1A5684F5-A20C-45C0-901D-2FA23F12EAC9}" type="presOf" srcId="{AA814ADE-87B2-4DE7-A035-A705452F824C}" destId="{507F7373-15F1-478F-93CB-1EB9D8319CA5}" srcOrd="0" destOrd="0" presId="urn:microsoft.com/office/officeart/2005/8/layout/cycle1"/>
    <dgm:cxn modelId="{20C4E660-D571-48CC-A5F6-1D17805717E6}" srcId="{73D2AECB-7264-4EFC-9CA8-BC442E546296}" destId="{1BA584E1-70BB-4548-BC6F-9EB1F6FFCC17}" srcOrd="2" destOrd="0" parTransId="{D0ACABE8-7762-4DF2-87F6-E21D6868161B}" sibTransId="{E7E97C33-D56E-4531-B21B-BA369B313DA9}"/>
    <dgm:cxn modelId="{6D327F12-EA46-4A70-8437-1143D1CE2E9F}" srcId="{73D2AECB-7264-4EFC-9CA8-BC442E546296}" destId="{BA187DB9-DEC0-4884-A676-1CF1FB0D2F43}" srcOrd="4" destOrd="0" parTransId="{6A789086-190C-4A77-AE52-476536A7693D}" sibTransId="{FBC1800A-AECF-4A7F-9824-C9367F9E62DD}"/>
    <dgm:cxn modelId="{0ED91185-BE93-440A-8060-F3BE832AE90C}" type="presOf" srcId="{73D2AECB-7264-4EFC-9CA8-BC442E546296}" destId="{848BDF2F-9F5C-4268-82B2-30546D206F49}" srcOrd="0" destOrd="0" presId="urn:microsoft.com/office/officeart/2005/8/layout/cycle1"/>
    <dgm:cxn modelId="{23F38833-70FA-46BC-B271-EDE906116DC7}" type="presOf" srcId="{E7E97C33-D56E-4531-B21B-BA369B313DA9}" destId="{199BE494-FF0E-4C55-A900-2BEDC663A3D0}" srcOrd="0" destOrd="0" presId="urn:microsoft.com/office/officeart/2005/8/layout/cycle1"/>
    <dgm:cxn modelId="{F2FC314F-7874-49A1-AF3A-9CB7F77C6F60}" type="presOf" srcId="{B320A22C-5A7F-4A77-AACF-5034CF199F75}" destId="{564F151B-A064-489A-BEBF-C5C0B5A12809}" srcOrd="0" destOrd="0" presId="urn:microsoft.com/office/officeart/2005/8/layout/cycle1"/>
    <dgm:cxn modelId="{2A439790-7691-487B-A342-C06B75716FB9}" type="presParOf" srcId="{848BDF2F-9F5C-4268-82B2-30546D206F49}" destId="{6E6497CE-FA50-41B5-BF59-A79BA09AEFF7}" srcOrd="0" destOrd="0" presId="urn:microsoft.com/office/officeart/2005/8/layout/cycle1"/>
    <dgm:cxn modelId="{1D82A267-4590-4E95-A569-E7C3C6F517BB}" type="presParOf" srcId="{848BDF2F-9F5C-4268-82B2-30546D206F49}" destId="{564F151B-A064-489A-BEBF-C5C0B5A12809}" srcOrd="1" destOrd="0" presId="urn:microsoft.com/office/officeart/2005/8/layout/cycle1"/>
    <dgm:cxn modelId="{AD82BEED-0B8E-4A1B-9469-2438B1285978}" type="presParOf" srcId="{848BDF2F-9F5C-4268-82B2-30546D206F49}" destId="{B5076635-6716-40C8-BD61-8287AF3D6060}" srcOrd="2" destOrd="0" presId="urn:microsoft.com/office/officeart/2005/8/layout/cycle1"/>
    <dgm:cxn modelId="{93A90A6B-D06E-4193-BC22-32E146948221}" type="presParOf" srcId="{848BDF2F-9F5C-4268-82B2-30546D206F49}" destId="{9849178D-A1BE-4AD0-AB40-10201B22954F}" srcOrd="3" destOrd="0" presId="urn:microsoft.com/office/officeart/2005/8/layout/cycle1"/>
    <dgm:cxn modelId="{3F414F01-7A4C-411F-BC4B-99D7D2C6C8D1}" type="presParOf" srcId="{848BDF2F-9F5C-4268-82B2-30546D206F49}" destId="{187373B9-C015-41DB-A7F4-954A3086652F}" srcOrd="4" destOrd="0" presId="urn:microsoft.com/office/officeart/2005/8/layout/cycle1"/>
    <dgm:cxn modelId="{74074B52-D388-4C44-9A50-38B85E0CC082}" type="presParOf" srcId="{848BDF2F-9F5C-4268-82B2-30546D206F49}" destId="{507F7373-15F1-478F-93CB-1EB9D8319CA5}" srcOrd="5" destOrd="0" presId="urn:microsoft.com/office/officeart/2005/8/layout/cycle1"/>
    <dgm:cxn modelId="{CE1E6C95-2206-4FE4-AD64-51769CE84EE2}" type="presParOf" srcId="{848BDF2F-9F5C-4268-82B2-30546D206F49}" destId="{C7AA4578-C790-4CC4-8B62-BAF3A191F6F8}" srcOrd="6" destOrd="0" presId="urn:microsoft.com/office/officeart/2005/8/layout/cycle1"/>
    <dgm:cxn modelId="{BFA1DEB1-B13D-4704-8709-BF112FC94866}" type="presParOf" srcId="{848BDF2F-9F5C-4268-82B2-30546D206F49}" destId="{AF2B557E-669B-4C12-B05A-C666CFA72C3B}" srcOrd="7" destOrd="0" presId="urn:microsoft.com/office/officeart/2005/8/layout/cycle1"/>
    <dgm:cxn modelId="{749BB9A6-0CFF-4E36-99EA-6567AE0AB3D7}" type="presParOf" srcId="{848BDF2F-9F5C-4268-82B2-30546D206F49}" destId="{199BE494-FF0E-4C55-A900-2BEDC663A3D0}" srcOrd="8" destOrd="0" presId="urn:microsoft.com/office/officeart/2005/8/layout/cycle1"/>
    <dgm:cxn modelId="{D12DAB1D-8245-4FFD-9A07-32866B4EB0E6}" type="presParOf" srcId="{848BDF2F-9F5C-4268-82B2-30546D206F49}" destId="{3D518212-93E8-4CFF-AAB2-C62EE048BBED}" srcOrd="9" destOrd="0" presId="urn:microsoft.com/office/officeart/2005/8/layout/cycle1"/>
    <dgm:cxn modelId="{ACDA901B-5E5D-4370-B865-F1E0F0DF23E0}" type="presParOf" srcId="{848BDF2F-9F5C-4268-82B2-30546D206F49}" destId="{184E7E6B-C65F-456E-AD93-E5F836B7E557}" srcOrd="10" destOrd="0" presId="urn:microsoft.com/office/officeart/2005/8/layout/cycle1"/>
    <dgm:cxn modelId="{7DC4F6E1-D483-452E-8ED0-1A4E698ADC44}" type="presParOf" srcId="{848BDF2F-9F5C-4268-82B2-30546D206F49}" destId="{86909250-3AFE-49D3-9833-51A9151C1092}" srcOrd="11" destOrd="0" presId="urn:microsoft.com/office/officeart/2005/8/layout/cycle1"/>
    <dgm:cxn modelId="{0041D27A-58A7-4485-A19F-AA69C2FBDBF1}" type="presParOf" srcId="{848BDF2F-9F5C-4268-82B2-30546D206F49}" destId="{07457AED-F0B7-4941-BA5E-4D3762E491A0}" srcOrd="12" destOrd="0" presId="urn:microsoft.com/office/officeart/2005/8/layout/cycle1"/>
    <dgm:cxn modelId="{D32B592D-A2C8-4E0E-8204-08EB335901B9}" type="presParOf" srcId="{848BDF2F-9F5C-4268-82B2-30546D206F49}" destId="{054FEA60-F1BC-40F3-85C1-50EC227A93A9}" srcOrd="13" destOrd="0" presId="urn:microsoft.com/office/officeart/2005/8/layout/cycle1"/>
    <dgm:cxn modelId="{3A535A06-1F03-45D2-859F-C32541BA5E07}" type="presParOf" srcId="{848BDF2F-9F5C-4268-82B2-30546D206F49}" destId="{A2D53BC6-1296-4E41-B554-F44C2EDB775C}" srcOrd="14" destOrd="0" presId="urn:microsoft.com/office/officeart/2005/8/layout/cycle1"/>
    <dgm:cxn modelId="{B73C24C5-3F75-4AF5-926D-E76E401BB547}" type="presParOf" srcId="{848BDF2F-9F5C-4268-82B2-30546D206F49}" destId="{17FC69F3-F641-451F-9383-C57A21BDC42C}" srcOrd="15" destOrd="0" presId="urn:microsoft.com/office/officeart/2005/8/layout/cycle1"/>
    <dgm:cxn modelId="{98F0F6AF-ACDD-4235-8A86-803742768EA0}" type="presParOf" srcId="{848BDF2F-9F5C-4268-82B2-30546D206F49}" destId="{EBFF251C-DED2-49DA-A39C-B24751C740A9}" srcOrd="16" destOrd="0" presId="urn:microsoft.com/office/officeart/2005/8/layout/cycle1"/>
    <dgm:cxn modelId="{169B40B7-5CAC-40EB-86CC-3127DFA00AB7}" type="presParOf" srcId="{848BDF2F-9F5C-4268-82B2-30546D206F49}" destId="{9D17E716-2920-44BE-949F-66FC8DD0E590}" srcOrd="17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4F151B-A064-489A-BEBF-C5C0B5A12809}">
      <dsp:nvSpPr>
        <dsp:cNvPr id="0" name=""/>
        <dsp:cNvSpPr/>
      </dsp:nvSpPr>
      <dsp:spPr>
        <a:xfrm>
          <a:off x="4291997" y="14307"/>
          <a:ext cx="2582327" cy="1172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КАЧЕСТВА СРЕДСТВ ОБРАЗОВАТЕЛЬНОГО ПРОЦЕССА</a:t>
          </a:r>
        </a:p>
      </dsp:txBody>
      <dsp:txXfrm>
        <a:off x="4291997" y="14307"/>
        <a:ext cx="2582327" cy="1172415"/>
      </dsp:txXfrm>
    </dsp:sp>
    <dsp:sp modelId="{B5076635-6716-40C8-BD61-8287AF3D6060}">
      <dsp:nvSpPr>
        <dsp:cNvPr id="0" name=""/>
        <dsp:cNvSpPr/>
      </dsp:nvSpPr>
      <dsp:spPr>
        <a:xfrm>
          <a:off x="1692029" y="292785"/>
          <a:ext cx="5733178" cy="5733178"/>
        </a:xfrm>
        <a:prstGeom prst="circularArrow">
          <a:avLst>
            <a:gd name="adj1" fmla="val 3988"/>
            <a:gd name="adj2" fmla="val 250140"/>
            <a:gd name="adj3" fmla="val 20106623"/>
            <a:gd name="adj4" fmla="val 18667731"/>
            <a:gd name="adj5" fmla="val 4652"/>
          </a:avLst>
        </a:prstGeom>
        <a:solidFill>
          <a:schemeClr val="bg1">
            <a:lumMod val="8500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7373B9-C015-41DB-A7F4-954A3086652F}">
      <dsp:nvSpPr>
        <dsp:cNvPr id="0" name=""/>
        <dsp:cNvSpPr/>
      </dsp:nvSpPr>
      <dsp:spPr>
        <a:xfrm>
          <a:off x="5784404" y="2232771"/>
          <a:ext cx="2592468" cy="1172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КАЧЕСТВА УПРАВЛЕНИЯ ОБРАЗОВАТЕЛЬНЫМИ СИСТЕМАМИ И ПРОЦЕССАМИ</a:t>
          </a:r>
          <a:endParaRPr lang="ru-RU" sz="1600" b="1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5784404" y="2232771"/>
        <a:ext cx="2592468" cy="1172415"/>
      </dsp:txXfrm>
    </dsp:sp>
    <dsp:sp modelId="{507F7373-15F1-478F-93CB-1EB9D8319CA5}">
      <dsp:nvSpPr>
        <dsp:cNvPr id="0" name=""/>
        <dsp:cNvSpPr/>
      </dsp:nvSpPr>
      <dsp:spPr>
        <a:xfrm>
          <a:off x="1672197" y="-271342"/>
          <a:ext cx="5733178" cy="5733178"/>
        </a:xfrm>
        <a:prstGeom prst="circularArrow">
          <a:avLst>
            <a:gd name="adj1" fmla="val 3988"/>
            <a:gd name="adj2" fmla="val 250140"/>
            <a:gd name="adj3" fmla="val 2647413"/>
            <a:gd name="adj4" fmla="val 1080898"/>
            <a:gd name="adj5" fmla="val 4652"/>
          </a:avLst>
        </a:prstGeom>
        <a:solidFill>
          <a:schemeClr val="bg1">
            <a:lumMod val="8500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2B557E-669B-4C12-B05A-C666CFA72C3B}">
      <dsp:nvSpPr>
        <dsp:cNvPr id="0" name=""/>
        <dsp:cNvSpPr/>
      </dsp:nvSpPr>
      <dsp:spPr>
        <a:xfrm>
          <a:off x="4532284" y="4550403"/>
          <a:ext cx="2101753" cy="1172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КАЧЕСТВА ООП</a:t>
          </a:r>
          <a:endParaRPr lang="ru-RU" sz="1600" b="1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4532284" y="4550403"/>
        <a:ext cx="2101753" cy="1172415"/>
      </dsp:txXfrm>
    </dsp:sp>
    <dsp:sp modelId="{199BE494-FF0E-4C55-A900-2BEDC663A3D0}">
      <dsp:nvSpPr>
        <dsp:cNvPr id="0" name=""/>
        <dsp:cNvSpPr/>
      </dsp:nvSpPr>
      <dsp:spPr>
        <a:xfrm>
          <a:off x="1407114" y="1973"/>
          <a:ext cx="5733178" cy="5733178"/>
        </a:xfrm>
        <a:prstGeom prst="circularArrow">
          <a:avLst>
            <a:gd name="adj1" fmla="val 3988"/>
            <a:gd name="adj2" fmla="val 250140"/>
            <a:gd name="adj3" fmla="val 5418747"/>
            <a:gd name="adj4" fmla="val 5060017"/>
            <a:gd name="adj5" fmla="val 4652"/>
          </a:avLst>
        </a:prstGeom>
        <a:solidFill>
          <a:schemeClr val="bg1">
            <a:lumMod val="8500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4E7E6B-C65F-456E-AD93-E5F836B7E557}">
      <dsp:nvSpPr>
        <dsp:cNvPr id="0" name=""/>
        <dsp:cNvSpPr/>
      </dsp:nvSpPr>
      <dsp:spPr>
        <a:xfrm>
          <a:off x="1859419" y="4550403"/>
          <a:ext cx="2209651" cy="1172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КАЧЕСТВА ПОТЕНЦИАЛА ОБУЧАЮЩИХСЯ</a:t>
          </a:r>
        </a:p>
      </dsp:txBody>
      <dsp:txXfrm>
        <a:off x="1859419" y="4550403"/>
        <a:ext cx="2209651" cy="1172415"/>
      </dsp:txXfrm>
    </dsp:sp>
    <dsp:sp modelId="{86909250-3AFE-49D3-9833-51A9151C1092}">
      <dsp:nvSpPr>
        <dsp:cNvPr id="0" name=""/>
        <dsp:cNvSpPr/>
      </dsp:nvSpPr>
      <dsp:spPr>
        <a:xfrm>
          <a:off x="1208912" y="-209619"/>
          <a:ext cx="5733178" cy="5733178"/>
        </a:xfrm>
        <a:prstGeom prst="circularArrow">
          <a:avLst>
            <a:gd name="adj1" fmla="val 3988"/>
            <a:gd name="adj2" fmla="val 250140"/>
            <a:gd name="adj3" fmla="val 9454863"/>
            <a:gd name="adj4" fmla="val 8021918"/>
            <a:gd name="adj5" fmla="val 4652"/>
          </a:avLst>
        </a:prstGeom>
        <a:solidFill>
          <a:schemeClr val="bg1">
            <a:lumMod val="8500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4FEA60-F1BC-40F3-85C1-50EC227A93A9}">
      <dsp:nvSpPr>
        <dsp:cNvPr id="0" name=""/>
        <dsp:cNvSpPr/>
      </dsp:nvSpPr>
      <dsp:spPr>
        <a:xfrm>
          <a:off x="101612" y="2304701"/>
          <a:ext cx="2837409" cy="1172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КАЧЕСТВА ПОТЕНЦИАЛА ПЕДАГОГИЧЕСКОГО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СОСТАВА</a:t>
          </a:r>
        </a:p>
      </dsp:txBody>
      <dsp:txXfrm>
        <a:off x="101612" y="2304701"/>
        <a:ext cx="2837409" cy="1172415"/>
      </dsp:txXfrm>
    </dsp:sp>
    <dsp:sp modelId="{A2D53BC6-1296-4E41-B554-F44C2EDB775C}">
      <dsp:nvSpPr>
        <dsp:cNvPr id="0" name=""/>
        <dsp:cNvSpPr/>
      </dsp:nvSpPr>
      <dsp:spPr>
        <a:xfrm>
          <a:off x="1215383" y="207362"/>
          <a:ext cx="5733178" cy="5733178"/>
        </a:xfrm>
        <a:prstGeom prst="circularArrow">
          <a:avLst>
            <a:gd name="adj1" fmla="val 3988"/>
            <a:gd name="adj2" fmla="val 250140"/>
            <a:gd name="adj3" fmla="val 13316173"/>
            <a:gd name="adj4" fmla="val 11824877"/>
            <a:gd name="adj5" fmla="val 4652"/>
          </a:avLst>
        </a:prstGeom>
        <a:solidFill>
          <a:schemeClr val="bg1">
            <a:lumMod val="8500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FF251C-DED2-49DA-A39C-B24751C740A9}">
      <dsp:nvSpPr>
        <dsp:cNvPr id="0" name=""/>
        <dsp:cNvSpPr/>
      </dsp:nvSpPr>
      <dsp:spPr>
        <a:xfrm>
          <a:off x="1920654" y="14307"/>
          <a:ext cx="2087180" cy="1172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КАЧЕСТВА ОБРАЗОВАТЕЛЬНЫХ ТЕХНОЛОГИЙ</a:t>
          </a:r>
          <a:endParaRPr lang="ru-RU" sz="1600" b="1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1920654" y="14307"/>
        <a:ext cx="2087180" cy="1172415"/>
      </dsp:txXfrm>
    </dsp:sp>
    <dsp:sp modelId="{9D17E716-2920-44BE-949F-66FC8DD0E590}">
      <dsp:nvSpPr>
        <dsp:cNvPr id="0" name=""/>
        <dsp:cNvSpPr/>
      </dsp:nvSpPr>
      <dsp:spPr>
        <a:xfrm>
          <a:off x="1599978" y="133149"/>
          <a:ext cx="5733178" cy="5733178"/>
        </a:xfrm>
        <a:prstGeom prst="circularArrow">
          <a:avLst>
            <a:gd name="adj1" fmla="val 3988"/>
            <a:gd name="adj2" fmla="val 250140"/>
            <a:gd name="adj3" fmla="val 15973875"/>
            <a:gd name="adj4" fmla="val 15850404"/>
            <a:gd name="adj5" fmla="val 4652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A63CE-5113-4725-A025-4A05B90ACA27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7CCED5-DB6E-4F4E-8EC0-688E0D0E7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235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Компетентностно-ориентированный подход – один из новых концептуальных ориентиров  направлений развития содержания образования.</a:t>
            </a:r>
          </a:p>
          <a:p>
            <a:r>
              <a:rPr lang="ru-RU" altLang="ru-RU" smtClean="0"/>
              <a:t>По мнению современных педагогов, само приобретение жизненно важных компетентностей дает человеку возможность ориентироваться в современном обществе, формирует способность личности быстро реагировать на запросы времени. </a:t>
            </a:r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5F94667F-0BC2-410A-8F10-B1B7942E5419}" type="slidenum">
              <a:rPr lang="en-US" altLang="ru-RU"/>
              <a:pPr/>
              <a:t>5</a:t>
            </a:fld>
            <a:endParaRPr lang="en-US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9EE77D2B-192D-4A83-B25E-D3575E799361}" type="slidenum">
              <a:rPr lang="ru-RU" altLang="ru-RU"/>
              <a:pPr/>
              <a:t>7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fld id="{57D3AB3E-2C3D-4DD0-8BEF-B92E85A1CB53}" type="slidenum">
              <a:rPr lang="ru-RU" altLang="ru-RU">
                <a:latin typeface="Calibri" pitchFamily="34" charset="0"/>
              </a:rPr>
              <a:pPr/>
              <a:t>10</a:t>
            </a:fld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BA469BC4-0CA6-4E65-9004-F132A26A3E4F}" type="datetimeFigureOut">
              <a:rPr lang="ru-RU" smtClean="0">
                <a:solidFill>
                  <a:srgbClr val="438086"/>
                </a:solidFill>
              </a:rPr>
              <a:pPr>
                <a:defRPr/>
              </a:pPr>
              <a:t>05.02.2018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3393F8B-527C-42DC-87EF-98D8305664EF}" type="slidenum">
              <a:rPr lang="ru-RU" altLang="ru-RU" smtClean="0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8A4C3F-8176-41FC-AD25-662E6861DA57}" type="datetimeFigureOut">
              <a:rPr lang="ru-RU" smtClean="0">
                <a:solidFill>
                  <a:srgbClr val="438086"/>
                </a:solidFill>
              </a:rPr>
              <a:pPr>
                <a:defRPr/>
              </a:pPr>
              <a:t>05.02.2018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B036-0915-4A01-B18E-BF484B2F0EF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1E3C54-24EF-4E27-8907-1650F52008BB}" type="datetimeFigureOut">
              <a:rPr lang="ru-RU" smtClean="0">
                <a:solidFill>
                  <a:srgbClr val="438086"/>
                </a:solidFill>
              </a:rPr>
              <a:pPr>
                <a:defRPr/>
              </a:pPr>
              <a:t>05.02.2018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A192-976F-4D34-9C82-5131111862A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0B0732-90AB-43F0-8249-DD960D8F9DC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79975340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5D00B8-2D81-47FE-9BFA-59AB646E4A6B}" type="datetimeFigureOut">
              <a:rPr lang="ru-RU" smtClean="0">
                <a:solidFill>
                  <a:srgbClr val="438086"/>
                </a:solidFill>
              </a:rPr>
              <a:pPr>
                <a:defRPr/>
              </a:pPr>
              <a:t>05.02.2018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D7D38-B9B7-49D8-A32D-8A3F07D52F29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939F82-56F1-443B-BCA5-90E1CBF04FB6}" type="datetimeFigureOut">
              <a:rPr lang="ru-RU" smtClean="0">
                <a:solidFill>
                  <a:srgbClr val="438086"/>
                </a:solidFill>
              </a:rPr>
              <a:pPr>
                <a:defRPr/>
              </a:pPr>
              <a:t>05.02.2018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CCC49-9B77-41EE-8155-E14A8E5F269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F2D98D-036F-434E-B166-97440E777714}" type="datetimeFigureOut">
              <a:rPr lang="ru-RU" smtClean="0">
                <a:solidFill>
                  <a:srgbClr val="438086"/>
                </a:solidFill>
              </a:rPr>
              <a:pPr>
                <a:defRPr/>
              </a:pPr>
              <a:t>05.02.2018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3327-13CB-444D-9A1A-C8460FA99E3F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E7FC61AE-129D-4F33-A035-6FFD899A292C}" type="datetimeFigureOut">
              <a:rPr lang="ru-RU" smtClean="0">
                <a:solidFill>
                  <a:srgbClr val="438086"/>
                </a:solidFill>
              </a:rPr>
              <a:pPr>
                <a:defRPr/>
              </a:pPr>
              <a:t>05.02.2018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481552D-3073-4260-83B3-F61EAC0E458E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ED7BEC55-C891-45BC-B296-1A53343F2356}" type="datetimeFigureOut">
              <a:rPr lang="ru-RU" smtClean="0">
                <a:solidFill>
                  <a:srgbClr val="438086"/>
                </a:solidFill>
              </a:rPr>
              <a:pPr>
                <a:defRPr/>
              </a:pPr>
              <a:t>05.02.2018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D0A3220-3D53-4A4A-845D-D59F7ED5FAA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45D3B4-2910-4D74-8DC4-E0B2EBD1BF9F}" type="datetimeFigureOut">
              <a:rPr lang="ru-RU" smtClean="0">
                <a:solidFill>
                  <a:srgbClr val="438086"/>
                </a:solidFill>
              </a:rPr>
              <a:pPr>
                <a:defRPr/>
              </a:pPr>
              <a:t>05.02.2018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779EA-FF89-4491-908C-973E2264057C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BD90E7-9B75-497E-B2C0-204AC1921BB5}" type="datetimeFigureOut">
              <a:rPr lang="ru-RU" smtClean="0">
                <a:solidFill>
                  <a:srgbClr val="438086"/>
                </a:solidFill>
              </a:rPr>
              <a:pPr>
                <a:defRPr/>
              </a:pPr>
              <a:t>05.02.2018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73C76-D602-44BD-B8BA-38EA98238C9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564E3C-4A19-4616-B2FE-38E44564CC21}" type="datetimeFigureOut">
              <a:rPr lang="ru-RU" smtClean="0">
                <a:solidFill>
                  <a:srgbClr val="438086"/>
                </a:solidFill>
              </a:rPr>
              <a:pPr>
                <a:defRPr/>
              </a:pPr>
              <a:t>05.02.2018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7A09A-C77F-4157-879D-B18F547CB63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1706FC6F-2DD9-471C-97F7-DFD63148CCAE}" type="datetimeFigureOut">
              <a:rPr lang="ru-RU" smtClean="0">
                <a:solidFill>
                  <a:srgbClr val="438086"/>
                </a:solidFill>
              </a:rPr>
              <a:pPr>
                <a:defRPr/>
              </a:pPr>
              <a:t>05.02.2018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F994319-0BEF-4A0D-9C3B-428F069833BB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1336" y="1988840"/>
            <a:ext cx="7406640" cy="1472184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Методический семинар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4149080"/>
            <a:ext cx="5347320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    учителя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начальных классов</a:t>
            </a:r>
          </a:p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     МБОУ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«ООШ п.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Приморье»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Семиход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Виктории Александровны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332656"/>
            <a:ext cx="73083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«Дети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должны жить в мире красоты, игры, сказки, музыки, рисунка, фантазии, творчества. От того, как будет чувствовать себя ребёнок, поднимаясь на первую ступеньку лестницы знаний, что он будет переживать, зависит весь его дальнейший путь к знаниям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.» </a:t>
            </a:r>
          </a:p>
          <a:p>
            <a:pPr algn="r"/>
            <a: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В.А</a:t>
            </a:r>
            <a:r>
              <a:rPr lang="ru-RU" sz="2000" i="1" dirty="0">
                <a:solidFill>
                  <a:schemeClr val="bg1"/>
                </a:solidFill>
              </a:rPr>
              <a:t>. Сухомлинский</a:t>
            </a:r>
            <a:r>
              <a:rPr lang="ru-RU" i="1" dirty="0"/>
              <a:t>.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5446263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-864394" y="332656"/>
            <a:ext cx="611858" cy="1066800"/>
          </a:xfrm>
        </p:spPr>
        <p:txBody>
          <a:bodyPr/>
          <a:lstStyle/>
          <a:p>
            <a:pPr algn="ctr" eaLnBrk="1" hangingPunct="1"/>
            <a:endParaRPr lang="ru-RU" altLang="ru-RU" sz="32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000125"/>
            <a:ext cx="8229600" cy="4324350"/>
          </a:xfrm>
        </p:spPr>
        <p:txBody>
          <a:bodyPr>
            <a:normAutofit/>
          </a:bodyPr>
          <a:lstStyle/>
          <a:p>
            <a:pPr marL="109728" indent="0" algn="ctr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3600" b="1" i="1" dirty="0" smtClean="0">
                <a:solidFill>
                  <a:schemeClr val="accent1"/>
                </a:solidFill>
              </a:rPr>
              <a:t>«Кластер» - «гроздь»,</a:t>
            </a:r>
            <a:r>
              <a:rPr lang="ru-RU" sz="3600" dirty="0" smtClean="0">
                <a:solidFill>
                  <a:schemeClr val="accent1"/>
                </a:solidFill>
              </a:rPr>
              <a:t> «</a:t>
            </a:r>
            <a:r>
              <a:rPr lang="ru-RU" sz="3600" b="1" i="1" dirty="0" smtClean="0">
                <a:solidFill>
                  <a:schemeClr val="accent1"/>
                </a:solidFill>
              </a:rPr>
              <a:t>пучок», «созвездие» – </a:t>
            </a:r>
          </a:p>
          <a:p>
            <a:pPr marL="88900" indent="20638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выделение смысловых единиц текста и графическое их оформление в определённом порядке в виде грозди, пучка, созвездия</a:t>
            </a:r>
            <a:endParaRPr lang="ru-RU" sz="2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000125" y="4429125"/>
            <a:ext cx="914400" cy="5715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28625" y="3429000"/>
            <a:ext cx="914400" cy="5000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071688" y="3500438"/>
            <a:ext cx="914400" cy="5000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57188" y="5500688"/>
            <a:ext cx="914400" cy="5000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286000" y="5429250"/>
            <a:ext cx="914400" cy="5000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Капля 13"/>
          <p:cNvSpPr/>
          <p:nvPr/>
        </p:nvSpPr>
        <p:spPr>
          <a:xfrm>
            <a:off x="4500563" y="3143250"/>
            <a:ext cx="914400" cy="914400"/>
          </a:xfrm>
          <a:prstGeom prst="teardrop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7" name="Капля 16"/>
          <p:cNvSpPr/>
          <p:nvPr/>
        </p:nvSpPr>
        <p:spPr>
          <a:xfrm>
            <a:off x="6715125" y="4643438"/>
            <a:ext cx="914400" cy="9144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Капля 17"/>
          <p:cNvSpPr/>
          <p:nvPr/>
        </p:nvSpPr>
        <p:spPr>
          <a:xfrm>
            <a:off x="7643813" y="3500438"/>
            <a:ext cx="914400" cy="9144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Капля 18"/>
          <p:cNvSpPr/>
          <p:nvPr/>
        </p:nvSpPr>
        <p:spPr>
          <a:xfrm>
            <a:off x="6429375" y="3000375"/>
            <a:ext cx="914400" cy="9144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Капля 19"/>
          <p:cNvSpPr/>
          <p:nvPr/>
        </p:nvSpPr>
        <p:spPr>
          <a:xfrm>
            <a:off x="5786438" y="5786438"/>
            <a:ext cx="914400" cy="9144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Капля 20"/>
          <p:cNvSpPr/>
          <p:nvPr/>
        </p:nvSpPr>
        <p:spPr>
          <a:xfrm>
            <a:off x="3714750" y="5500688"/>
            <a:ext cx="914400" cy="9144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Капля 22"/>
          <p:cNvSpPr/>
          <p:nvPr/>
        </p:nvSpPr>
        <p:spPr>
          <a:xfrm>
            <a:off x="7858125" y="5643563"/>
            <a:ext cx="914400" cy="9144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Капля 23"/>
          <p:cNvSpPr/>
          <p:nvPr/>
        </p:nvSpPr>
        <p:spPr>
          <a:xfrm>
            <a:off x="4929188" y="4143375"/>
            <a:ext cx="914400" cy="9144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6" name="Прямая соединительная линия 25"/>
          <p:cNvCxnSpPr>
            <a:stCxn id="6" idx="4"/>
            <a:endCxn id="4" idx="1"/>
          </p:cNvCxnSpPr>
          <p:nvPr/>
        </p:nvCxnSpPr>
        <p:spPr>
          <a:xfrm rot="16200000" flipH="1">
            <a:off x="717550" y="4097338"/>
            <a:ext cx="584200" cy="2476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4" idx="7"/>
            <a:endCxn id="9" idx="3"/>
          </p:cNvCxnSpPr>
          <p:nvPr/>
        </p:nvCxnSpPr>
        <p:spPr>
          <a:xfrm rot="5400000" flipH="1" flipV="1">
            <a:off x="1700213" y="4008437"/>
            <a:ext cx="585788" cy="4238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11" idx="7"/>
            <a:endCxn id="4" idx="3"/>
          </p:cNvCxnSpPr>
          <p:nvPr/>
        </p:nvCxnSpPr>
        <p:spPr>
          <a:xfrm rot="16200000" flipV="1">
            <a:off x="807244" y="5242719"/>
            <a:ext cx="657225" cy="4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4" idx="5"/>
            <a:endCxn id="12" idx="0"/>
          </p:cNvCxnSpPr>
          <p:nvPr/>
        </p:nvCxnSpPr>
        <p:spPr>
          <a:xfrm rot="16200000" flipH="1">
            <a:off x="2005807" y="4691856"/>
            <a:ext cx="512762" cy="962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endCxn id="6" idx="1"/>
          </p:cNvCxnSpPr>
          <p:nvPr/>
        </p:nvCxnSpPr>
        <p:spPr>
          <a:xfrm rot="16200000" flipH="1">
            <a:off x="351632" y="3291681"/>
            <a:ext cx="215900" cy="2047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6" idx="7"/>
          </p:cNvCxnSpPr>
          <p:nvPr/>
        </p:nvCxnSpPr>
        <p:spPr>
          <a:xfrm rot="5400000" flipH="1" flipV="1">
            <a:off x="1318419" y="3177381"/>
            <a:ext cx="215900" cy="4333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9" idx="1"/>
          </p:cNvCxnSpPr>
          <p:nvPr/>
        </p:nvCxnSpPr>
        <p:spPr>
          <a:xfrm rot="16200000" flipV="1">
            <a:off x="1851819" y="3220244"/>
            <a:ext cx="287338" cy="419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9" idx="7"/>
          </p:cNvCxnSpPr>
          <p:nvPr/>
        </p:nvCxnSpPr>
        <p:spPr>
          <a:xfrm rot="5400000" flipH="1" flipV="1">
            <a:off x="2961482" y="3177381"/>
            <a:ext cx="287338" cy="5048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stCxn id="11" idx="3"/>
          </p:cNvCxnSpPr>
          <p:nvPr/>
        </p:nvCxnSpPr>
        <p:spPr>
          <a:xfrm rot="5400000">
            <a:off x="137319" y="6004719"/>
            <a:ext cx="430213" cy="276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endCxn id="11" idx="5"/>
          </p:cNvCxnSpPr>
          <p:nvPr/>
        </p:nvCxnSpPr>
        <p:spPr>
          <a:xfrm rot="16200000" flipV="1">
            <a:off x="1068387" y="5997576"/>
            <a:ext cx="715963" cy="5762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10800000" flipV="1">
            <a:off x="2143125" y="5857875"/>
            <a:ext cx="500063" cy="42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 flipH="1" flipV="1">
            <a:off x="2714625" y="5143501"/>
            <a:ext cx="1000125" cy="285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stCxn id="14" idx="0"/>
          </p:cNvCxnSpPr>
          <p:nvPr/>
        </p:nvCxnSpPr>
        <p:spPr>
          <a:xfrm flipV="1">
            <a:off x="5414963" y="3357563"/>
            <a:ext cx="1014412" cy="2428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stCxn id="19" idx="0"/>
          </p:cNvCxnSpPr>
          <p:nvPr/>
        </p:nvCxnSpPr>
        <p:spPr>
          <a:xfrm>
            <a:off x="7343775" y="3457575"/>
            <a:ext cx="514350" cy="257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>
            <a:stCxn id="14" idx="2"/>
          </p:cNvCxnSpPr>
          <p:nvPr/>
        </p:nvCxnSpPr>
        <p:spPr>
          <a:xfrm rot="16200000" flipH="1">
            <a:off x="4864894" y="4150519"/>
            <a:ext cx="728663" cy="542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5643563" y="4500563"/>
            <a:ext cx="1143000" cy="42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10800000" flipV="1">
            <a:off x="4429125" y="5286375"/>
            <a:ext cx="2357438" cy="357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10800000" flipV="1">
            <a:off x="6072188" y="5500688"/>
            <a:ext cx="928687" cy="714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rot="16200000" flipH="1">
            <a:off x="7143750" y="5143501"/>
            <a:ext cx="928687" cy="7858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501889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12360" y="1143000"/>
            <a:ext cx="874440" cy="1066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3528392" cy="480060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b="1" dirty="0" smtClean="0"/>
              <a:t>«</a:t>
            </a:r>
            <a:r>
              <a:rPr lang="ru-RU" b="1" dirty="0" err="1" smtClean="0"/>
              <a:t>Синквейн</a:t>
            </a:r>
            <a:r>
              <a:rPr lang="ru-RU" b="1" dirty="0" smtClean="0"/>
              <a:t>»</a:t>
            </a:r>
          </a:p>
          <a:p>
            <a:pPr marL="109728" indent="0">
              <a:buNone/>
            </a:pPr>
            <a:r>
              <a:rPr lang="ru-RU" i="1" dirty="0">
                <a:solidFill>
                  <a:srgbClr val="000000"/>
                </a:solidFill>
                <a:latin typeface="Georgia"/>
              </a:rPr>
              <a:t>методический </a:t>
            </a:r>
            <a:endParaRPr lang="ru-RU" i="1" dirty="0" smtClean="0">
              <a:solidFill>
                <a:srgbClr val="000000"/>
              </a:solidFill>
              <a:latin typeface="Georgia"/>
            </a:endParaRPr>
          </a:p>
          <a:p>
            <a:pPr marL="109728" indent="0">
              <a:buNone/>
            </a:pPr>
            <a:r>
              <a:rPr lang="ru-RU" i="1" dirty="0" smtClean="0">
                <a:solidFill>
                  <a:srgbClr val="000000"/>
                </a:solidFill>
                <a:latin typeface="Georgia"/>
              </a:rPr>
              <a:t>прием</a:t>
            </a:r>
            <a:r>
              <a:rPr lang="ru-RU" i="1" dirty="0">
                <a:solidFill>
                  <a:srgbClr val="000000"/>
                </a:solidFill>
                <a:latin typeface="Georgia"/>
              </a:rPr>
              <a:t>, который представляет </a:t>
            </a:r>
            <a:endParaRPr lang="ru-RU" i="1" dirty="0" smtClean="0">
              <a:solidFill>
                <a:srgbClr val="000000"/>
              </a:solidFill>
              <a:latin typeface="Georgia"/>
            </a:endParaRPr>
          </a:p>
          <a:p>
            <a:pPr marL="109728" indent="0">
              <a:buNone/>
            </a:pPr>
            <a:r>
              <a:rPr lang="ru-RU" i="1" dirty="0" smtClean="0">
                <a:solidFill>
                  <a:srgbClr val="000000"/>
                </a:solidFill>
                <a:latin typeface="Georgia"/>
              </a:rPr>
              <a:t>собой </a:t>
            </a:r>
            <a:r>
              <a:rPr lang="ru-RU" i="1" dirty="0">
                <a:solidFill>
                  <a:srgbClr val="000000"/>
                </a:solidFill>
                <a:latin typeface="Georgia"/>
              </a:rPr>
              <a:t>составление стихотворения, состоящего </a:t>
            </a:r>
            <a:r>
              <a:rPr lang="ru-RU" i="1" dirty="0" smtClean="0">
                <a:solidFill>
                  <a:srgbClr val="000000"/>
                </a:solidFill>
                <a:latin typeface="Georgia"/>
              </a:rPr>
              <a:t>из</a:t>
            </a:r>
          </a:p>
          <a:p>
            <a:pPr marL="109728" indent="0">
              <a:buNone/>
            </a:pPr>
            <a:r>
              <a:rPr lang="ru-RU" i="1" dirty="0" smtClean="0">
                <a:solidFill>
                  <a:srgbClr val="000000"/>
                </a:solidFill>
                <a:latin typeface="Georgia"/>
              </a:rPr>
              <a:t> </a:t>
            </a:r>
            <a:r>
              <a:rPr lang="ru-RU" i="1" dirty="0">
                <a:solidFill>
                  <a:srgbClr val="000000"/>
                </a:solidFill>
                <a:latin typeface="Georgia"/>
              </a:rPr>
              <a:t>5 строк.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0"/>
            <a:ext cx="544438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297617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588224" y="1916832"/>
            <a:ext cx="2088232" cy="4608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ea typeface="Calibri"/>
                <a:cs typeface="Times New Roman"/>
              </a:rPr>
              <a:t>П</a:t>
            </a:r>
            <a:r>
              <a:rPr lang="ru-RU" sz="2000" dirty="0" smtClean="0">
                <a:ea typeface="Calibri"/>
                <a:cs typeface="Times New Roman"/>
              </a:rPr>
              <a:t>опросить </a:t>
            </a:r>
            <a:r>
              <a:rPr lang="ru-RU" sz="2000" dirty="0">
                <a:ea typeface="Calibri"/>
                <a:cs typeface="Times New Roman"/>
              </a:rPr>
              <a:t>учащихся оценить их достоверность, используя полученную на уроке </a:t>
            </a:r>
            <a:r>
              <a:rPr lang="ru-RU" sz="2000" dirty="0" smtClean="0">
                <a:ea typeface="Calibri"/>
                <a:cs typeface="Times New Roman"/>
              </a:rPr>
              <a:t>информацию</a:t>
            </a: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«Верные и неверные утверждения»</a:t>
            </a:r>
            <a:br>
              <a:rPr lang="ru-RU" dirty="0"/>
            </a:br>
            <a:r>
              <a:rPr lang="ru-RU" dirty="0" smtClean="0">
                <a:latin typeface="Times New Roman"/>
                <a:ea typeface="Calibri"/>
                <a:cs typeface="Times New Roman"/>
              </a:rPr>
              <a:t>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72400" y="6381328"/>
            <a:ext cx="514400" cy="193208"/>
          </a:xfrm>
        </p:spPr>
        <p:txBody>
          <a:bodyPr>
            <a:normAutofit fontScale="25000" lnSpcReduction="20000"/>
          </a:bodyPr>
          <a:lstStyle/>
          <a:p>
            <a:pPr marL="109728" indent="0">
              <a:buNone/>
            </a:pPr>
            <a:endParaRPr lang="ru-RU" dirty="0"/>
          </a:p>
        </p:txBody>
      </p:sp>
      <p:sp>
        <p:nvSpPr>
          <p:cNvPr id="4" name="Выноска со стрелкой вправо 3"/>
          <p:cNvSpPr/>
          <p:nvPr/>
        </p:nvSpPr>
        <p:spPr>
          <a:xfrm>
            <a:off x="323528" y="1916832"/>
            <a:ext cx="3096344" cy="4608512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/>
                <a:ea typeface="Calibri"/>
                <a:cs typeface="Times New Roman"/>
              </a:rPr>
              <a:t>Учащиеся выбирают «верные утверждения» из предложенных учителем, обосновывая свой ответ, описывают заданную тему (ситуацию, обстановку, систему правил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)</a:t>
            </a:r>
            <a:endParaRPr lang="ru-RU" sz="2000" dirty="0"/>
          </a:p>
        </p:txBody>
      </p:sp>
      <p:sp>
        <p:nvSpPr>
          <p:cNvPr id="5" name="Выноска со стрелкой вправо 4"/>
          <p:cNvSpPr/>
          <p:nvPr/>
        </p:nvSpPr>
        <p:spPr>
          <a:xfrm>
            <a:off x="3461610" y="1916832"/>
            <a:ext cx="3096344" cy="4608512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/>
                <a:ea typeface="Calibri"/>
                <a:cs typeface="Times New Roman"/>
              </a:rPr>
              <a:t>После знакомства с основной информацией (текст параграфа, лекция по данной теме) нужно вернуться к данным утверждениям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9401964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8229600" cy="13548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+mn-lt"/>
              </a:rPr>
              <a:t>Таблица </a:t>
            </a:r>
            <a:r>
              <a:rPr lang="ru-RU" sz="3600" b="1" dirty="0">
                <a:latin typeface="+mn-lt"/>
              </a:rPr>
              <a:t>«тонких» и «толстых» </a:t>
            </a:r>
            <a:r>
              <a:rPr lang="ru-RU" sz="3600" b="1" dirty="0" smtClean="0">
                <a:latin typeface="+mn-lt"/>
              </a:rPr>
              <a:t>       вопросов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4325112"/>
          </a:xfrm>
        </p:spPr>
        <p:txBody>
          <a:bodyPr/>
          <a:lstStyle/>
          <a:p>
            <a:pPr marL="109728" indent="0" algn="just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ea typeface="Calibri"/>
              </a:rPr>
              <a:t>н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a typeface="Calibri"/>
              </a:rPr>
              <a:t>а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ea typeface="Calibri"/>
              </a:rPr>
              <a:t>стадии осмысления содержания прием служит для активной фиксации вопросов по ходу чтения, слушания; при рефлексии – для демонстрации понимания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a typeface="Calibri"/>
              </a:rPr>
              <a:t>пройденного</a:t>
            </a:r>
          </a:p>
          <a:p>
            <a:endParaRPr lang="ru-RU" dirty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833310"/>
              </p:ext>
            </p:extLst>
          </p:nvPr>
        </p:nvGraphicFramePr>
        <p:xfrm>
          <a:off x="683568" y="3789040"/>
          <a:ext cx="7776864" cy="25431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88026"/>
                <a:gridCol w="3888838"/>
              </a:tblGrid>
              <a:tr h="2623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Тонкие вопросы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Толстые вопросы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80868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200" dirty="0">
                          <a:effectLst/>
                        </a:rPr>
                        <a:t>кто... 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200" dirty="0">
                          <a:effectLst/>
                        </a:rPr>
                        <a:t>что... 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200" dirty="0">
                          <a:effectLst/>
                        </a:rPr>
                        <a:t>когда... 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200" dirty="0">
                          <a:effectLst/>
                        </a:rPr>
                        <a:t>может... 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200" dirty="0">
                          <a:effectLst/>
                        </a:rPr>
                        <a:t>будет... 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200" dirty="0">
                          <a:effectLst/>
                        </a:rPr>
                        <a:t>мог ли... 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200" dirty="0">
                          <a:effectLst/>
                        </a:rPr>
                        <a:t>как звали... 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200" dirty="0">
                          <a:effectLst/>
                        </a:rPr>
                        <a:t>было ли... 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200" dirty="0">
                          <a:effectLst/>
                        </a:rPr>
                        <a:t>согласны ли вы... 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200" dirty="0">
                          <a:effectLst/>
                        </a:rPr>
                        <a:t>верно...</a:t>
                      </a: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200" dirty="0">
                          <a:effectLst/>
                        </a:rPr>
                        <a:t>дайте объяснение, почему... 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200" dirty="0">
                          <a:effectLst/>
                        </a:rPr>
                        <a:t>почему вы думаете... 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200" dirty="0">
                          <a:effectLst/>
                        </a:rPr>
                        <a:t>почему вы считаете... 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200" dirty="0">
                          <a:effectLst/>
                        </a:rPr>
                        <a:t>в чем разница... 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200" dirty="0">
                          <a:effectLst/>
                        </a:rPr>
                        <a:t>предположите, что будет, если... 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200" dirty="0">
                          <a:effectLst/>
                        </a:rPr>
                        <a:t>что, если...</a:t>
                      </a: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353057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259632" y="692696"/>
            <a:ext cx="5508104" cy="1066800"/>
          </a:xfrm>
        </p:spPr>
        <p:txBody>
          <a:bodyPr>
            <a:normAutofit fontScale="90000"/>
          </a:bodyPr>
          <a:lstStyle/>
          <a:p>
            <a:pPr marL="365760" lvl="0" indent="-256032">
              <a:spcBef>
                <a:spcPts val="300"/>
              </a:spcBef>
              <a:defRPr/>
            </a:pPr>
            <a:r>
              <a:rPr lang="ru-RU" sz="4900" b="1" i="1" dirty="0" smtClean="0">
                <a:solidFill>
                  <a:srgbClr val="002060"/>
                </a:solidFill>
                <a:latin typeface="Georgia"/>
                <a:ea typeface="+mn-ea"/>
                <a:cs typeface="+mn-cs"/>
              </a:rPr>
              <a:t>«</a:t>
            </a:r>
            <a:r>
              <a:rPr lang="ru-RU" sz="4900" b="1" i="1" dirty="0" err="1" smtClean="0">
                <a:solidFill>
                  <a:srgbClr val="002060"/>
                </a:solidFill>
                <a:latin typeface="Georgia"/>
                <a:ea typeface="+mn-ea"/>
                <a:cs typeface="+mn-cs"/>
              </a:rPr>
              <a:t>Инсерт</a:t>
            </a:r>
            <a:r>
              <a:rPr lang="ru-RU" sz="4900" b="1" i="1" dirty="0" smtClean="0">
                <a:solidFill>
                  <a:srgbClr val="002060"/>
                </a:solidFill>
                <a:latin typeface="Georgia"/>
                <a:ea typeface="+mn-ea"/>
                <a:cs typeface="+mn-cs"/>
              </a:rPr>
              <a:t>»</a:t>
            </a:r>
            <a:r>
              <a:rPr lang="ru-RU" b="1" i="1" dirty="0">
                <a:solidFill>
                  <a:srgbClr val="002060"/>
                </a:solidFill>
                <a:latin typeface="Georgia"/>
                <a:ea typeface="+mn-ea"/>
                <a:cs typeface="+mn-cs"/>
              </a:rPr>
              <a:t/>
            </a:r>
            <a:br>
              <a:rPr lang="ru-RU" b="1" i="1" dirty="0">
                <a:solidFill>
                  <a:srgbClr val="002060"/>
                </a:solidFill>
                <a:latin typeface="Georgia"/>
                <a:ea typeface="+mn-ea"/>
                <a:cs typeface="+mn-cs"/>
              </a:rPr>
            </a:br>
            <a:endParaRPr lang="ru-RU" altLang="ru-RU" sz="32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63"/>
            <a:ext cx="8229600" cy="4930775"/>
          </a:xfrm>
        </p:spPr>
        <p:txBody>
          <a:bodyPr>
            <a:normAutofit/>
          </a:bodyPr>
          <a:lstStyle/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4000" b="1" i="1" dirty="0" smtClean="0">
              <a:solidFill>
                <a:srgbClr val="002060"/>
              </a:solidFill>
            </a:endParaRPr>
          </a:p>
          <a:p>
            <a:pPr marL="87313" indent="22225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- </a:t>
            </a:r>
            <a:r>
              <a:rPr lang="ru-RU" sz="3200" dirty="0" smtClean="0"/>
              <a:t>маркировка текста на полях значками по мере его чтения.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 smtClean="0"/>
          </a:p>
          <a:p>
            <a:pPr marL="87313" indent="22225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- делает зримым процесс накопления информации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«</a:t>
            </a:r>
            <a:r>
              <a:rPr lang="en-US" dirty="0" smtClean="0"/>
              <a:t>V</a:t>
            </a:r>
            <a:r>
              <a:rPr lang="ru-RU" dirty="0" smtClean="0"/>
              <a:t>» – уже знал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«+» – новое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«-» – думал иначе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«?» – не понял, есть вопросы.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293096"/>
            <a:ext cx="2483768" cy="234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739665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04" y="3717032"/>
            <a:ext cx="2863602" cy="2863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772400" cy="914444"/>
          </a:xfrm>
          <a:extLst/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Чтение с остановками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363" name="Текст 2"/>
          <p:cNvSpPr>
            <a:spLocks noGrp="1"/>
          </p:cNvSpPr>
          <p:nvPr>
            <p:ph type="body" idx="1"/>
          </p:nvPr>
        </p:nvSpPr>
        <p:spPr>
          <a:xfrm>
            <a:off x="2123727" y="2492896"/>
            <a:ext cx="2736305" cy="3357563"/>
          </a:xfrm>
        </p:spPr>
        <p:txBody>
          <a:bodyPr>
            <a:normAutofit/>
          </a:bodyPr>
          <a:lstStyle/>
          <a:p>
            <a:pPr marL="44450" algn="just" eaLnBrk="1" hangingPunct="1"/>
            <a:r>
              <a:rPr lang="ru-RU" altLang="ru-RU" sz="2400" dirty="0" smtClean="0"/>
              <a:t>. </a:t>
            </a:r>
            <a:endParaRPr lang="ru-RU" altLang="ru-RU" dirty="0" smtClean="0"/>
          </a:p>
        </p:txBody>
      </p:sp>
      <p:sp>
        <p:nvSpPr>
          <p:cNvPr id="5" name="Овальная выноска 4"/>
          <p:cNvSpPr/>
          <p:nvPr/>
        </p:nvSpPr>
        <p:spPr>
          <a:xfrm rot="20185870">
            <a:off x="48679" y="1316999"/>
            <a:ext cx="2473511" cy="2067580"/>
          </a:xfrm>
          <a:prstGeom prst="wedgeEllipseCallout">
            <a:avLst>
              <a:gd name="adj1" fmla="val -54813"/>
              <a:gd name="adj2" fmla="val 1202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altLang="ru-RU" dirty="0">
                <a:solidFill>
                  <a:prstClr val="white"/>
                </a:solidFill>
              </a:rPr>
              <a:t> Текст читается дозированно</a:t>
            </a:r>
            <a:endParaRPr lang="ru-RU" dirty="0">
              <a:solidFill>
                <a:prstClr val="white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6" name="Овальная выноска 5"/>
          <p:cNvSpPr/>
          <p:nvPr/>
        </p:nvSpPr>
        <p:spPr>
          <a:xfrm>
            <a:off x="1621693" y="1772814"/>
            <a:ext cx="3111152" cy="2975735"/>
          </a:xfrm>
          <a:prstGeom prst="wedgeEllipseCallout">
            <a:avLst>
              <a:gd name="adj1" fmla="val -32514"/>
              <a:gd name="adj2" fmla="val 760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dirty="0"/>
              <a:t>После каждой смысловой части обязательно делается </a:t>
            </a:r>
            <a:r>
              <a:rPr lang="ru-RU" altLang="ru-RU" dirty="0" smtClean="0"/>
              <a:t>остановка</a:t>
            </a:r>
            <a:endParaRPr lang="ru-RU" dirty="0"/>
          </a:p>
        </p:txBody>
      </p:sp>
      <p:sp>
        <p:nvSpPr>
          <p:cNvPr id="7" name="Овальная выноска 6"/>
          <p:cNvSpPr/>
          <p:nvPr/>
        </p:nvSpPr>
        <p:spPr>
          <a:xfrm rot="578990">
            <a:off x="4282533" y="2126812"/>
            <a:ext cx="4617717" cy="4668416"/>
          </a:xfrm>
          <a:prstGeom prst="wedgeEllipseCallout">
            <a:avLst>
              <a:gd name="adj1" fmla="val -77324"/>
              <a:gd name="adj2" fmla="val 422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dirty="0"/>
              <a:t>Во время «стопа» идет обсуждение или проблемного вопроса, или коллективный поиск ответа на основной вопрос темы, или дается какое-то задание, которое выполняется в группах или </a:t>
            </a:r>
            <a:r>
              <a:rPr lang="ru-RU" altLang="ru-RU" sz="2000" dirty="0" smtClean="0"/>
              <a:t>индивидуально</a:t>
            </a:r>
            <a:endParaRPr lang="ru-RU" altLang="ru-RU" sz="2000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840861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836712"/>
            <a:ext cx="10441159" cy="5881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8229600" cy="1066800"/>
          </a:xfrm>
        </p:spPr>
        <p:txBody>
          <a:bodyPr/>
          <a:lstStyle/>
          <a:p>
            <a:r>
              <a:rPr lang="ru-RU" dirty="0" smtClean="0">
                <a:latin typeface="+mn-lt"/>
              </a:rPr>
              <a:t>ИКТ технологии</a:t>
            </a:r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5333304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9949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Кроссворды, ребусы,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криптограммы</a:t>
            </a:r>
            <a:endParaRPr lang="ru-RU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700808"/>
            <a:ext cx="2607072" cy="1811288"/>
          </a:xfrm>
        </p:spPr>
      </p:pic>
      <p:pic>
        <p:nvPicPr>
          <p:cNvPr id="5122" name="Picture 2" descr="C:\Users\nout-1\Pictures\7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273" y="4292332"/>
            <a:ext cx="3391756" cy="2543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nout-1\Pictures\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132896"/>
            <a:ext cx="2586428" cy="3207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nout-1\Pictures\7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02732"/>
            <a:ext cx="2824696" cy="348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nout-1\Pictures\77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330368"/>
            <a:ext cx="2615952" cy="1961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532301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41532"/>
            <a:ext cx="5688632" cy="5955820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dirty="0"/>
              <a:t>Учить детей сегодня трудно,</a:t>
            </a:r>
          </a:p>
          <a:p>
            <a:pPr marL="109728" indent="0">
              <a:buNone/>
            </a:pPr>
            <a:r>
              <a:rPr lang="ru-RU" dirty="0"/>
              <a:t>И раньше было нелегко.</a:t>
            </a:r>
          </a:p>
          <a:p>
            <a:pPr marL="109728" indent="0">
              <a:buNone/>
            </a:pPr>
            <a:r>
              <a:rPr lang="ru-RU" dirty="0"/>
              <a:t>Читать, считать, писать учили:</a:t>
            </a:r>
          </a:p>
          <a:p>
            <a:pPr marL="109728" indent="0">
              <a:buNone/>
            </a:pPr>
            <a:r>
              <a:rPr lang="ru-RU" dirty="0"/>
              <a:t>«Даёт корова молоко</a:t>
            </a:r>
            <a:r>
              <a:rPr lang="ru-RU" dirty="0" smtClean="0"/>
              <a:t>». Век </a:t>
            </a:r>
            <a:r>
              <a:rPr lang="ru-RU" dirty="0"/>
              <a:t>XXI – век открытий,</a:t>
            </a:r>
          </a:p>
          <a:p>
            <a:pPr marL="109728" indent="0">
              <a:buNone/>
            </a:pPr>
            <a:r>
              <a:rPr lang="ru-RU" dirty="0"/>
              <a:t>Век инноваций, новизны,</a:t>
            </a:r>
          </a:p>
          <a:p>
            <a:pPr marL="109728" indent="0">
              <a:buNone/>
            </a:pPr>
            <a:r>
              <a:rPr lang="ru-RU" dirty="0"/>
              <a:t>Но от учителя зависит,</a:t>
            </a:r>
          </a:p>
          <a:p>
            <a:pPr marL="109728" indent="0">
              <a:buNone/>
            </a:pPr>
            <a:r>
              <a:rPr lang="ru-RU" dirty="0"/>
              <a:t>Какими дети быть должны.:</a:t>
            </a:r>
          </a:p>
          <a:p>
            <a:pPr marL="109728" indent="0">
              <a:buNone/>
            </a:pPr>
            <a:r>
              <a:rPr lang="ru-RU" dirty="0"/>
              <a:t>Желаю вам, чтоб дети в вашем классе</a:t>
            </a:r>
          </a:p>
          <a:p>
            <a:pPr marL="109728" indent="0">
              <a:buNone/>
            </a:pPr>
            <a:r>
              <a:rPr lang="ru-RU" dirty="0"/>
              <a:t>Светились от улыбок и любви,</a:t>
            </a:r>
          </a:p>
          <a:p>
            <a:pPr marL="109728" indent="0">
              <a:buNone/>
            </a:pPr>
            <a:r>
              <a:rPr lang="ru-RU" dirty="0"/>
              <a:t>Здоровья вам и творческих успехов</a:t>
            </a:r>
          </a:p>
          <a:p>
            <a:pPr marL="109728" indent="0">
              <a:buNone/>
            </a:pPr>
            <a:r>
              <a:rPr lang="ru-RU" dirty="0"/>
              <a:t>В век инноваций, новизны!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692696"/>
            <a:ext cx="3384375" cy="2538282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398" y="3454549"/>
            <a:ext cx="2305050" cy="299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946211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4400" dirty="0" smtClean="0"/>
              <a:t>СПАСИБО ЗА ВНИМАНИЕ!</a:t>
            </a:r>
          </a:p>
          <a:p>
            <a:pPr marL="109728" indent="0">
              <a:buNone/>
            </a:pPr>
            <a:endParaRPr lang="ru-RU" sz="4400" dirty="0" smtClean="0"/>
          </a:p>
          <a:p>
            <a:pPr marL="109728" indent="0">
              <a:buNone/>
            </a:pPr>
            <a:r>
              <a:rPr lang="ru-RU" sz="4400" dirty="0" smtClean="0"/>
              <a:t>          УСПЕХОВ В ТРУДЕ!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366640281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424456"/>
                </a:solidFill>
                <a:latin typeface="Times New Roman" pitchFamily="18" charset="0"/>
                <a:cs typeface="Times New Roman" pitchFamily="18" charset="0"/>
              </a:rPr>
              <a:t>Федеральный закон  </a:t>
            </a:r>
            <a:br>
              <a:rPr lang="ru-RU" sz="3200" b="1" dirty="0">
                <a:solidFill>
                  <a:srgbClr val="42445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424456"/>
                </a:solidFill>
                <a:latin typeface="Times New Roman" pitchFamily="18" charset="0"/>
                <a:cs typeface="Times New Roman" pitchFamily="18" charset="0"/>
              </a:rPr>
              <a:t>«Об образовании в Российской Федерации</a:t>
            </a:r>
            <a:r>
              <a:rPr lang="ru-RU" sz="3200" b="1" dirty="0" smtClean="0">
                <a:solidFill>
                  <a:srgbClr val="424456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200" b="1" dirty="0" smtClean="0">
                <a:solidFill>
                  <a:srgbClr val="424456"/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424456"/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424456"/>
                </a:solidFill>
                <a:latin typeface="Times New Roman" pitchFamily="18" charset="0"/>
                <a:cs typeface="Times New Roman" pitchFamily="18" charset="0"/>
              </a:rPr>
              <a:t>от 29.12.2012 № 273-ФЗ ст.2 п.29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916832"/>
            <a:ext cx="7498080" cy="4800600"/>
          </a:xfrm>
        </p:spPr>
        <p:txBody>
          <a:bodyPr>
            <a:normAutofit fontScale="92500" lnSpcReduction="10000"/>
          </a:bodyPr>
          <a:lstStyle/>
          <a:p>
            <a:pPr marL="0" lvl="0" indent="0" algn="just">
              <a:spcBef>
                <a:spcPts val="0"/>
              </a:spcBef>
              <a:buClrTx/>
              <a:buNone/>
            </a:pPr>
            <a:r>
              <a:rPr lang="ru-RU" sz="2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образования </a:t>
            </a:r>
            <a:r>
              <a:rPr lang="ru-RU" sz="2600" b="1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комплексная характеристика </a:t>
            </a:r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образовательной деятельности и подготовка </a:t>
            </a:r>
            <a:r>
              <a:rPr lang="ru-RU" sz="2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обучаещегося</a:t>
            </a:r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выражающая степень их соответствия 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федеральным государственным образовательным </a:t>
            </a:r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стандартам, образовательным стандартам,  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федеральным государственным требованиям и (или) потребностям </a:t>
            </a:r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физического или юридического лица, в интересах которого осуществляется образовательная деятельность, в том числе степень достижения планируемых результатов образовательной программы</a:t>
            </a:r>
          </a:p>
          <a:p>
            <a:pPr marL="0" lvl="0" indent="0" algn="just">
              <a:spcBef>
                <a:spcPts val="0"/>
              </a:spcBef>
              <a:buClrTx/>
              <a:buNone/>
            </a:pPr>
            <a:r>
              <a:rPr lang="ru-RU" altLang="ru-RU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altLang="ru-RU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2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6108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229600" cy="93610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 ЧЕГО ОНО СОСТОИТ…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1524564"/>
              </p:ext>
            </p:extLst>
          </p:nvPr>
        </p:nvGraphicFramePr>
        <p:xfrm>
          <a:off x="467544" y="908720"/>
          <a:ext cx="8424936" cy="57371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C:\Users\админ\Desktop\семиход фото-дети\20180202_112815[1]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276873"/>
            <a:ext cx="2880320" cy="2664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2299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941" y="908720"/>
            <a:ext cx="9036495" cy="10668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424456"/>
                </a:solidFill>
                <a:latin typeface="Times New Roman" pitchFamily="18" charset="0"/>
                <a:cs typeface="Times New Roman" pitchFamily="18" charset="0"/>
              </a:rPr>
              <a:t>Федеральный закон  </a:t>
            </a:r>
            <a:r>
              <a:rPr lang="ru-RU" sz="3200" b="1" dirty="0" smtClean="0">
                <a:solidFill>
                  <a:srgbClr val="42445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42445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424456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>
                <a:solidFill>
                  <a:srgbClr val="424456"/>
                </a:solidFill>
                <a:latin typeface="Times New Roman" pitchFamily="18" charset="0"/>
                <a:cs typeface="Times New Roman" pitchFamily="18" charset="0"/>
              </a:rPr>
              <a:t>Об образовании в </a:t>
            </a:r>
            <a:r>
              <a:rPr lang="ru-RU" sz="3200" b="1" dirty="0" smtClean="0">
                <a:solidFill>
                  <a:srgbClr val="424456"/>
                </a:solidFill>
                <a:latin typeface="Times New Roman" pitchFamily="18" charset="0"/>
                <a:cs typeface="Times New Roman" pitchFamily="18" charset="0"/>
              </a:rPr>
              <a:t>Российской Федерации</a:t>
            </a:r>
            <a:r>
              <a:rPr lang="ru-RU" sz="3200" b="1" dirty="0">
                <a:solidFill>
                  <a:srgbClr val="424456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3200" b="1" dirty="0">
                <a:solidFill>
                  <a:srgbClr val="42445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424456"/>
                </a:solidFill>
                <a:latin typeface="Times New Roman" pitchFamily="18" charset="0"/>
                <a:cs typeface="Times New Roman" pitchFamily="18" charset="0"/>
              </a:rPr>
              <a:t>от 29.12.2012 № 273-ФЗ ст.2 </a:t>
            </a:r>
            <a:r>
              <a:rPr lang="ru-RU" sz="3200" b="1" dirty="0" smtClean="0">
                <a:solidFill>
                  <a:srgbClr val="424456"/>
                </a:solidFill>
                <a:latin typeface="Times New Roman" pitchFamily="18" charset="0"/>
                <a:cs typeface="Times New Roman" pitchFamily="18" charset="0"/>
              </a:rPr>
              <a:t>п.3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4153648"/>
          </a:xfrm>
        </p:spPr>
        <p:txBody>
          <a:bodyPr>
            <a:noAutofit/>
          </a:bodyPr>
          <a:lstStyle/>
          <a:p>
            <a:pPr marL="109728" indent="0" algn="just"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целенаправленный процесс организации деятельности обучающихся по овладению знаниями, умениями навыками и компетенцией, приобретению опыта деятельности, развитию способностей, приобретению опыта применения знаний в повседневной жизни  </a:t>
            </a: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 у обучающихся мотивации </a:t>
            </a:r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получения образования в течение всей жизни</a:t>
            </a:r>
            <a:endParaRPr lang="ru-RU" b="1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557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альтернативный процесс 5"/>
          <p:cNvSpPr/>
          <p:nvPr/>
        </p:nvSpPr>
        <p:spPr>
          <a:xfrm>
            <a:off x="4412036" y="1772817"/>
            <a:ext cx="4678621" cy="1346691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i="1" dirty="0" smtClean="0"/>
              <a:t>Научить работать </a:t>
            </a:r>
            <a:r>
              <a:rPr lang="ru-RU" altLang="ru-RU" b="1" i="1" dirty="0"/>
              <a:t>с различной информацией, анализировать, обобщать, </a:t>
            </a:r>
            <a:r>
              <a:rPr lang="ru-RU" altLang="ru-RU" b="1" i="1" dirty="0" smtClean="0"/>
              <a:t>аргументировать</a:t>
            </a:r>
            <a:endParaRPr lang="ru-RU" altLang="ru-RU" b="1" i="1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96404" y="1767064"/>
            <a:ext cx="6696075" cy="1071563"/>
          </a:xfrm>
        </p:spPr>
        <p:txBody>
          <a:bodyPr>
            <a:normAutofit/>
          </a:bodyPr>
          <a:lstStyle/>
          <a:p>
            <a:pPr algn="just" eaLnBrk="1" hangingPunct="1">
              <a:buFontTx/>
              <a:buNone/>
              <a:defRPr/>
            </a:pPr>
            <a:endParaRPr lang="en-US" sz="20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35190" y="692696"/>
            <a:ext cx="4526496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4800" b="1" spc="50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МОЯ ЗАДАЧА:</a:t>
            </a:r>
            <a:endParaRPr lang="ru-RU" sz="5400" b="1" spc="50" dirty="0">
              <a:ln w="11430"/>
              <a:solidFill>
                <a:schemeClr val="bg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1" name="Прямоугольник 17"/>
          <p:cNvSpPr>
            <a:spLocks noChangeArrowheads="1"/>
          </p:cNvSpPr>
          <p:nvPr/>
        </p:nvSpPr>
        <p:spPr bwMode="auto">
          <a:xfrm>
            <a:off x="4067944" y="2492896"/>
            <a:ext cx="4576619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eaLnBrk="1" hangingPunct="1"/>
            <a:endParaRPr lang="ru-RU" altLang="ru-RU" sz="1600" b="1" i="1" dirty="0"/>
          </a:p>
          <a:p>
            <a:pPr algn="just" eaLnBrk="1" hangingPunct="1"/>
            <a:endParaRPr lang="ru-RU" altLang="ru-RU" sz="1600" b="1" i="1" dirty="0"/>
          </a:p>
          <a:p>
            <a:pPr eaLnBrk="1" hangingPunct="1"/>
            <a:endParaRPr lang="ru-RU" altLang="ru-RU" dirty="0"/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89756" y="1772817"/>
            <a:ext cx="3834172" cy="1346691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altLang="ru-RU" b="1" i="1" dirty="0" smtClean="0">
                <a:cs typeface="Times New Roman" pitchFamily="18" charset="0"/>
              </a:rPr>
              <a:t>Научить самостоятельно </a:t>
            </a:r>
            <a:r>
              <a:rPr lang="ru-RU" altLang="ru-RU" b="1" i="1" dirty="0">
                <a:cs typeface="Times New Roman" pitchFamily="18" charset="0"/>
              </a:rPr>
              <a:t>приобретать </a:t>
            </a:r>
            <a:r>
              <a:rPr lang="ru-RU" altLang="ru-RU" b="1" i="1" dirty="0" smtClean="0">
                <a:cs typeface="Times New Roman" pitchFamily="18" charset="0"/>
              </a:rPr>
              <a:t>знания </a:t>
            </a:r>
            <a:endParaRPr lang="ru-RU" altLang="ru-RU" b="1" i="1" dirty="0">
              <a:cs typeface="Times New Roman" pitchFamily="18" charset="0"/>
            </a:endParaRPr>
          </a:p>
          <a:p>
            <a:pPr algn="just"/>
            <a:endParaRPr lang="ru-RU" altLang="ru-RU" sz="1600" b="1" i="1" dirty="0"/>
          </a:p>
          <a:p>
            <a:pPr algn="ctr"/>
            <a:endParaRPr lang="ru-RU" dirty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179512" y="3342947"/>
            <a:ext cx="8784976" cy="95015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Tx/>
              <a:buChar char="•"/>
            </a:pPr>
            <a:endParaRPr lang="ru-RU" altLang="ru-RU" b="1" i="1" dirty="0" smtClean="0"/>
          </a:p>
          <a:p>
            <a:r>
              <a:rPr lang="ru-RU" altLang="ru-RU" b="1" i="1" dirty="0" smtClean="0"/>
              <a:t>Научить применять знания </a:t>
            </a:r>
            <a:r>
              <a:rPr lang="ru-RU" altLang="ru-RU" b="1" i="1" dirty="0"/>
              <a:t>на практике для решения разнообразных </a:t>
            </a:r>
            <a:r>
              <a:rPr lang="ru-RU" altLang="ru-RU" b="1" i="1" dirty="0" smtClean="0"/>
              <a:t> проблем</a:t>
            </a:r>
            <a:endParaRPr lang="ru-RU" altLang="ru-RU" b="1" i="1" dirty="0"/>
          </a:p>
          <a:p>
            <a:pPr algn="just">
              <a:buFontTx/>
              <a:buChar char="•"/>
            </a:pPr>
            <a:endParaRPr lang="ru-RU" altLang="ru-RU" b="1" i="1" dirty="0"/>
          </a:p>
          <a:p>
            <a:pPr algn="ctr"/>
            <a:endParaRPr lang="ru-RU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74948" y="4609492"/>
            <a:ext cx="4122204" cy="165618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ru-RU" b="1" i="1" dirty="0"/>
              <a:t>С</a:t>
            </a:r>
            <a:r>
              <a:rPr lang="ru-RU" altLang="ru-RU" b="1" i="1" dirty="0" smtClean="0"/>
              <a:t>амостоятельно </a:t>
            </a:r>
            <a:r>
              <a:rPr lang="ru-RU" altLang="ru-RU" b="1" i="1" dirty="0"/>
              <a:t>критически мыслить, искать рациональные пути в решении </a:t>
            </a:r>
            <a:r>
              <a:rPr lang="ru-RU" altLang="ru-RU" b="1" i="1" dirty="0" smtClean="0"/>
              <a:t>проблем </a:t>
            </a:r>
            <a:endParaRPr lang="ru-RU" altLang="ru-RU" b="1" i="1" dirty="0"/>
          </a:p>
          <a:p>
            <a:pPr algn="ctr"/>
            <a:endParaRPr lang="ru-RU" dirty="0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4412035" y="4585120"/>
            <a:ext cx="4480443" cy="201622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ru-RU" b="1" i="1" dirty="0" smtClean="0"/>
              <a:t>Научить быть </a:t>
            </a:r>
            <a:r>
              <a:rPr lang="ru-RU" altLang="ru-RU" b="1" i="1" dirty="0"/>
              <a:t>коммуникабельным, контактным в различных социальных группах, гибким в меняющихся жизненных </a:t>
            </a:r>
            <a:r>
              <a:rPr lang="ru-RU" altLang="ru-RU" b="1" i="1" dirty="0" smtClean="0"/>
              <a:t>ситуациях</a:t>
            </a:r>
            <a:endParaRPr lang="ru-RU" altLang="ru-RU" b="1" i="1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098768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428625"/>
            <a:ext cx="7772400" cy="1362075"/>
          </a:xfrm>
        </p:spPr>
        <p:txBody>
          <a:bodyPr/>
          <a:lstStyle/>
          <a:p>
            <a:pPr algn="ctr">
              <a:defRPr/>
            </a:pPr>
            <a:r>
              <a:rPr lang="ru-RU" sz="4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Вопросы:</a:t>
            </a:r>
            <a:endParaRPr lang="ru-RU" sz="48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643063"/>
            <a:ext cx="7772400" cy="3214687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учить детей без принуждения?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Как помочь им раскрыть свои возможности?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Как сделать предмет интересным для всех?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Как дать стимул к творчеству?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Чему я хочу научить своих учеников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27635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91512" cy="351155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Приемы , способствующие проведению эффективного  урока, которые я использую в своей работе</a:t>
            </a:r>
          </a:p>
        </p:txBody>
      </p:sp>
      <p:pic>
        <p:nvPicPr>
          <p:cNvPr id="37891" name="Picture 2" descr="C:\Users\Булатова\Pictures\6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3213100"/>
            <a:ext cx="3355975" cy="330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490431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Выгнутая вправо стрелка 17"/>
          <p:cNvSpPr/>
          <p:nvPr/>
        </p:nvSpPr>
        <p:spPr>
          <a:xfrm>
            <a:off x="6213439" y="3717032"/>
            <a:ext cx="1595616" cy="215624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>
            <a:off x="5004048" y="1397300"/>
            <a:ext cx="2088232" cy="11676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48164" y="2564904"/>
            <a:ext cx="2772308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/>
                <a:ea typeface="Calibri"/>
                <a:cs typeface="Times New Roman"/>
              </a:rPr>
              <a:t/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endParaRPr lang="ru-RU" sz="1200" dirty="0">
              <a:latin typeface="Calibri"/>
              <a:ea typeface="Calibri"/>
              <a:cs typeface="Times New Roman"/>
            </a:endParaRPr>
          </a:p>
          <a:p>
            <a:pPr algn="ctr"/>
            <a:r>
              <a:rPr lang="ru-RU" sz="2000" dirty="0" smtClean="0">
                <a:ea typeface="Calibri"/>
                <a:cs typeface="Times New Roman" pitchFamily="18" charset="0"/>
              </a:rPr>
              <a:t>- Техники </a:t>
            </a:r>
            <a:r>
              <a:rPr lang="ru-RU" sz="2000" dirty="0">
                <a:ea typeface="Calibri"/>
                <a:cs typeface="Times New Roman" pitchFamily="18" charset="0"/>
              </a:rPr>
              <a:t>развития коммуникативных УУД («Техника «Аквариум», «Техника «Зигзаг»)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635896" y="1397300"/>
            <a:ext cx="2160240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- </a:t>
            </a:r>
            <a:r>
              <a:rPr lang="ru-RU" sz="2000" dirty="0">
                <a:ea typeface="Calibri"/>
                <a:cs typeface="Times New Roman" pitchFamily="18" charset="0"/>
              </a:rPr>
              <a:t>ИКТ </a:t>
            </a:r>
            <a:r>
              <a:rPr lang="ru-RU" sz="2000" dirty="0" smtClean="0">
                <a:ea typeface="Calibri"/>
                <a:cs typeface="Times New Roman" pitchFamily="18" charset="0"/>
              </a:rPr>
              <a:t>технологии</a:t>
            </a:r>
            <a:endParaRPr lang="ru-RU" sz="2000" dirty="0">
              <a:ea typeface="Calibri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779912" y="4509120"/>
            <a:ext cx="2448272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ea typeface="Calibri"/>
                <a:cs typeface="Times New Roman" pitchFamily="18" charset="0"/>
              </a:rPr>
              <a:t>- </a:t>
            </a:r>
            <a:r>
              <a:rPr lang="ru-RU" sz="2000" dirty="0" smtClean="0">
                <a:ea typeface="Calibri"/>
                <a:cs typeface="Times New Roman" pitchFamily="18" charset="0"/>
              </a:rPr>
              <a:t>Игровые технологии</a:t>
            </a:r>
            <a:r>
              <a:rPr lang="ru-RU" sz="2000" dirty="0">
                <a:ea typeface="Calibri"/>
                <a:cs typeface="Times New Roman" pitchFamily="18" charset="0"/>
              </a:rPr>
              <a:t/>
            </a:r>
            <a:br>
              <a:rPr lang="ru-RU" sz="2000" dirty="0">
                <a:ea typeface="Calibri"/>
                <a:cs typeface="Times New Roman" pitchFamily="18" charset="0"/>
              </a:rPr>
            </a:br>
            <a:endParaRPr lang="ru-RU" sz="2000" dirty="0"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1424978"/>
            <a:ext cx="2664296" cy="42844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 Технологии </a:t>
            </a:r>
            <a:r>
              <a:rPr lang="ru-RU" sz="2000" dirty="0"/>
              <a:t>развития критического мышления («Кластеры», «</a:t>
            </a:r>
            <a:r>
              <a:rPr lang="ru-RU" sz="2000" dirty="0" err="1"/>
              <a:t>Синквейны</a:t>
            </a:r>
            <a:r>
              <a:rPr lang="ru-RU" sz="2000" dirty="0"/>
              <a:t>», «Тонкие и толстые вопросы», «Верные и неверные утверждения</a:t>
            </a:r>
            <a:r>
              <a:rPr lang="ru-RU" sz="2000" dirty="0" smtClean="0"/>
              <a:t>», </a:t>
            </a:r>
            <a:r>
              <a:rPr lang="ru-RU" sz="2000" dirty="0"/>
              <a:t>«</a:t>
            </a:r>
            <a:r>
              <a:rPr lang="ru-RU" sz="2000" dirty="0" err="1"/>
              <a:t>Инсерт</a:t>
            </a:r>
            <a:r>
              <a:rPr lang="ru-RU" sz="2000" dirty="0"/>
              <a:t>»)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395536" y="1143000"/>
            <a:ext cx="61664" cy="537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52320" y="6453336"/>
            <a:ext cx="144016" cy="12120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4" name="Выгнутая вверх стрелка 13"/>
          <p:cNvSpPr/>
          <p:nvPr/>
        </p:nvSpPr>
        <p:spPr>
          <a:xfrm>
            <a:off x="2627784" y="764704"/>
            <a:ext cx="1368152" cy="66027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Стрелка влево 19"/>
          <p:cNvSpPr/>
          <p:nvPr/>
        </p:nvSpPr>
        <p:spPr>
          <a:xfrm>
            <a:off x="3203848" y="5103186"/>
            <a:ext cx="576064" cy="41404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41699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45719" cy="10668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726976"/>
            <a:ext cx="3064384" cy="5654352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«Кластеры»</a:t>
            </a:r>
          </a:p>
          <a:p>
            <a:pPr marL="82296" indent="0"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ea typeface="Times New Roman"/>
                <a:cs typeface="Times New Roman" pitchFamily="18" charset="0"/>
              </a:rPr>
              <a:t>способ графической организации материала, позволяющий сделать наглядными те мыслительные процессы, которые происходят при погружении в ту или иную тему </a:t>
            </a:r>
            <a:endParaRPr lang="ru-RU" sz="2400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423" y="980728"/>
            <a:ext cx="5220073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805116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524</TotalTime>
  <Words>769</Words>
  <Application>Microsoft Office PowerPoint</Application>
  <PresentationFormat>Экран (4:3)</PresentationFormat>
  <Paragraphs>107</Paragraphs>
  <Slides>19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Городская</vt:lpstr>
      <vt:lpstr> Методический семинар</vt:lpstr>
      <vt:lpstr>Федеральный закон   «Об образовании в Российской Федерации» от 29.12.2012 № 273-ФЗ ст.2 п.29</vt:lpstr>
      <vt:lpstr>ИЗ ЧЕГО ОНО СОСТОИТ…</vt:lpstr>
      <vt:lpstr>Федеральный закон   «Об образовании в Российской Федерации» от 29.12.2012 № 273-ФЗ ст.2 п.3</vt:lpstr>
      <vt:lpstr>Презентация PowerPoint</vt:lpstr>
      <vt:lpstr>Вопросы:</vt:lpstr>
      <vt:lpstr>Приемы , способствующие проведению эффективного  урока, которые я использую в своей работе</vt:lpstr>
      <vt:lpstr>Презентация PowerPoint</vt:lpstr>
      <vt:lpstr>Презентация PowerPoint</vt:lpstr>
      <vt:lpstr>Презентация PowerPoint</vt:lpstr>
      <vt:lpstr>Презентация PowerPoint</vt:lpstr>
      <vt:lpstr>«Верные и неверные утверждения» и</vt:lpstr>
      <vt:lpstr>Таблица «тонких» и «толстых»        вопросов </vt:lpstr>
      <vt:lpstr>«Инсерт» </vt:lpstr>
      <vt:lpstr>     Чтение с остановками</vt:lpstr>
      <vt:lpstr>ИКТ технологии</vt:lpstr>
      <vt:lpstr>Кроссворды, ребусы, криптограммы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«Методическая копилка»</dc:title>
  <dc:creator>админ</dc:creator>
  <cp:lastModifiedBy>nout-1</cp:lastModifiedBy>
  <cp:revision>40</cp:revision>
  <dcterms:created xsi:type="dcterms:W3CDTF">2018-01-21T18:19:52Z</dcterms:created>
  <dcterms:modified xsi:type="dcterms:W3CDTF">2018-02-05T16:31:47Z</dcterms:modified>
</cp:coreProperties>
</file>