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6" r:id="rId3"/>
    <p:sldId id="272" r:id="rId4"/>
    <p:sldId id="259" r:id="rId5"/>
    <p:sldId id="290" r:id="rId6"/>
    <p:sldId id="260" r:id="rId7"/>
    <p:sldId id="262" r:id="rId8"/>
    <p:sldId id="263" r:id="rId9"/>
    <p:sldId id="264" r:id="rId10"/>
    <p:sldId id="265" r:id="rId11"/>
    <p:sldId id="266" r:id="rId12"/>
    <p:sldId id="273" r:id="rId13"/>
    <p:sldId id="274" r:id="rId14"/>
    <p:sldId id="275" r:id="rId15"/>
    <p:sldId id="269" r:id="rId16"/>
    <p:sldId id="278" r:id="rId17"/>
    <p:sldId id="279" r:id="rId18"/>
    <p:sldId id="286" r:id="rId19"/>
    <p:sldId id="282" r:id="rId20"/>
    <p:sldId id="284" r:id="rId21"/>
    <p:sldId id="280" r:id="rId22"/>
    <p:sldId id="277" r:id="rId23"/>
    <p:sldId id="289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35" autoAdjust="0"/>
  </p:normalViewPr>
  <p:slideViewPr>
    <p:cSldViewPr>
      <p:cViewPr>
        <p:scale>
          <a:sx n="70" d="100"/>
          <a:sy n="70" d="100"/>
        </p:scale>
        <p:origin x="-1574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90834F64-B61B-48CD-9C00-E84B031E582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C5558E25-DC55-49ED-BA52-AAE944AEE7F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tagil.org/gorod/photogalery/" TargetMode="External"/><Relationship Id="rId2" Type="http://schemas.openxmlformats.org/officeDocument/2006/relationships/hyperlink" Target="http://www.ntagil.org/gorod/istoriy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FHj2zoDNi2I" TargetMode="External"/><Relationship Id="rId4" Type="http://schemas.openxmlformats.org/officeDocument/2006/relationships/hyperlink" Target="https://uraloved.ru/geologiya/geologiya/gliba-malahit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ПОСТКРОССИНГ\Postcrossing-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284984"/>
            <a:ext cx="4104456" cy="295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03311"/>
            <a:ext cx="8229600" cy="252028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70C0"/>
                </a:solidFill>
                <a:latin typeface="+mj-lt"/>
              </a:rPr>
              <a:t>Здравствуйте,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ребята и взрослые!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>
                <a:solidFill>
                  <a:srgbClr val="002060"/>
                </a:solidFill>
                <a:latin typeface="+mj-lt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+mj-lt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Мы,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«Почемучки»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из детского сада №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8 Нижнего Тагила, рады познакомиться с детьми из разных городов России!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Мы хотим рассказать всем друзьям о городе, в котором мы родились и живем!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96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0"/>
            <a:ext cx="6058696" cy="5455022"/>
          </a:xfrm>
        </p:spPr>
        <p:txBody>
          <a:bodyPr/>
          <a:lstStyle/>
          <a:p>
            <a:pPr marL="0" indent="0" algn="just" defTabSz="233363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Каждый второй Т-34, принявший участие в боевых действиях в годы ВОВ, сошел с конвейера Уральского танкового завода.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 defTabSz="233363">
              <a:spcBef>
                <a:spcPts val="0"/>
              </a:spcBef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 defTabSz="233363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Ежегодно на Параде Победы в Нижнем Тагиле во главе колонны проходит танк Т-34.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Autofit/>
          </a:bodyPr>
          <a:lstStyle/>
          <a:p>
            <a:pPr algn="ctr"/>
            <a:r>
              <a:rPr lang="ru-RU" sz="32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«Урал – опорный край державы»</a:t>
            </a:r>
          </a:p>
        </p:txBody>
      </p:sp>
      <p:pic>
        <p:nvPicPr>
          <p:cNvPr id="6" name="Picture 2" descr="C:\Users\Вера\Desktop\Новая папка\800px-T-34_for_viki.jpg"/>
          <p:cNvPicPr>
            <a:picLocks noGrp="1"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1" y="3197648"/>
            <a:ext cx="2703713" cy="244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174" name="Picture 6" descr="https://malahitline.ru/upload/iblock/4af/img_7571_80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199473"/>
            <a:ext cx="2705606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1276" y="944704"/>
            <a:ext cx="1438573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2528" y="5805264"/>
            <a:ext cx="2450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Памятник танку Т-34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напротив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Историко-краеведческого музея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6121" y="5810363"/>
            <a:ext cx="2031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Памятник танку Т-34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у центральной проходной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Уралвагонзавода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2" name="Picture 4" descr="http://armedman.ru/wp-content/uploads/2015/02/Ural-frontu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5470">
            <a:off x="6976393" y="4057360"/>
            <a:ext cx="1487668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41376" y="2924704"/>
            <a:ext cx="2972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Написана мотористом Уралвагонзавода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И. И. Воскобойниковым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клеевыми красками на фанере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1943 год</a:t>
            </a:r>
            <a:endParaRPr lang="ru-RU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Возле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</a:rPr>
              <a:t>Тагильского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пруда на вершине Лисьей горы расположена Сторожевая башня, построенная в 1818 году, которая является памятником архитектуры города.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По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некоторым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данным башня первоначально использовалась Демидовыми как астрономическая, а с 1839 г. как метеорологическая обсерватория. Одновременно башня выполняла функцию пожарной каланчи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Сейчас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здесь небольшой музей.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Лисьей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горе проходят праздничные народные гуляния!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Символ города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AutoShape 12" descr="https://imgp.golos.io/0x0/https://pp.userapi.com/c638719/v638719680/44588/2n_qlJa4mDQ.jpg"/>
          <p:cNvSpPr>
            <a:spLocks noChangeAspect="1" noChangeArrowheads="1"/>
          </p:cNvSpPr>
          <p:nvPr/>
        </p:nvSpPr>
        <p:spPr bwMode="auto">
          <a:xfrm>
            <a:off x="155575" y="-3382964"/>
            <a:ext cx="10382250" cy="7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4" descr="https://imgp.golos.io/0x0/https://pp.userapi.com/c638719/v638719680/44588/2n_qlJa4mDQ.jpg"/>
          <p:cNvSpPr>
            <a:spLocks noChangeAspect="1" noChangeArrowheads="1"/>
          </p:cNvSpPr>
          <p:nvPr/>
        </p:nvSpPr>
        <p:spPr bwMode="auto">
          <a:xfrm>
            <a:off x="307975" y="-3230563"/>
            <a:ext cx="10382250" cy="7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86" y="4077072"/>
            <a:ext cx="3444738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s://mstrok.ru/sites/default/files/news-images/main1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77072"/>
            <a:ext cx="3436122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0375" y="764704"/>
            <a:ext cx="8229600" cy="561662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Алексей Петрович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Бондин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(1882—1939) - писатель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, драматург.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(Прочитайте сборник рассказов для детей  «В лесу»!)</a:t>
            </a:r>
            <a:endParaRPr lang="ru-RU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ru-RU" sz="3200" b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Тагильские</a:t>
            </a:r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писатели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2735999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09776" y="3548728"/>
            <a:ext cx="3711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Мемориально-литературный музей А. С.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Бондина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AutoShape 4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15660" y="1484784"/>
            <a:ext cx="2593645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5" name="Picture 19" descr="http://chenakarte.ru/wp-content/uploads/2012/02/nizniy_tagi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4841" y="4089060"/>
            <a:ext cx="336446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325050" y="6314836"/>
            <a:ext cx="449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Центральный  парк культуры и отдыха имени А. П.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Бондина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37" name="Picture 21" descr="https://vdp.mycdn.me/getImage?id=304305998496&amp;idx=9&amp;thumbType=3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136" y="4106505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2" descr="C:\Users\Татьяна\YandexDisk\Скриншоты\2019-01-05_17-26-1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74" y="1496728"/>
            <a:ext cx="142574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60375" y="3544800"/>
            <a:ext cx="2229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Бюст и могила А. П.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Бондина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0374" y="764704"/>
            <a:ext cx="8504113" cy="586843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Дмитрий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Наркисович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Мамин-Сибиряк (1852-1912)писатель, драматург.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(Прочитайте «</a:t>
            </a:r>
            <a:r>
              <a:rPr lang="ru-RU" sz="1800" i="1" dirty="0" err="1" smtClean="0">
                <a:solidFill>
                  <a:schemeClr val="accent1">
                    <a:lumMod val="50000"/>
                  </a:schemeClr>
                </a:solidFill>
              </a:rPr>
              <a:t>Аленушкины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 сказки», которые писатель сочинил для своей дочки!)</a:t>
            </a:r>
            <a:endParaRPr lang="ru-RU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ru-RU" sz="3200" b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Тагильские</a:t>
            </a:r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писатели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AutoShape 4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748295" y="4133063"/>
            <a:ext cx="3647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Дом – музей Д. Н. Мамина – Сибиряка в п. Висим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6" name="Picture 6" descr="https://avatars.mds.yandex.net/get-mpic/1382936/img_id5253403726367415751.jpeg/9hq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368" y="4653136"/>
            <a:ext cx="125818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avatars.mds.yandex.net/get-mpic/1246680/img_id5819032912114684548.jpeg/9hq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10" y="4653136"/>
            <a:ext cx="12416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s://avatars.mds.yandex.net/get-mpic/1363658/img_id8163141907930779027.jpeg/ori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50" y="4653136"/>
            <a:ext cx="120254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2" descr="https://imgp.golos.io/0x0/http://turizmnt.ru/upload/iblock/2b8/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79" y="1700808"/>
            <a:ext cx="3817894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15" descr="https://vistarussia.com/picsv2/objects/055_Mamin_Sibiryak_Visim/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8243" y="1700808"/>
            <a:ext cx="351316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9" name="Picture 19" descr="https://4.bp.blogspot.com/-qouNuS1JIYY/WgKFRmyVWoI/AAAAAAAAAlc/OzSURjIV8VwfuxBtkuhiBLyqPF-UDM1tQCLcBGAs/s1600/3K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0421" y="4653136"/>
            <a:ext cx="127451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00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0375" y="764704"/>
            <a:ext cx="8229600" cy="586843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Павел Петрович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Бажов (1879 – 1950)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bg2">
                    <a:lumMod val="50000"/>
                  </a:schemeClr>
                </a:solidFill>
              </a:rPr>
              <a:t>П. П. Бажов упоминал Нижний Тагил в своих сказах</a:t>
            </a:r>
          </a:p>
          <a:p>
            <a:pPr marL="3762375" indent="0">
              <a:spcBef>
                <a:spcPts val="0"/>
              </a:spcBef>
              <a:buNone/>
            </a:pPr>
            <a:endParaRPr lang="ru-RU" sz="1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762375" indent="0">
              <a:spcBef>
                <a:spcPts val="0"/>
              </a:spcBef>
              <a:buNone/>
            </a:pPr>
            <a:endParaRPr lang="ru-RU" sz="18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3762375" indent="0">
              <a:spcBef>
                <a:spcPts val="0"/>
              </a:spcBef>
              <a:buNone/>
            </a:pPr>
            <a:endParaRPr lang="ru-RU" sz="1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762375" indent="0">
              <a:spcBef>
                <a:spcPts val="0"/>
              </a:spcBef>
              <a:buNone/>
            </a:pPr>
            <a:endParaRPr lang="ru-RU" sz="18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3762375" indent="0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(Прочитайте «Серебряное копытце», «</a:t>
            </a:r>
            <a:r>
              <a:rPr lang="ru-RU" sz="1800" i="1" dirty="0" err="1" smtClean="0">
                <a:solidFill>
                  <a:schemeClr val="accent1">
                    <a:lumMod val="50000"/>
                  </a:schemeClr>
                </a:solidFill>
              </a:rPr>
              <a:t>Огнивушка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1800" i="1" dirty="0" err="1" smtClean="0">
                <a:solidFill>
                  <a:schemeClr val="accent1">
                    <a:lumMod val="50000"/>
                  </a:schemeClr>
                </a:solidFill>
              </a:rPr>
              <a:t>поскакушка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» и другие сказы уральского писателя!)</a:t>
            </a:r>
            <a:endParaRPr lang="ru-RU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577751" y="200931"/>
            <a:ext cx="8229600" cy="684312"/>
          </a:xfrm>
        </p:spPr>
        <p:txBody>
          <a:bodyPr>
            <a:normAutofit/>
          </a:bodyPr>
          <a:lstStyle/>
          <a:p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Уральский сказитель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AutoShape 4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imgp.golos.io/0x0/https://park-bondina.ru/upload/medialibrary/8cd/ebee7ccfd45a8dc4102f4ccceb66178a.jpg"/>
          <p:cNvSpPr>
            <a:spLocks noChangeAspect="1" noChangeArrowheads="1"/>
          </p:cNvSpPr>
          <p:nvPr/>
        </p:nvSpPr>
        <p:spPr bwMode="auto">
          <a:xfrm>
            <a:off x="1514255" y="4077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13060" y="6113296"/>
            <a:ext cx="533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Нижнетагильский театр юного зрителя имени П. П. Бажова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 (открыт 20 марта 2013 года) в одном из залов досугового центра «Урал»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AutoShape 12" descr="https://imgp.golos.io/0x0/http://turizmnt.ru/upload/iblock/2b8/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s://avatars.mds.yandex.net/get-altay/1032555/2a000001623b6fdc1555ba1a319cc36d5f9a/L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060" y="1634159"/>
            <a:ext cx="3249224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376997" y="3650637"/>
            <a:ext cx="1542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Улица П. П. Бажова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4" name="Picture 6" descr="https://s3-eu-west-1.amazonaws.com/media.agentika.com/user/160f7fac-5eda-4ed9-8927-1e11abd12e49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060" y="4091876"/>
            <a:ext cx="3270092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https://yandex.ru/images/StzQ11208/e1fcdbIYgN/pqZxKZjK7rrGKKN3Ny0hhBtfoptxq5H1NYdRQisNYzR5RdJkSqhV3m-92Xffc5K3ZqSnoNBs8QLD0wadonHOTOHsfTOChfKr1y7-a2spI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yandex.ru/images/StzQ11208/e1fcdbIYgN/pqZxKZjK7rrGKKN3Ny0hhBtfoptxq5H1NYdRQisNYzR5RdJkSqhV3m-92Xffc5K3ZqSnoNBs8QLD0wadonHOTOHsfTOChfKr1y7-a2spI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yandex.ru/images/StzQ11208/e1fcdbIYgN/pqZxKZjK7rrGKKN3Ny0hhBtfoptxq5H1NYdRQisNYzR5RdJkSqhV3m-92Xffc5K3ZqSnoNBs8QLD0wadonHOTOHsfTOChfKr1y7-a2spI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4133296"/>
            <a:ext cx="1366723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0272" y="4133296"/>
            <a:ext cx="147365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8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Храмы и соборы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338" name="Picture 2" descr="Храм во имя св. блгв. кн. Александра Невског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28" y="836712"/>
            <a:ext cx="3515018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35480" y="321870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Храм во имя святого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Александра Невского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4340" name="Picture 4" descr="Храм во имя св. прп. Сергия Радонежског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29" y="3818657"/>
            <a:ext cx="3515019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35480" y="6237311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Храм во имя святого преподобного.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Сергия Радонежского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2612" y="321870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Свято-Троицкий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кафедральный собор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4342" name="Picture 6" descr="https://tagileparhiya.ru/wp-content/uploads/2018/05/804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4" y="852739"/>
            <a:ext cx="350824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Свято-Дмитриевское архиерейское подворье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9548" y="3818657"/>
            <a:ext cx="350824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282009" y="623731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Свято-Дмитриевское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архиерейское подворье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Музеи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2954" y="3192739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Музей-завод истории развития техники черной металлургии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7863" y="6202006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Музей «Демидовская дача»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3782" y="322356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Нижнетагильский музей-заповедник «Горнозаводской Урал»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3782" y="618780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Музей природы и охраны окружающей среды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26" y="852739"/>
            <a:ext cx="3530171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Музей «Демидовская дача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76" y="3807110"/>
            <a:ext cx="3545452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Выставочные залы музея-заповедника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3197" y="852739"/>
            <a:ext cx="352546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Музей природы и охраны окружающей сред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197" y="3834404"/>
            <a:ext cx="3515019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6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Памятники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466" y="3065442"/>
            <a:ext cx="3265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Мемориальный комплекс «Аллея Славы»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0071" y="3095454"/>
            <a:ext cx="3121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Мемориал воинской славы металлургов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4784" y="6098346"/>
            <a:ext cx="2068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Памятник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тагильчанам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погибшим в локальных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войнах планеты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9507" y="6052179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Памятник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тагильчанам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 –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Героям Советского Союза и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полным кавалерам Ордена Славы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412" name="Picture 4" descr="https://mstrok.ru/assets/mstrok_files/images/gl_005_0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" r="-1"/>
          <a:stretch/>
        </p:blipFill>
        <p:spPr bwMode="auto">
          <a:xfrm>
            <a:off x="677893" y="895069"/>
            <a:ext cx="355877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Памятник тагильчанам, погибшим в локальных войнах планет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012" y="3532044"/>
            <a:ext cx="16821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93" y="3466192"/>
            <a:ext cx="16758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34299" y="6098346"/>
            <a:ext cx="1946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Памятник металлургам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419" name="Picture 11" descr="http://www.ntagil.org/upload/iblock/f67/IMG_55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6132" y="3532044"/>
            <a:ext cx="167886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1" name="Picture 13" descr="https://pbs.twimg.com/media/DNci870XcAEqsZ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895069"/>
            <a:ext cx="2880975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92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для спорта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018" y="3441605"/>
            <a:ext cx="36974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Международный трамплинный комплекс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на Долгой горе  </a:t>
            </a:r>
          </a:p>
          <a:p>
            <a:pPr algn="just"/>
            <a:endParaRPr lang="ru-RU" sz="1200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Входит в «100 лучших трамплинов мира»</a:t>
            </a:r>
          </a:p>
          <a:p>
            <a:pPr algn="just"/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Здесь тренируется спортивная школа олимпийского резерва «Аист».</a:t>
            </a:r>
          </a:p>
          <a:p>
            <a:pPr algn="just"/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Проходят Кубки России и мира по прыжкам на лыжах с трамплина.</a:t>
            </a:r>
          </a:p>
          <a:p>
            <a:pPr algn="just"/>
            <a:endParaRPr lang="ru-RU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3441605"/>
            <a:ext cx="377999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Дворец ледового спорта им. В.К. Сотникова</a:t>
            </a:r>
          </a:p>
          <a:p>
            <a:pPr algn="ctr"/>
            <a:endParaRPr lang="ru-RU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На площадях Дворца спорта занимаются более 300 юных хоккеистов детско-юношеской спортивной школы по хоккею с шайбой. Здесь проходят занятия отделения фигурного катания на коньках. Проводит тренировки команда хоккейного клуба “Спутник”.</a:t>
            </a:r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705" y="1101154"/>
            <a:ext cx="3456042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s://i5.photo.2gis.com/images/branch/45/6333187002880775_097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023" y="1101154"/>
            <a:ext cx="3509999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0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Градообразующие предприятия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5301208"/>
            <a:ext cx="4527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АО «Научно-производственная корпорация «Уралвагонзавод»</a:t>
            </a:r>
          </a:p>
          <a:p>
            <a:pPr algn="ctr"/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Занимается разработкой и производством военной техники, дорожно-строительных машин, железнодорожных вагонов.</a:t>
            </a:r>
            <a:endParaRPr lang="ru-RU" sz="16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3407844"/>
            <a:ext cx="36666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АО «ЕВРАЗ НТМК»</a:t>
            </a:r>
          </a:p>
          <a:p>
            <a:pPr algn="ctr"/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Крупнейший металлургический комплекс России</a:t>
            </a:r>
            <a:endParaRPr lang="ru-RU" sz="16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486" name="Picture 6" descr="https://tagilka.ru/upload/iblock/40f/40f0adee77e726b5c154dfa14611e6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907885"/>
            <a:ext cx="382798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Картинки по запросу нижний тагил достопримечательности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6066" y="2798653"/>
            <a:ext cx="3842657" cy="23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36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6417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Наш город расположен  на восточном склоне Уральских гор, среди холмов и невысоких гор в долине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реки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Тагил.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Нижний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Тагил – второй по величине город Свердловской области, крупнейший промышленный центр Урала.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sz="4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Нижний </a:t>
            </a:r>
            <a:r>
              <a:rPr lang="ru-RU" sz="40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Тагил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996952"/>
            <a:ext cx="4258288" cy="3240000"/>
          </a:xfrm>
          <a:prstGeom prst="rect">
            <a:avLst/>
          </a:prstGeom>
        </p:spPr>
      </p:pic>
      <p:pic>
        <p:nvPicPr>
          <p:cNvPr id="2050" name="Picture 2" descr="http://www.media.nakanune.ru/images/pictures/image_big_385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2673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48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67944" y="764704"/>
            <a:ext cx="4896544" cy="5840712"/>
          </a:xfrm>
        </p:spPr>
        <p:txBody>
          <a:bodyPr/>
          <a:lstStyle/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</a:rPr>
              <a:t>Международная выставка вооружения, военной техники и боеприпасов «Российская выставка вооружения. Нижний Тагил»</a:t>
            </a: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</a:rPr>
              <a:t>Международная выставка технических средств обороны и защиты «Оборона и защита»</a:t>
            </a: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</a:rPr>
              <a:t>Уральская выставка -ярмарка железнодорожного, автомобильного, специального транспорта и </a:t>
            </a:r>
            <a:r>
              <a:rPr lang="ru-RU" sz="2000" dirty="0" err="1" smtClean="0">
                <a:solidFill>
                  <a:schemeClr val="bg1"/>
                </a:solidFill>
              </a:rPr>
              <a:t>дорожно</a:t>
            </a:r>
            <a:r>
              <a:rPr lang="ru-RU" sz="2000" dirty="0" smtClean="0">
                <a:solidFill>
                  <a:schemeClr val="bg1"/>
                </a:solidFill>
              </a:rPr>
              <a:t> -строительной техники «Магистраль»</a:t>
            </a: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</a:rPr>
              <a:t>Уральская промышленная выставка -ярмарка «</a:t>
            </a:r>
            <a:r>
              <a:rPr lang="ru-RU" sz="2000" dirty="0" err="1" smtClean="0">
                <a:solidFill>
                  <a:schemeClr val="bg1"/>
                </a:solidFill>
              </a:rPr>
              <a:t>УралМеталлЭкспо</a:t>
            </a:r>
            <a:r>
              <a:rPr lang="ru-RU" sz="2000" dirty="0" smtClean="0">
                <a:solidFill>
                  <a:schemeClr val="bg1"/>
                </a:solidFill>
              </a:rPr>
              <a:t>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3010" name="Picture 2" descr="Картинки по запросу Международная выставка вооружения, военной техники и боеприпасов «Российская выставка вооружения. Нижний Тагил»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826" y="836712"/>
            <a:ext cx="2419232" cy="1620000"/>
          </a:xfrm>
          <a:prstGeom prst="rect">
            <a:avLst/>
          </a:prstGeom>
          <a:noFill/>
        </p:spPr>
      </p:pic>
      <p:pic>
        <p:nvPicPr>
          <p:cNvPr id="43014" name="Picture 6" descr="http://www.e1.ru/news/images/new1/410/645/images/DSC_1538_750x5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741" y="4725144"/>
            <a:ext cx="2420317" cy="1620000"/>
          </a:xfrm>
          <a:prstGeom prst="rect">
            <a:avLst/>
          </a:prstGeom>
          <a:noFill/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856984" cy="468288"/>
          </a:xfrm>
        </p:spPr>
        <p:txBody>
          <a:bodyPr>
            <a:no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Международные выставки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509" name="Picture 5" descr="http://www.v-tagile.ru/images/magistral/dsc_00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826" y="2780928"/>
            <a:ext cx="243067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2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Награды города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340768"/>
            <a:ext cx="5410944" cy="47552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В 1971 году за успехи,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достигнутые трудящимися,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Указом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Президиума Верховного Совета Союза Социалистических Республик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город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был награжден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Орденом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Трудового Красного Знамени. </a:t>
            </a:r>
          </a:p>
        </p:txBody>
      </p:sp>
      <p:pic>
        <p:nvPicPr>
          <p:cNvPr id="18436" name="Picture 4" descr="C:\Users\Татьяна\Desktop\d103501d5a5adc8b9ed68770d97c015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44960"/>
            <a:ext cx="1627592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65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0375" y="726280"/>
            <a:ext cx="8229600" cy="5943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В год своего 285-летия Нижний Тагил получил свой герб и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флаг.</a:t>
            </a:r>
          </a:p>
          <a:p>
            <a:pPr marL="0" indent="0" algn="just">
              <a:buNone/>
            </a:pP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Основа герба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города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печать Нижнетагильского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завода, что показывает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роль Демидовых в становлении горнозаводского Урала. </a:t>
            </a:r>
            <a:endParaRPr lang="ru-RU" sz="15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Сочетание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горного дела и металлообработки символизируется </a:t>
            </a:r>
            <a:r>
              <a:rPr lang="ru-RU" sz="1500" dirty="0" err="1">
                <a:solidFill>
                  <a:schemeClr val="bg2">
                    <a:lumMod val="50000"/>
                  </a:schemeClr>
                </a:solidFill>
              </a:rPr>
              <a:t>рудоискательными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 лозами и молотом-чекмарем для выделки листового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железа. </a:t>
            </a:r>
          </a:p>
          <a:p>
            <a:pPr marL="0" indent="0" algn="just">
              <a:buNone/>
            </a:pP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Щит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и шлем указывают на роль Уралвагонзавода в становлении оборонной мощи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страны.</a:t>
            </a:r>
          </a:p>
          <a:p>
            <a:pPr marL="0" indent="0" algn="just">
              <a:buNone/>
            </a:pP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Лавровый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венок - на трудовую доблесть </a:t>
            </a:r>
            <a:r>
              <a:rPr lang="ru-RU" sz="1500" dirty="0" err="1">
                <a:solidFill>
                  <a:schemeClr val="bg2">
                    <a:lumMod val="50000"/>
                  </a:schemeClr>
                </a:solidFill>
              </a:rPr>
              <a:t>тагильчан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, а также на славу, которую завоевало </a:t>
            </a:r>
            <a:r>
              <a:rPr lang="ru-RU" sz="1500" dirty="0" err="1">
                <a:solidFill>
                  <a:schemeClr val="bg2">
                    <a:lumMod val="50000"/>
                  </a:schemeClr>
                </a:solidFill>
              </a:rPr>
              <a:t>тагильское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 железо во всем мире, удерживая позиции до настоящего времени. </a:t>
            </a:r>
            <a:endParaRPr lang="ru-RU" sz="15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Пурпур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подчеркивает величие, а также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верховенство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</a:rPr>
              <a:t>города по многим позициям в Свердловской области и России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</a:rPr>
              <a:t>».</a:t>
            </a:r>
          </a:p>
          <a:p>
            <a:pPr marL="0" indent="0">
              <a:buNone/>
            </a:pP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2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2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2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Одобрен </a:t>
            </a:r>
            <a:r>
              <a:rPr lang="ru-RU" sz="1200" i="1" dirty="0">
                <a:solidFill>
                  <a:schemeClr val="bg2">
                    <a:lumMod val="50000"/>
                  </a:schemeClr>
                </a:solidFill>
              </a:rPr>
              <a:t>с данным описанием Геральдическим советом РФ и внесен в ГГР РФ под 2484 31.10.2006. Протокол № 33д. </a:t>
            </a:r>
          </a:p>
          <a:p>
            <a:pPr marL="0" indent="0"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AutoShape 2" descr="https://yandex.ru/images/StzQ11208/e1fcdbIYgN/pqZxKZjK7rrGKKN3Ny0hhBtfoptxq5H1NYdRQisNYzR5RdJkSqhV3m-92Xffc5K3ZqSnoNBs8QLD0wadonHOTOHsfTOChfKr1y7-a2sp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Официальные символы города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318" name="Picture 6" descr="Флаг Нижнего Тагил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7247" y="4221088"/>
            <a:ext cx="2302541" cy="15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upload.wikimedia.org/wikipedia/commons/4/4a/Coat_of_Arms_of_Nizhny_Tagil_%28Sverdlovsk_oblast%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7970" y="3609407"/>
            <a:ext cx="1457757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6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23184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Наш город бережно хранит свою богатую, многогранную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историю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уверенно смотрит в будущее,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по-прежнему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оставаясь славой и гордостью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Урала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и всей России. </a:t>
            </a:r>
          </a:p>
          <a:p>
            <a:pPr marL="0" indent="0" algn="ctr">
              <a:buNone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А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мы – будущее Нижнего Тагила!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96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97666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Источники:</a:t>
            </a:r>
          </a:p>
          <a:p>
            <a:pPr marL="0" indent="0" algn="ctr">
              <a:buNone/>
            </a:pPr>
            <a:endParaRPr lang="en-US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Официальный сайт города Нижний Тагил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://www.ntagil.org/gorod/istoriya</a:t>
            </a:r>
            <a:r>
              <a:rPr lang="en-US" sz="1800" dirty="0" smtClean="0">
                <a:hlinkClick r:id="rId2"/>
              </a:rPr>
              <a:t>/</a:t>
            </a:r>
            <a:endParaRPr lang="ru-RU" sz="1800" dirty="0" smtClean="0"/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Фотоальбом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«Виды Тагила»</a:t>
            </a:r>
          </a:p>
          <a:p>
            <a:pPr marL="271463" indent="0"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  <a:buNone/>
            </a:pP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://www.ntagil.org/gorod/photogalery</a:t>
            </a:r>
            <a:r>
              <a:rPr lang="en-US" sz="1800" dirty="0" smtClean="0">
                <a:hlinkClick r:id="rId3"/>
              </a:rPr>
              <a:t>/</a:t>
            </a:r>
            <a:endParaRPr lang="ru-RU" sz="1800" dirty="0" smtClean="0"/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Статья из «Горного журнала» 1836 г. О находке глыбы малахита в Нижнем Тагиле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https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hlinkClick r:id="rId4"/>
              </a:rPr>
              <a:t>://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uraloved.ru/geologiya/geologiya/gliba-malahita</a:t>
            </a:r>
            <a:endParaRPr lang="ru-RU" sz="1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Clr>
                <a:schemeClr val="bg2">
                  <a:lumMod val="50000"/>
                </a:schemeClr>
              </a:buClr>
              <a:buSzPct val="100000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Клип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Нижний Тагил (Песня "Мы с тобою из Тагила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") </a:t>
            </a:r>
            <a:r>
              <a:rPr lang="ru-RU" sz="1800" u="sng" dirty="0">
                <a:hlinkClick r:id="rId5"/>
              </a:rPr>
              <a:t>https://www.youtube.com/watch?v=FHj2zoDNi2I</a:t>
            </a:r>
            <a:endParaRPr lang="ru-RU" sz="1800" dirty="0"/>
          </a:p>
          <a:p>
            <a:pPr algn="just">
              <a:buClr>
                <a:schemeClr val="bg2">
                  <a:lumMod val="50000"/>
                </a:schemeClr>
              </a:buClr>
              <a:buSzPct val="100000"/>
            </a:pPr>
            <a:endParaRPr lang="ru-RU" sz="2000" b="1" dirty="0" smtClean="0"/>
          </a:p>
          <a:p>
            <a:pPr algn="just">
              <a:buClr>
                <a:schemeClr val="bg2">
                  <a:lumMod val="50000"/>
                </a:schemeClr>
              </a:buClr>
              <a:buSzPct val="100000"/>
            </a:pPr>
            <a:endParaRPr lang="ru-RU" sz="2000" b="1" dirty="0" smtClean="0"/>
          </a:p>
          <a:p>
            <a:pPr algn="just">
              <a:buClr>
                <a:schemeClr val="bg2">
                  <a:lumMod val="50000"/>
                </a:schemeClr>
              </a:buClr>
              <a:buSzPct val="100000"/>
            </a:pPr>
            <a:endParaRPr lang="ru-RU" sz="2000" b="1" dirty="0" smtClean="0"/>
          </a:p>
          <a:p>
            <a:pPr marL="0" indent="0" algn="just">
              <a:buClr>
                <a:schemeClr val="bg2">
                  <a:lumMod val="50000"/>
                </a:schemeClr>
              </a:buClr>
              <a:buSzPct val="100000"/>
              <a:buNone/>
            </a:pPr>
            <a:endParaRPr lang="ru-RU" sz="2000" b="1" dirty="0"/>
          </a:p>
          <a:p>
            <a:pPr algn="just">
              <a:buClr>
                <a:schemeClr val="bg2">
                  <a:lumMod val="50000"/>
                </a:schemeClr>
              </a:buClr>
              <a:buSzPct val="100000"/>
            </a:pPr>
            <a:endParaRPr lang="ru-RU" sz="2000" b="1" dirty="0" smtClean="0"/>
          </a:p>
          <a:p>
            <a:pPr marL="0" indent="0" algn="just">
              <a:buClr>
                <a:schemeClr val="bg2">
                  <a:lumMod val="50000"/>
                </a:schemeClr>
              </a:buClr>
              <a:buSzPct val="100000"/>
              <a:buNone/>
            </a:pPr>
            <a:endParaRPr lang="en-US" sz="2000" b="1" dirty="0" smtClean="0"/>
          </a:p>
          <a:p>
            <a:pPr marL="0" indent="0" algn="just">
              <a:buClr>
                <a:schemeClr val="bg2">
                  <a:lumMod val="50000"/>
                </a:schemeClr>
              </a:buClr>
              <a:buSzPct val="100000"/>
              <a:buNone/>
            </a:pPr>
            <a:endParaRPr lang="ru-RU" sz="2000" b="1" dirty="0" smtClean="0"/>
          </a:p>
          <a:p>
            <a:pPr marL="0" indent="0" algn="r">
              <a:buClr>
                <a:schemeClr val="bg2">
                  <a:lumMod val="50000"/>
                </a:schemeClr>
              </a:buClr>
              <a:buSzPct val="100000"/>
              <a:buNone/>
            </a:pPr>
            <a:r>
              <a:rPr lang="ru-RU" sz="1400" i="1" dirty="0" smtClean="0">
                <a:solidFill>
                  <a:schemeClr val="bg2">
                    <a:lumMod val="50000"/>
                  </a:schemeClr>
                </a:solidFill>
              </a:rPr>
              <a:t>Автор презентации: Попова Татьяна Геннадьевна</a:t>
            </a:r>
            <a:endParaRPr lang="en-US" sz="14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0465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Наш город основан тульскими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промышленниками Никитой и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Акинфием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Демидовыми.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8 октября 1722 года – день пуска в строй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Выйского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медеплавильного завода - стал и днем рождения Нижнетагильского горнозаводского поселка </a:t>
            </a:r>
            <a:r>
              <a:rPr lang="ru-RU" sz="1800" i="1" dirty="0">
                <a:solidFill>
                  <a:schemeClr val="bg2">
                    <a:lumMod val="50000"/>
                  </a:schemeClr>
                </a:solidFill>
              </a:rPr>
              <a:t>(лишь 20 августа 1919 года Нижний Тагил получил статус города).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Autofit/>
          </a:bodyPr>
          <a:lstStyle/>
          <a:p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Рождение города </a:t>
            </a:r>
            <a:r>
              <a:rPr lang="ru-RU" sz="32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….</a:t>
            </a:r>
          </a:p>
        </p:txBody>
      </p:sp>
      <p:pic>
        <p:nvPicPr>
          <p:cNvPr id="1026" name="Picture 2" descr=" &#10;&lt;p&gt;&lt;i&gt;Неизвестный художник. Портрет Н.Д. Антюфеева (Демидова). &#10;    &lt;br /&gt;&#10;   Холст, масло. 1 четв. XVIII в. &lt;/i&gt;&lt;/p&gt;&#10; &#10;&lt;p&gt; &lt;/p&gt;&#10; &#10;&lt;p&gt;Никита Демидович Антюфеев (Демидов) (1656-1725) – основатель знаменитой династии уральских горнозаводчиков Демидовых, промышленник, заводовладелец, один из основателей Нижнего Тагила. Он, будучи тульским оружейником и верным сподвижником Петра I в его делах по переустройству России, произвел разведку рудных месторождений на Урале, закрепил их за собой, определил караванные пути, добился приписки к заводам местного населения и основал пять заводов, заложив тем самым основы «горнорудной империи» Демидовых на Урале. В 1709 г. в Невьянске по указу Петра I он открыл Цифирную школу. В награду «за ...верные службы и ставку сибирского железа» в 1709 г. Н. Демидову был пожалован чин комиссара, а в 1720 году он получил за заслуги перед Отечеством дворянское звание с фамилией Демидов, которое всерьез не принимал, тем более что указ Петра I о возведении его в дворянство оказался не подписан государем. Ошибка была исправлена в 1726 году императрицей Екатериной I, 24 марта подписавшей указ о пожаловании детям и внукам Никиты Демидова потомственного дворянства. Тогда же им был пожалован и герб, на котором изображены три рудоискательные лозы «... во знак их любопытства в приискании металлов» и серебряный молот «во знак про-изведения их трудом и коштом медных и железных заводов». На дворянском гербе Демидовых начертан девиз: «ACTA NON VERBA» («НЕ СЛОВАМИ, А ДЕЛАМИ»).&lt;/p&gt;&#10; 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90" y="3051382"/>
            <a:ext cx="207266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 &#10;&lt;p&gt;&lt;i&gt;Г.-К. Гроот. Портрет А.Н.Демидова. &#10;    &lt;br /&gt;&#10;   Холст, масло. I пол. XVIII в.&lt;/i&gt;&lt;/p&gt;&#10; &#10;&lt;p&gt; &lt;/p&gt;&#10; &#10;&lt;p&gt;Акинфий Никитич Демидов (1678-1745) – старший сын Н.Д. Демидова, один из основоположников горнозаводской промышленности России, «гениальный заводчик», потомственный дворянин (1726), действительный статский советник (1742). Обладая великолепными деловыми качествами и широкими практическими знаниями в области горного дела и металлургии, он основал 18 новых заводов, открыл свыше 30 рудных месторождений и к концу своей жизни владел 25 заводами, 3 пристанями, 36 селами с множеством деревень. Созданная им «империя» протянулась от Оренбуржья до Перми. &lt;/p&gt;&#10; &#10;&lt;p&gt;Акинфий Никитич Демидов до тонкости овладел секретами тульских и саксонских мастеров, во всех подробностях знал производственный процесс на своих заводах. Многочисленные деловые письма и инструкции демонстрируют его обширные знания практически во всех сферах деятельности металлургических предприятий: поиске и эксплуатации рудных месторождений, технологии получения чугуна, железа и меди, молотовом и кузнечном дело, заготовке древесного угля и т.д. Акинфий Никитич хорошо знал природные богатства своих земель, отводимых для обеспечения заводов рудой, лесом и другим сырьем, и умел их использовать. Он лично определял условия и ход плавок, был неустанно в экспериментальном поиске новых, передовых способов получения качественного и недорогого металла. &lt;/p&gt;&#10; &#10;&lt;p&gt;Собрание редкостей Акинфия Демидова при Невьянской заводской конторе (I четв. XVIII в.) впоследствии положило начало формированию коллекций и открытию в 1840 г. Нижнетагильского музеума естественной истории и древностей. В знак признания заслуг Акинфия Демидова в 1997 г. ему было присвоено звание «Почетный гражданин города Нижний Тагил». &lt;/p&gt;&#10; 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51382"/>
            <a:ext cx="170039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ntagil.org/upload/iblock/f91/17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411" y="3483382"/>
            <a:ext cx="3327489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30157" y="5620121"/>
            <a:ext cx="2215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Акинфий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 Никитич Демидов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(1678 – 1745)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4" y="5620121"/>
            <a:ext cx="2337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Никита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Демидович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Антюфеев</a:t>
            </a:r>
            <a:endParaRPr lang="ru-RU" sz="12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(Демидов)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(1656 - 1725)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0724" y="5620120"/>
            <a:ext cx="348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Выйский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 медеплавильный завод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(1722 г.)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7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99199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Гора Высокая, «родившая и вскормившая» Нижний Тагил, стала символом богатства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тагильских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недр – железом и медью, золотом и платиной, малахитом. 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После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того как из ее недр добыли 223 миллиона тонн железной руды, она превратилась в глубокий кратер.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2352" y="152400"/>
            <a:ext cx="8579296" cy="612304"/>
          </a:xfrm>
        </p:spPr>
        <p:txBody>
          <a:bodyPr>
            <a:noAutofit/>
          </a:bodyPr>
          <a:lstStyle/>
          <a:p>
            <a:pPr algn="ctr"/>
            <a:r>
              <a:rPr lang="ru-RU" sz="32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"Была гора Высокая - стала яма глубокая</a:t>
            </a:r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http://www.ntagil.org/upload/iblock/60e/172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780928"/>
            <a:ext cx="3763896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 bwMode="auto">
          <a:xfrm>
            <a:off x="4716018" y="4365104"/>
            <a:ext cx="373585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www.ntagil.org/upload/resize_cache/iblock/93a/350_230_2/rudnaya_piramida_s_obraztsami_mednykh_i_zhe_leznykh_rud_iz_mestorozhdeniy_prinadle_zhavshikh_a.n._demidovu._1728_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5085104"/>
            <a:ext cx="167054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66053" y="5695112"/>
            <a:ext cx="165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Рудная пирамида </a:t>
            </a:r>
          </a:p>
          <a:p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с образцами медных </a:t>
            </a:r>
          </a:p>
          <a:p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 железных руд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/>
          </a:bodyPr>
          <a:lstStyle/>
          <a:p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Самая большая в мире глыба малахита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80" name="Picture 8" descr="https://uraloved.ru/images/sokrovisha/malahit/malahitovaya-gliba-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4350" y="1551284"/>
            <a:ext cx="283185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g-fotki.yandex.ru/get/55/artur-volt.17/0_178b3_edc3c829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507" y="2271284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4100" y="5199051"/>
            <a:ext cx="4410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Хранится в музее </a:t>
            </a:r>
            <a:r>
              <a:rPr lang="ru-RU" sz="1200" i="1" dirty="0">
                <a:solidFill>
                  <a:schemeClr val="bg2">
                    <a:lumMod val="50000"/>
                  </a:schemeClr>
                </a:solidFill>
              </a:rPr>
              <a:t>Горного института в 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Санкт-Петербурге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8448" y="5199052"/>
            <a:ext cx="3043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Статья </a:t>
            </a:r>
            <a:r>
              <a:rPr lang="ru-RU" sz="1200" i="1" dirty="0">
                <a:solidFill>
                  <a:schemeClr val="bg2">
                    <a:lumMod val="50000"/>
                  </a:schemeClr>
                </a:solidFill>
              </a:rPr>
              <a:t>из «Горного журнала» 1836 года </a:t>
            </a:r>
            <a:endParaRPr lang="ru-RU" sz="1200" i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Объект 1"/>
          <p:cNvSpPr>
            <a:spLocks noGrp="1"/>
          </p:cNvSpPr>
          <p:nvPr>
            <p:ph idx="1"/>
          </p:nvPr>
        </p:nvSpPr>
        <p:spPr>
          <a:xfrm>
            <a:off x="525488" y="1041702"/>
            <a:ext cx="4475922" cy="122958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1836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году на </a:t>
            </a:r>
            <a:r>
              <a:rPr lang="ru-RU" sz="1800" dirty="0" err="1">
                <a:solidFill>
                  <a:schemeClr val="bg2">
                    <a:lumMod val="50000"/>
                  </a:schemeClr>
                </a:solidFill>
              </a:rPr>
              <a:t>Меднорудянском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 руднике в Нижнем Тагиле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найдена и извлечена огромная глыба малахита весом 1504 кг.</a:t>
            </a: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7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3129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Железо Нижнетагильских заводов с клеймом «Старый соболь» охотно покупали в Англии, Франции и других западноевропейских странах, ибо было оно лучше известного тогда «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свейского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» (шведского), а в XIX столетии постоянно получало награды на международных выставках.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9925" y="116632"/>
            <a:ext cx="8229600" cy="612304"/>
          </a:xfrm>
        </p:spPr>
        <p:txBody>
          <a:bodyPr>
            <a:noAutofit/>
          </a:bodyPr>
          <a:lstStyle/>
          <a:p>
            <a:pPr algn="ctr"/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«Старый соболь»</a:t>
            </a:r>
            <a:endParaRPr lang="ru-RU" sz="32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40945"/>
            <a:ext cx="4590000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i4.imageban.ru/out/2013/01/08/a82c727a3881e5897695cae534bdaab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185104"/>
            <a:ext cx="2176752" cy="181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72384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1766 год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Тагильские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мастеровые Федор и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Вавила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2">
                    <a:lumMod val="50000"/>
                  </a:schemeClr>
                </a:solidFill>
              </a:rPr>
              <a:t>Худояровы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 изобрели масляный лак, по качеству не ниже китайского. 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Нижний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Тагил – родина Уральской лаковой росписи!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Изделия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</a:rPr>
              <a:t>тагильских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мастеров хранятся в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крупнейших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музеях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России.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Autofit/>
          </a:bodyPr>
          <a:lstStyle/>
          <a:p>
            <a:r>
              <a:rPr lang="ru-RU" sz="32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Плеяда изобретателей</a:t>
            </a:r>
            <a:endParaRPr lang="ru-RU" sz="3200" dirty="0"/>
          </a:p>
        </p:txBody>
      </p:sp>
      <p:pic>
        <p:nvPicPr>
          <p:cNvPr id="4104" name="Picture 8" descr="https://tagilka.ru/upload/medialibrary/641/64136e708304bb8a620a7d4e5bd96a8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0059" y="3913193"/>
            <a:ext cx="3651505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544" y="5976194"/>
            <a:ext cx="4201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Музей истории подносного промысла «Дом </a:t>
            </a:r>
            <a:r>
              <a:rPr lang="ru-RU" sz="1200" i="1" dirty="0" err="1" smtClean="0">
                <a:solidFill>
                  <a:schemeClr val="bg2">
                    <a:lumMod val="50000"/>
                  </a:schemeClr>
                </a:solidFill>
              </a:rPr>
              <a:t>Худояровых</a:t>
            </a:r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108" name="Picture 12" descr="https://wearts.ru/images/museums/16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333" y="3140968"/>
            <a:ext cx="3651503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1800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год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Слесарь Ефим Артамонов изобрел первый самокат (велосипед). </a:t>
            </a:r>
          </a:p>
        </p:txBody>
      </p:sp>
      <p:pic>
        <p:nvPicPr>
          <p:cNvPr id="5" name="Picture 3" descr="C:\Users\Вера\Downloads\r2_gulphique.royalcheese.ru_vavauaurl.585x805x50_19b2d867.jpg"/>
          <p:cNvPicPr>
            <a:picLocks noGrp="1"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9" y="2230758"/>
            <a:ext cx="2776729" cy="3240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230758"/>
            <a:ext cx="3299275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Autofit/>
          </a:bodyPr>
          <a:lstStyle/>
          <a:p>
            <a:r>
              <a:rPr lang="ru-RU" sz="32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Плеяда изобретателей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1834 год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Нижнетагильскими механиками Черепановыми сооружен первый паровоз – «сухопутный пароход». 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57200" y="152400"/>
            <a:ext cx="8229600" cy="61230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ru-RU" sz="32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Плеяда изобретателей</a:t>
            </a:r>
            <a:endParaRPr lang="ru-RU" sz="3200" dirty="0"/>
          </a:p>
        </p:txBody>
      </p:sp>
      <p:pic>
        <p:nvPicPr>
          <p:cNvPr id="6146" name="Picture 2" descr="https://static.panoramio.com.storage.googleapis.com/photos/large/71203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010" y="1916832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Вера\Desktop\Новая папка\800px-First_locomotive_Russia.jpg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861" y="1916832"/>
            <a:ext cx="3435503" cy="3600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2949" y="5583501"/>
            <a:ext cx="3166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Памятник Ефиму и Мирону Черепановым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на Театральной площади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6505" y="5607498"/>
            <a:ext cx="283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Макет паровоза Черепановых </a:t>
            </a:r>
          </a:p>
          <a:p>
            <a:pPr algn="ctr"/>
            <a:r>
              <a:rPr lang="ru-RU" sz="1200" i="1" dirty="0" smtClean="0">
                <a:solidFill>
                  <a:schemeClr val="bg2">
                    <a:lumMod val="50000"/>
                  </a:schemeClr>
                </a:solidFill>
              </a:rPr>
              <a:t>возле историко-краеведческого музея</a:t>
            </a:r>
            <a:endParaRPr lang="ru-RU" sz="12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</TotalTime>
  <Words>1126</Words>
  <Application>Microsoft Office PowerPoint</Application>
  <PresentationFormat>Экран (4:3)</PresentationFormat>
  <Paragraphs>197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Презентация PowerPoint</vt:lpstr>
      <vt:lpstr>Нижний Тагил</vt:lpstr>
      <vt:lpstr>Рождение города ….</vt:lpstr>
      <vt:lpstr>"Была гора Высокая - стала яма глубокая"</vt:lpstr>
      <vt:lpstr>Самая большая в мире глыба малахита</vt:lpstr>
      <vt:lpstr>«Старый соболь»</vt:lpstr>
      <vt:lpstr>Плеяда изобретателей</vt:lpstr>
      <vt:lpstr>Плеяда изобретателей</vt:lpstr>
      <vt:lpstr>Презентация PowerPoint</vt:lpstr>
      <vt:lpstr>«Урал – опорный край державы»</vt:lpstr>
      <vt:lpstr>Символ города</vt:lpstr>
      <vt:lpstr>Тагильские писатели</vt:lpstr>
      <vt:lpstr>Тагильские писатели</vt:lpstr>
      <vt:lpstr>Уральский сказитель</vt:lpstr>
      <vt:lpstr>Храмы и соборы</vt:lpstr>
      <vt:lpstr>Музеи</vt:lpstr>
      <vt:lpstr>Памятники</vt:lpstr>
      <vt:lpstr>Все для спорта</vt:lpstr>
      <vt:lpstr>Градообразующие предприятия</vt:lpstr>
      <vt:lpstr>Международные выставки</vt:lpstr>
      <vt:lpstr>Награды города</vt:lpstr>
      <vt:lpstr>Официальные символы города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136</cp:revision>
  <dcterms:created xsi:type="dcterms:W3CDTF">2019-01-05T06:48:48Z</dcterms:created>
  <dcterms:modified xsi:type="dcterms:W3CDTF">2019-01-06T10:52:38Z</dcterms:modified>
</cp:coreProperties>
</file>