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85" r:id="rId7"/>
    <p:sldId id="286" r:id="rId8"/>
    <p:sldId id="287" r:id="rId9"/>
    <p:sldId id="288" r:id="rId10"/>
    <p:sldId id="260" r:id="rId11"/>
    <p:sldId id="261" r:id="rId12"/>
    <p:sldId id="265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91" r:id="rId21"/>
    <p:sldId id="289" r:id="rId22"/>
    <p:sldId id="290" r:id="rId23"/>
    <p:sldId id="279" r:id="rId24"/>
    <p:sldId id="278" r:id="rId25"/>
    <p:sldId id="280" r:id="rId26"/>
    <p:sldId id="292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jpeg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Особенности организации развивающей предметно-пространственной среды в группах. Оформление музыкального уголка.</a:t>
            </a:r>
          </a:p>
          <a:p>
            <a:pPr algn="ctr"/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5013176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Подготовила музыкальный руководитель Виноградова И.Ю.</a:t>
            </a:r>
            <a:endParaRPr lang="ru-RU" sz="22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68407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Музыкальные инструменты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268760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Не звучащие (макеты):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1268760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/>
          </a:p>
          <a:p>
            <a:pPr algn="ctr"/>
            <a:r>
              <a:rPr lang="ru-RU" sz="2000" b="1" dirty="0" smtClean="0"/>
              <a:t>Звучащие:</a:t>
            </a:r>
            <a:endParaRPr lang="ru-RU" sz="2000" b="1" dirty="0"/>
          </a:p>
        </p:txBody>
      </p:sp>
      <p:pic>
        <p:nvPicPr>
          <p:cNvPr id="7" name="Рисунок 6" descr="image.jpg"/>
          <p:cNvPicPr>
            <a:picLocks noChangeAspect="1"/>
          </p:cNvPicPr>
          <p:nvPr/>
        </p:nvPicPr>
        <p:blipFill>
          <a:blip r:embed="rId2" cstate="print"/>
          <a:srcRect r="8536"/>
          <a:stretch>
            <a:fillRect/>
          </a:stretch>
        </p:blipFill>
        <p:spPr>
          <a:xfrm>
            <a:off x="395536" y="2060848"/>
            <a:ext cx="2664296" cy="2184704"/>
          </a:xfrm>
          <a:prstGeom prst="rect">
            <a:avLst/>
          </a:prstGeom>
        </p:spPr>
      </p:pic>
      <p:pic>
        <p:nvPicPr>
          <p:cNvPr id="8" name="Рисунок 7" descr="Без названия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387685"/>
            <a:ext cx="2952328" cy="2470315"/>
          </a:xfrm>
          <a:prstGeom prst="rect">
            <a:avLst/>
          </a:prstGeom>
        </p:spPr>
      </p:pic>
      <p:pic>
        <p:nvPicPr>
          <p:cNvPr id="10" name="Рисунок 9" descr="Без названия (1)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tretch>
            <a:fillRect/>
          </a:stretch>
        </p:blipFill>
        <p:spPr>
          <a:xfrm>
            <a:off x="3923928" y="2060848"/>
            <a:ext cx="4838080" cy="381642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62050" y="260648"/>
            <a:ext cx="2835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Шумовые инструменты:</a:t>
            </a:r>
          </a:p>
          <a:p>
            <a:pPr algn="ctr"/>
            <a:endParaRPr lang="ru-RU" sz="2400" b="1" dirty="0"/>
          </a:p>
        </p:txBody>
      </p:sp>
      <p:pic>
        <p:nvPicPr>
          <p:cNvPr id="3" name="Рисунок 2" descr="88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5178152" cy="38836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96136" y="332656"/>
            <a:ext cx="30892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Лесенка из 3-х ступенек + </a:t>
            </a:r>
          </a:p>
          <a:p>
            <a:pPr algn="ctr"/>
            <a:r>
              <a:rPr lang="ru-RU" sz="2000" b="1" dirty="0" smtClean="0"/>
              <a:t>игрушки:</a:t>
            </a:r>
          </a:p>
          <a:p>
            <a:endParaRPr lang="ru-RU" sz="2000" dirty="0"/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340768"/>
            <a:ext cx="2755378" cy="2063874"/>
          </a:xfrm>
          <a:prstGeom prst="rect">
            <a:avLst/>
          </a:prstGeom>
        </p:spPr>
      </p:pic>
      <p:pic>
        <p:nvPicPr>
          <p:cNvPr id="6" name="Рисунок 5" descr="detsad-286165-1426936748.jpg"/>
          <p:cNvPicPr>
            <a:picLocks noChangeAspect="1"/>
          </p:cNvPicPr>
          <p:nvPr/>
        </p:nvPicPr>
        <p:blipFill>
          <a:blip r:embed="rId4" cstate="print"/>
          <a:srcRect l="17614" t="11743" r="10169" b="3710"/>
          <a:stretch>
            <a:fillRect/>
          </a:stretch>
        </p:blipFill>
        <p:spPr>
          <a:xfrm>
            <a:off x="5940152" y="3717032"/>
            <a:ext cx="2952328" cy="2592288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Средняя группа</a:t>
            </a:r>
            <a:endParaRPr lang="ru-RU" sz="3200" b="1" dirty="0"/>
          </a:p>
        </p:txBody>
      </p:sp>
      <p:pic>
        <p:nvPicPr>
          <p:cNvPr id="5" name="Рисунок 4" descr="albom-chako-10-15-200-c-46200rclg-babylove.jpg"/>
          <p:cNvPicPr>
            <a:picLocks noChangeAspect="1"/>
          </p:cNvPicPr>
          <p:nvPr/>
        </p:nvPicPr>
        <p:blipFill>
          <a:blip r:embed="rId3" cstate="print"/>
          <a:srcRect l="18144" t="11941" r="18361" b="11724"/>
          <a:stretch>
            <a:fillRect/>
          </a:stretch>
        </p:blipFill>
        <p:spPr>
          <a:xfrm rot="21103776">
            <a:off x="425260" y="1323331"/>
            <a:ext cx="3023958" cy="3635462"/>
          </a:xfrm>
          <a:prstGeom prst="rect">
            <a:avLst/>
          </a:prstGeom>
        </p:spPr>
      </p:pic>
      <p:pic>
        <p:nvPicPr>
          <p:cNvPr id="3" name="Рисунок 2" descr="Без назван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87198">
            <a:off x="910195" y="1750853"/>
            <a:ext cx="2436797" cy="2773978"/>
          </a:xfrm>
          <a:prstGeom prst="roundRect">
            <a:avLst/>
          </a:prstGeom>
        </p:spPr>
      </p:pic>
      <p:pic>
        <p:nvPicPr>
          <p:cNvPr id="6" name="Рисунок 5" descr="924070029_w200_h200_700_8.jpg"/>
          <p:cNvPicPr>
            <a:picLocks noChangeAspect="1"/>
          </p:cNvPicPr>
          <p:nvPr/>
        </p:nvPicPr>
        <p:blipFill>
          <a:blip r:embed="rId5" cstate="print"/>
          <a:srcRect l="51769" t="26112" r="4559" b="24276"/>
          <a:stretch>
            <a:fillRect/>
          </a:stretch>
        </p:blipFill>
        <p:spPr>
          <a:xfrm>
            <a:off x="5940152" y="1340768"/>
            <a:ext cx="2915816" cy="3312368"/>
          </a:xfrm>
          <a:prstGeom prst="rect">
            <a:avLst/>
          </a:prstGeom>
        </p:spPr>
      </p:pic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6" cstate="print"/>
          <a:srcRect l="11463" r="15365" b="6741"/>
          <a:stretch>
            <a:fillRect/>
          </a:stretch>
        </p:blipFill>
        <p:spPr>
          <a:xfrm>
            <a:off x="6156176" y="1700808"/>
            <a:ext cx="2599387" cy="2696027"/>
          </a:xfrm>
          <a:prstGeom prst="rect">
            <a:avLst/>
          </a:prstGeom>
        </p:spPr>
      </p:pic>
      <p:pic>
        <p:nvPicPr>
          <p:cNvPr id="7" name="Рисунок 6" descr="Без названия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11760" y="4784050"/>
            <a:ext cx="3691137" cy="2073950"/>
          </a:xfrm>
          <a:prstGeom prst="round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91880" y="1700808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«Альбом-Песенник»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Средняя группа</a:t>
            </a:r>
            <a:endParaRPr lang="ru-RU" sz="3200" b="1" dirty="0"/>
          </a:p>
        </p:txBody>
      </p:sp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4005064"/>
            <a:ext cx="3713001" cy="2628304"/>
          </a:xfrm>
          <a:prstGeom prst="rect">
            <a:avLst/>
          </a:prstGeom>
        </p:spPr>
      </p:pic>
      <p:pic>
        <p:nvPicPr>
          <p:cNvPr id="7" name="Рисунок 6" descr="Без названия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861048"/>
            <a:ext cx="3245519" cy="2764701"/>
          </a:xfrm>
          <a:prstGeom prst="rect">
            <a:avLst/>
          </a:prstGeom>
        </p:spPr>
      </p:pic>
      <p:pic>
        <p:nvPicPr>
          <p:cNvPr id="8" name="Рисунок 7" descr="e8f8bc7e26f622dfc0b3c809094b36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1268760"/>
            <a:ext cx="3783327" cy="2513811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Средняя группа</a:t>
            </a:r>
            <a:endParaRPr lang="ru-RU" sz="3200" b="1" dirty="0"/>
          </a:p>
        </p:txBody>
      </p:sp>
      <p:pic>
        <p:nvPicPr>
          <p:cNvPr id="4" name="Рисунок 3" descr="59860060.jpg"/>
          <p:cNvPicPr>
            <a:picLocks noChangeAspect="1"/>
          </p:cNvPicPr>
          <p:nvPr/>
        </p:nvPicPr>
        <p:blipFill>
          <a:blip r:embed="rId3" cstate="print"/>
          <a:srcRect l="10237" t="38450" r="3926"/>
          <a:stretch>
            <a:fillRect/>
          </a:stretch>
        </p:blipFill>
        <p:spPr>
          <a:xfrm>
            <a:off x="-717266" y="1092085"/>
            <a:ext cx="10185810" cy="54778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126876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«Ритмический паровозик»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awswo_omn8e.jpg"/>
          <p:cNvPicPr>
            <a:picLocks noChangeAspect="1"/>
          </p:cNvPicPr>
          <p:nvPr/>
        </p:nvPicPr>
        <p:blipFill>
          <a:blip r:embed="rId4" cstate="print"/>
          <a:srcRect t="9948" r="50000" b="14954"/>
          <a:stretch>
            <a:fillRect/>
          </a:stretch>
        </p:blipFill>
        <p:spPr>
          <a:xfrm>
            <a:off x="2051720" y="3573016"/>
            <a:ext cx="1364382" cy="1536941"/>
          </a:xfrm>
          <a:prstGeom prst="rect">
            <a:avLst/>
          </a:prstGeom>
        </p:spPr>
      </p:pic>
      <p:pic>
        <p:nvPicPr>
          <p:cNvPr id="7" name="Рисунок 6" descr="Без названия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3645024"/>
            <a:ext cx="1503611" cy="1503611"/>
          </a:xfrm>
          <a:prstGeom prst="rect">
            <a:avLst/>
          </a:prstGeom>
        </p:spPr>
      </p:pic>
      <p:pic>
        <p:nvPicPr>
          <p:cNvPr id="8" name="Рисунок 7" descr="Без названия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3645024"/>
            <a:ext cx="1420905" cy="1546473"/>
          </a:xfrm>
          <a:prstGeom prst="rect">
            <a:avLst/>
          </a:prstGeom>
        </p:spPr>
      </p:pic>
      <p:pic>
        <p:nvPicPr>
          <p:cNvPr id="9" name="Рисунок 8" descr="images (5).jpg"/>
          <p:cNvPicPr>
            <a:picLocks noChangeAspect="1"/>
          </p:cNvPicPr>
          <p:nvPr/>
        </p:nvPicPr>
        <p:blipFill>
          <a:blip r:embed="rId7" cstate="print"/>
          <a:srcRect t="23120" b="13041"/>
          <a:stretch>
            <a:fillRect/>
          </a:stretch>
        </p:blipFill>
        <p:spPr>
          <a:xfrm>
            <a:off x="7010400" y="3789040"/>
            <a:ext cx="2133600" cy="1368152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Средняя группа</a:t>
            </a:r>
            <a:endParaRPr lang="ru-RU" sz="3200" b="1" dirty="0"/>
          </a:p>
        </p:txBody>
      </p:sp>
      <p:pic>
        <p:nvPicPr>
          <p:cNvPr id="3" name="Рисунок 2" descr="20726_fa5bb00c38cbf4a782425dbfb45c45b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196752"/>
            <a:ext cx="4354239" cy="2444485"/>
          </a:xfrm>
          <a:prstGeom prst="rect">
            <a:avLst/>
          </a:prstGeom>
        </p:spPr>
      </p:pic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1196752"/>
            <a:ext cx="4243329" cy="2376264"/>
          </a:xfrm>
          <a:prstGeom prst="rect">
            <a:avLst/>
          </a:prstGeom>
        </p:spPr>
      </p:pic>
      <p:pic>
        <p:nvPicPr>
          <p:cNvPr id="5" name="Рисунок 4" descr="hqdefault.jpg"/>
          <p:cNvPicPr>
            <a:picLocks noChangeAspect="1"/>
          </p:cNvPicPr>
          <p:nvPr/>
        </p:nvPicPr>
        <p:blipFill>
          <a:blip r:embed="rId5" cstate="print"/>
          <a:srcRect b="45800"/>
          <a:stretch>
            <a:fillRect/>
          </a:stretch>
        </p:blipFill>
        <p:spPr>
          <a:xfrm>
            <a:off x="1187624" y="3861048"/>
            <a:ext cx="6908524" cy="2808312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Средняя группа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26876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Музыкальные инструменты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( не озвученные –макеты)</a:t>
            </a:r>
          </a:p>
          <a:p>
            <a:pPr algn="ctr"/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Без названия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420888"/>
            <a:ext cx="4113808" cy="3081385"/>
          </a:xfrm>
          <a:prstGeom prst="rect">
            <a:avLst/>
          </a:prstGeom>
        </p:spPr>
      </p:pic>
      <p:pic>
        <p:nvPicPr>
          <p:cNvPr id="5" name="Рисунок 4" descr="Без названия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492895"/>
            <a:ext cx="4061400" cy="3042129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Средняя группа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26876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Музыкальные инструменты </a:t>
            </a:r>
          </a:p>
          <a:p>
            <a:pPr algn="ctr"/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71rL3b7j6kL._SX466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276872"/>
            <a:ext cx="4150618" cy="4150618"/>
          </a:xfrm>
          <a:prstGeom prst="rect">
            <a:avLst/>
          </a:prstGeom>
        </p:spPr>
      </p:pic>
      <p:pic>
        <p:nvPicPr>
          <p:cNvPr id="5" name="Рисунок 4" descr="images (2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348880"/>
            <a:ext cx="3987398" cy="4077204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Средняя группа</a:t>
            </a:r>
            <a:endParaRPr lang="ru-RU" sz="3200" b="1" dirty="0"/>
          </a:p>
        </p:txBody>
      </p:sp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2855962" cy="3812856"/>
          </a:xfrm>
          <a:prstGeom prst="rect">
            <a:avLst/>
          </a:prstGeom>
        </p:spPr>
      </p:pic>
      <p:pic>
        <p:nvPicPr>
          <p:cNvPr id="8" name="Рисунок 7" descr="Без названия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420888"/>
            <a:ext cx="504056" cy="504056"/>
          </a:xfrm>
          <a:prstGeom prst="rect">
            <a:avLst/>
          </a:prstGeom>
        </p:spPr>
      </p:pic>
      <p:pic>
        <p:nvPicPr>
          <p:cNvPr id="10" name="Рисунок 9" descr="Без названия (6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3861048"/>
            <a:ext cx="3528392" cy="2318294"/>
          </a:xfrm>
          <a:prstGeom prst="rect">
            <a:avLst/>
          </a:prstGeom>
        </p:spPr>
      </p:pic>
      <p:pic>
        <p:nvPicPr>
          <p:cNvPr id="11" name="Рисунок 10" descr="Без названия (7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1268760"/>
            <a:ext cx="3598691" cy="2271514"/>
          </a:xfrm>
          <a:prstGeom prst="rect">
            <a:avLst/>
          </a:prstGeom>
        </p:spPr>
      </p:pic>
      <p:pic>
        <p:nvPicPr>
          <p:cNvPr id="9" name="Рисунок 8" descr="Без названия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2852936"/>
            <a:ext cx="504056" cy="504056"/>
          </a:xfrm>
          <a:prstGeom prst="rect">
            <a:avLst/>
          </a:prstGeom>
        </p:spPr>
      </p:pic>
      <p:pic>
        <p:nvPicPr>
          <p:cNvPr id="12" name="Рисунок 11" descr="Без названия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3356992"/>
            <a:ext cx="504056" cy="504056"/>
          </a:xfrm>
          <a:prstGeom prst="rect">
            <a:avLst/>
          </a:prstGeom>
        </p:spPr>
      </p:pic>
      <p:pic>
        <p:nvPicPr>
          <p:cNvPr id="13" name="Рисунок 12" descr="Без названия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3933056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Старшая группа</a:t>
            </a:r>
            <a:endParaRPr lang="ru-RU" sz="3200" b="1" dirty="0"/>
          </a:p>
        </p:txBody>
      </p:sp>
      <p:pic>
        <p:nvPicPr>
          <p:cNvPr id="4" name="Рисунок 3" descr="images (3)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4644008" y="1340768"/>
            <a:ext cx="3779292" cy="3969119"/>
          </a:xfrm>
          <a:prstGeom prst="rect">
            <a:avLst/>
          </a:prstGeom>
        </p:spPr>
      </p:pic>
      <p:pic>
        <p:nvPicPr>
          <p:cNvPr id="5" name="Рисунок 4" descr="Без названия (8).jpg"/>
          <p:cNvPicPr>
            <a:picLocks noChangeAspect="1"/>
          </p:cNvPicPr>
          <p:nvPr/>
        </p:nvPicPr>
        <p:blipFill>
          <a:blip r:embed="rId4" cstate="print"/>
          <a:srcRect l="8680" t="6504" r="13196" b="11114"/>
          <a:stretch>
            <a:fillRect/>
          </a:stretch>
        </p:blipFill>
        <p:spPr>
          <a:xfrm>
            <a:off x="755576" y="1412776"/>
            <a:ext cx="3240360" cy="2736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537321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Фланелеграф</a:t>
            </a:r>
            <a:endParaRPr lang="ru-RU" sz="28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32656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412776"/>
            <a:ext cx="4176464" cy="4176464"/>
          </a:xfrm>
          <a:prstGeom prst="rect">
            <a:avLst/>
          </a:prstGeom>
        </p:spPr>
      </p:pic>
      <p:pic>
        <p:nvPicPr>
          <p:cNvPr id="5" name="Рисунок 4" descr="1005554808-640x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780928"/>
            <a:ext cx="3528392" cy="35283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580526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«Альбом-песенник»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234888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«Музыкальные кубики»</a:t>
            </a:r>
            <a:endParaRPr lang="ru-RU" sz="24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Старшая группа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340768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Атрибуты к музыкальным сказкам для </a:t>
            </a:r>
            <a:r>
              <a:rPr lang="ru-RU" sz="2000" b="1" dirty="0" err="1" smtClean="0"/>
              <a:t>инсценирования</a:t>
            </a:r>
            <a:endParaRPr lang="ru-RU" sz="2000" b="1" dirty="0"/>
          </a:p>
        </p:txBody>
      </p:sp>
      <p:pic>
        <p:nvPicPr>
          <p:cNvPr id="6" name="Рисунок 5" descr="Без названия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72816"/>
            <a:ext cx="4370010" cy="2723563"/>
          </a:xfrm>
          <a:prstGeom prst="rect">
            <a:avLst/>
          </a:prstGeom>
        </p:spPr>
      </p:pic>
      <p:pic>
        <p:nvPicPr>
          <p:cNvPr id="7" name="Рисунок 6" descr="Без названия (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844824"/>
            <a:ext cx="4369445" cy="2664296"/>
          </a:xfrm>
          <a:prstGeom prst="rect">
            <a:avLst/>
          </a:prstGeom>
        </p:spPr>
      </p:pic>
      <p:pic>
        <p:nvPicPr>
          <p:cNvPr id="5" name="Рисунок 4" descr="Без названия (1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4344104"/>
            <a:ext cx="3960440" cy="251389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0648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Старшая группа</a:t>
            </a:r>
            <a:endParaRPr lang="ru-RU" sz="32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27584" y="1628800"/>
          <a:ext cx="763284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6569"/>
                <a:gridCol w="1526569"/>
                <a:gridCol w="1526569"/>
                <a:gridCol w="1526569"/>
                <a:gridCol w="1526569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images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348880"/>
            <a:ext cx="2619375" cy="1743075"/>
          </a:xfrm>
          <a:prstGeom prst="rect">
            <a:avLst/>
          </a:prstGeom>
        </p:spPr>
      </p:pic>
      <p:pic>
        <p:nvPicPr>
          <p:cNvPr id="8" name="Рисунок 7" descr="images (1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348880"/>
            <a:ext cx="2857500" cy="1600200"/>
          </a:xfrm>
          <a:prstGeom prst="rect">
            <a:avLst/>
          </a:prstGeom>
        </p:spPr>
      </p:pic>
      <p:pic>
        <p:nvPicPr>
          <p:cNvPr id="9" name="Рисунок 8" descr="images (1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4293096"/>
            <a:ext cx="2857500" cy="1600200"/>
          </a:xfrm>
          <a:prstGeom prst="rect">
            <a:avLst/>
          </a:prstGeom>
        </p:spPr>
      </p:pic>
      <p:pic>
        <p:nvPicPr>
          <p:cNvPr id="10" name="Рисунок 9" descr="images (14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4653136"/>
            <a:ext cx="2466975" cy="1847850"/>
          </a:xfrm>
          <a:prstGeom prst="rect">
            <a:avLst/>
          </a:prstGeom>
        </p:spPr>
      </p:pic>
      <p:pic>
        <p:nvPicPr>
          <p:cNvPr id="11" name="Рисунок 10" descr="images (15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4365104"/>
            <a:ext cx="2857500" cy="1600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47664" y="34290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76056" y="350100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4168" y="544522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91880" y="61653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508518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475656" y="1052736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«В лесу родилась елочка»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Старшая группа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1124744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Музыкальные инструменты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detsad-268395-1454698804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402274" y="2348880"/>
            <a:ext cx="3307193" cy="3744416"/>
          </a:xfrm>
          <a:prstGeom prst="rect">
            <a:avLst/>
          </a:prstGeom>
        </p:spPr>
      </p:pic>
      <p:pic>
        <p:nvPicPr>
          <p:cNvPr id="9" name="Рисунок 8" descr="detsad-1161881-1493136840.jpg"/>
          <p:cNvPicPr>
            <a:picLocks noChangeAspect="1"/>
          </p:cNvPicPr>
          <p:nvPr/>
        </p:nvPicPr>
        <p:blipFill>
          <a:blip r:embed="rId4" cstate="print">
            <a:lum contrast="10000"/>
          </a:blip>
          <a:stretch>
            <a:fillRect/>
          </a:stretch>
        </p:blipFill>
        <p:spPr>
          <a:xfrm>
            <a:off x="3779912" y="2348880"/>
            <a:ext cx="5039791" cy="3777977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Старшая группа</a:t>
            </a:r>
            <a:endParaRPr lang="ru-RU" sz="3200" b="1" dirty="0"/>
          </a:p>
        </p:txBody>
      </p:sp>
      <p:pic>
        <p:nvPicPr>
          <p:cNvPr id="5" name="Рисунок 4" descr="tsvetnyie-noty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268760"/>
            <a:ext cx="4826482" cy="2232248"/>
          </a:xfrm>
          <a:prstGeom prst="rect">
            <a:avLst/>
          </a:prstGeom>
        </p:spPr>
      </p:pic>
      <p:pic>
        <p:nvPicPr>
          <p:cNvPr id="6" name="Рисунок 5" descr="images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4365104"/>
            <a:ext cx="3886186" cy="2176264"/>
          </a:xfrm>
          <a:prstGeom prst="rect">
            <a:avLst/>
          </a:prstGeom>
        </p:spPr>
      </p:pic>
      <p:pic>
        <p:nvPicPr>
          <p:cNvPr id="7" name="Рисунок 6" descr="images (2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124744"/>
            <a:ext cx="3744416" cy="314836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Старшая группа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1124744"/>
            <a:ext cx="61206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Портреты композиторов</a:t>
            </a:r>
          </a:p>
          <a:p>
            <a:endParaRPr lang="ru-RU" dirty="0"/>
          </a:p>
        </p:txBody>
      </p:sp>
      <p:pic>
        <p:nvPicPr>
          <p:cNvPr id="4" name="Рисунок 3" descr="kabalevs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1808438"/>
            <a:ext cx="1944216" cy="26732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16216" y="46531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Д. </a:t>
            </a:r>
            <a:r>
              <a:rPr lang="ru-RU" b="1" dirty="0" err="1" smtClean="0"/>
              <a:t>Кабалевский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602128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П.Чайковский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465313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Р.Шуман</a:t>
            </a:r>
            <a:endParaRPr lang="ru-RU" b="1" dirty="0"/>
          </a:p>
        </p:txBody>
      </p:sp>
      <p:pic>
        <p:nvPicPr>
          <p:cNvPr id="8" name="Рисунок 7" descr="Без названия (1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2996952"/>
            <a:ext cx="2174155" cy="2909301"/>
          </a:xfrm>
          <a:prstGeom prst="rect">
            <a:avLst/>
          </a:prstGeom>
        </p:spPr>
      </p:pic>
      <p:pic>
        <p:nvPicPr>
          <p:cNvPr id="9" name="Рисунок 8" descr="Schumann-224x3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628800"/>
            <a:ext cx="2133600" cy="28575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Подготовительная группа</a:t>
            </a:r>
            <a:endParaRPr lang="ru-RU" sz="3200" b="1" dirty="0"/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tretch>
            <a:fillRect/>
          </a:stretch>
        </p:blipFill>
        <p:spPr>
          <a:xfrm>
            <a:off x="1331640" y="1268760"/>
            <a:ext cx="6192688" cy="518163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Подготовительная группа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1052736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Определение форма музыки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051720" y="1700808"/>
            <a:ext cx="936104" cy="158417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436096" y="1700808"/>
            <a:ext cx="936104" cy="158417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19872" y="2060848"/>
            <a:ext cx="1296144" cy="129614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88024" y="4221088"/>
            <a:ext cx="1296144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4293096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4293096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043608" y="4221088"/>
            <a:ext cx="1296144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259632" y="3501008"/>
            <a:ext cx="648072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15616" y="5805264"/>
            <a:ext cx="684076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Подготовительная группа</a:t>
            </a:r>
            <a:endParaRPr lang="ru-RU" sz="3200" b="1" dirty="0"/>
          </a:p>
        </p:txBody>
      </p:sp>
      <p:pic>
        <p:nvPicPr>
          <p:cNvPr id="3" name="Рисунок 2" descr="images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348880"/>
            <a:ext cx="3012966" cy="2160240"/>
          </a:xfrm>
          <a:prstGeom prst="rect">
            <a:avLst/>
          </a:prstGeom>
        </p:spPr>
      </p:pic>
      <p:pic>
        <p:nvPicPr>
          <p:cNvPr id="4" name="Рисунок 3" descr="images (1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348880"/>
            <a:ext cx="2987824" cy="2058279"/>
          </a:xfrm>
          <a:prstGeom prst="rect">
            <a:avLst/>
          </a:prstGeom>
        </p:spPr>
      </p:pic>
      <p:pic>
        <p:nvPicPr>
          <p:cNvPr id="5" name="Рисунок 4" descr="Без названия (1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3861048"/>
            <a:ext cx="1944216" cy="27465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43808" y="134076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Музыкальные ребусы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Подготовительная группа</a:t>
            </a:r>
            <a:endParaRPr lang="ru-RU" sz="3200" b="1" dirty="0"/>
          </a:p>
        </p:txBody>
      </p:sp>
      <p:pic>
        <p:nvPicPr>
          <p:cNvPr id="3" name="Рисунок 2" descr="50_ottenkov_serogo_saundtrek_noty_12681_1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268760"/>
            <a:ext cx="2550779" cy="4509120"/>
          </a:xfrm>
          <a:prstGeom prst="rect">
            <a:avLst/>
          </a:prstGeom>
        </p:spPr>
      </p:pic>
      <p:pic>
        <p:nvPicPr>
          <p:cNvPr id="4" name="Рисунок 3" descr="tsvetnyie-noty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0399" y="1268760"/>
            <a:ext cx="5293561" cy="2448272"/>
          </a:xfrm>
          <a:prstGeom prst="rect">
            <a:avLst/>
          </a:prstGeom>
        </p:spPr>
      </p:pic>
      <p:pic>
        <p:nvPicPr>
          <p:cNvPr id="5" name="Рисунок 4" descr="images (19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509120"/>
            <a:ext cx="5304397" cy="172325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Подготовительная группа</a:t>
            </a:r>
            <a:endParaRPr lang="ru-RU" sz="3200" b="1" dirty="0"/>
          </a:p>
        </p:txBody>
      </p:sp>
      <p:pic>
        <p:nvPicPr>
          <p:cNvPr id="11" name="Рисунок 10" descr="Без названия (1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340768"/>
            <a:ext cx="1972419" cy="2583591"/>
          </a:xfrm>
          <a:prstGeom prst="rect">
            <a:avLst/>
          </a:prstGeom>
        </p:spPr>
      </p:pic>
      <p:pic>
        <p:nvPicPr>
          <p:cNvPr id="12" name="Рисунок 11" descr="Без названия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268760"/>
            <a:ext cx="1976611" cy="2326896"/>
          </a:xfrm>
          <a:prstGeom prst="rect">
            <a:avLst/>
          </a:prstGeom>
        </p:spPr>
      </p:pic>
      <p:pic>
        <p:nvPicPr>
          <p:cNvPr id="13" name="Рисунок 12" descr="Без названия (17).jpg"/>
          <p:cNvPicPr>
            <a:picLocks noChangeAspect="1"/>
          </p:cNvPicPr>
          <p:nvPr/>
        </p:nvPicPr>
        <p:blipFill>
          <a:blip r:embed="rId5" cstate="print"/>
          <a:srcRect l="6653" r="10190" b="-16129"/>
          <a:stretch>
            <a:fillRect/>
          </a:stretch>
        </p:blipFill>
        <p:spPr>
          <a:xfrm>
            <a:off x="2555776" y="3645024"/>
            <a:ext cx="1800200" cy="2592288"/>
          </a:xfrm>
          <a:prstGeom prst="rect">
            <a:avLst/>
          </a:prstGeom>
        </p:spPr>
      </p:pic>
      <p:pic>
        <p:nvPicPr>
          <p:cNvPr id="14" name="Рисунок 13" descr="images (23).jpg"/>
          <p:cNvPicPr>
            <a:picLocks noChangeAspect="1"/>
          </p:cNvPicPr>
          <p:nvPr/>
        </p:nvPicPr>
        <p:blipFill>
          <a:blip r:embed="rId6" cstate="print"/>
          <a:srcRect b="-3031"/>
          <a:stretch>
            <a:fillRect/>
          </a:stretch>
        </p:blipFill>
        <p:spPr>
          <a:xfrm>
            <a:off x="4644008" y="2060848"/>
            <a:ext cx="1905000" cy="24482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9512" y="3861048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М.Глинка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11760" y="6021288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Н.Римский -Корсаков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88024" y="458112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К.Дебюсси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948264" y="407707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К.Сен-Санс</a:t>
            </a:r>
            <a:endParaRPr lang="ru-RU" sz="2000" b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rticle2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04664"/>
            <a:ext cx="2016224" cy="2612954"/>
          </a:xfrm>
          <a:prstGeom prst="rect">
            <a:avLst/>
          </a:prstGeom>
        </p:spPr>
      </p:pic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77072"/>
            <a:ext cx="3376200" cy="2304256"/>
          </a:xfrm>
          <a:prstGeom prst="rect">
            <a:avLst/>
          </a:prstGeom>
        </p:spPr>
      </p:pic>
      <p:pic>
        <p:nvPicPr>
          <p:cNvPr id="5" name="Рисунок 4" descr="9J-irXMusfU.jpg"/>
          <p:cNvPicPr>
            <a:picLocks noChangeAspect="1"/>
          </p:cNvPicPr>
          <p:nvPr/>
        </p:nvPicPr>
        <p:blipFill>
          <a:blip r:embed="rId4" cstate="print"/>
          <a:srcRect l="1575" t="10101" r="21252" b="8001"/>
          <a:stretch>
            <a:fillRect/>
          </a:stretch>
        </p:blipFill>
        <p:spPr>
          <a:xfrm>
            <a:off x="5940152" y="4077072"/>
            <a:ext cx="2985562" cy="2376264"/>
          </a:xfrm>
          <a:prstGeom prst="rect">
            <a:avLst/>
          </a:prstGeom>
        </p:spPr>
      </p:pic>
      <p:pic>
        <p:nvPicPr>
          <p:cNvPr id="6" name="Рисунок 5" descr="snow25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260648"/>
            <a:ext cx="2438400" cy="2438400"/>
          </a:xfrm>
          <a:prstGeom prst="rect">
            <a:avLst/>
          </a:prstGeom>
        </p:spPr>
      </p:pic>
      <p:pic>
        <p:nvPicPr>
          <p:cNvPr id="2" name="Рисунок 1" descr="Без названия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764704"/>
            <a:ext cx="2744713" cy="3293656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62050" y="260648"/>
            <a:ext cx="2835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4-05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3617539" cy="2737271"/>
          </a:xfrm>
          <a:prstGeom prst="rect">
            <a:avLst/>
          </a:prstGeom>
        </p:spPr>
      </p:pic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764704"/>
            <a:ext cx="4700371" cy="263661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62050" y="260648"/>
            <a:ext cx="2835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skazki-dop-nabor_p01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3140968"/>
            <a:ext cx="4495800" cy="3438525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d5dbbb765065d2c86c7e394851bc189.jpg"/>
          <p:cNvPicPr>
            <a:picLocks noChangeAspect="1"/>
          </p:cNvPicPr>
          <p:nvPr/>
        </p:nvPicPr>
        <p:blipFill>
          <a:blip r:embed="rId2" cstate="print">
            <a:lum bright="-20000" contrast="10000"/>
          </a:blip>
          <a:srcRect t="2439"/>
          <a:stretch>
            <a:fillRect/>
          </a:stretch>
        </p:blipFill>
        <p:spPr>
          <a:xfrm>
            <a:off x="4283968" y="980728"/>
            <a:ext cx="4381876" cy="2592288"/>
          </a:xfrm>
          <a:prstGeom prst="roundRect">
            <a:avLst/>
          </a:prstGeom>
        </p:spPr>
      </p:pic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 cstate="print"/>
          <a:srcRect r="53188" b="50542"/>
          <a:stretch>
            <a:fillRect/>
          </a:stretch>
        </p:blipFill>
        <p:spPr>
          <a:xfrm>
            <a:off x="395536" y="620688"/>
            <a:ext cx="2736304" cy="2462674"/>
          </a:xfrm>
          <a:prstGeom prst="ellipse">
            <a:avLst/>
          </a:prstGeom>
        </p:spPr>
      </p:pic>
      <p:pic>
        <p:nvPicPr>
          <p:cNvPr id="6" name="Рисунок 5" descr="Без названия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717032"/>
            <a:ext cx="3715992" cy="2664296"/>
          </a:xfrm>
          <a:prstGeom prst="roundRect">
            <a:avLst/>
          </a:prstGeom>
        </p:spPr>
      </p:pic>
      <p:pic>
        <p:nvPicPr>
          <p:cNvPr id="7" name="Рисунок 6" descr="e8f8bc7e26f622dfc0b3c809094b3601.jpg"/>
          <p:cNvPicPr>
            <a:picLocks noChangeAspect="1"/>
          </p:cNvPicPr>
          <p:nvPr/>
        </p:nvPicPr>
        <p:blipFill>
          <a:blip r:embed="rId5" cstate="print"/>
          <a:srcRect l="8763" r="8861"/>
          <a:stretch>
            <a:fillRect/>
          </a:stretch>
        </p:blipFill>
        <p:spPr>
          <a:xfrm>
            <a:off x="4860032" y="3789040"/>
            <a:ext cx="3384376" cy="2729835"/>
          </a:xfrm>
          <a:prstGeom prst="round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62050" y="260648"/>
            <a:ext cx="2835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76673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Музыкально-дидактические игры:</a:t>
            </a: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26876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«К нам гости пришли</a:t>
            </a:r>
            <a:r>
              <a:rPr lang="ru-RU" sz="2400" b="1" dirty="0" smtClean="0"/>
              <a:t>» </a:t>
            </a:r>
            <a:r>
              <a:rPr lang="ru-RU" sz="2400" b="1" dirty="0" smtClean="0"/>
              <a:t>- </a:t>
            </a:r>
            <a:r>
              <a:rPr lang="ru-RU" sz="2400" dirty="0" smtClean="0"/>
              <a:t>тембровый слух</a:t>
            </a:r>
            <a:endParaRPr lang="ru-RU" sz="2400" dirty="0"/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5" y="4077072"/>
            <a:ext cx="3230039" cy="2419411"/>
          </a:xfrm>
          <a:prstGeom prst="round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62050" y="260648"/>
            <a:ext cx="2835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1291.970x0.jpg"/>
          <p:cNvPicPr>
            <a:picLocks noChangeAspect="1"/>
          </p:cNvPicPr>
          <p:nvPr/>
        </p:nvPicPr>
        <p:blipFill>
          <a:blip r:embed="rId3" cstate="print"/>
          <a:srcRect l="17818" t="11360" r="7347" b="2629"/>
          <a:stretch>
            <a:fillRect/>
          </a:stretch>
        </p:blipFill>
        <p:spPr>
          <a:xfrm>
            <a:off x="5292080" y="2564904"/>
            <a:ext cx="3024336" cy="3816424"/>
          </a:xfrm>
          <a:prstGeom prst="round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76673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Музыкально-дидактические игры:</a:t>
            </a: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268760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«Колокольчики» -ритмический  слух</a:t>
            </a:r>
            <a:endParaRPr lang="ru-RU" sz="2400" b="1" dirty="0"/>
          </a:p>
        </p:txBody>
      </p:sp>
      <p:pic>
        <p:nvPicPr>
          <p:cNvPr id="5" name="Рисунок 4" descr="detsad-34392-14595196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8032" y="1779649"/>
            <a:ext cx="7662400" cy="4313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616530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Дон-дон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6165304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Дили-дили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62050" y="260648"/>
            <a:ext cx="2835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76673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Музыкально-дидактические игры:</a:t>
            </a: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26876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«Громко-тихо» -динамический  слух</a:t>
            </a:r>
            <a:endParaRPr lang="ru-RU" sz="2400" b="1" dirty="0"/>
          </a:p>
        </p:txBody>
      </p:sp>
      <p:pic>
        <p:nvPicPr>
          <p:cNvPr id="8" name="Рисунок 7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132856"/>
            <a:ext cx="3740621" cy="3690967"/>
          </a:xfrm>
          <a:prstGeom prst="ellipse">
            <a:avLst/>
          </a:prstGeom>
        </p:spPr>
      </p:pic>
      <p:pic>
        <p:nvPicPr>
          <p:cNvPr id="9" name="Рисунок 8" descr="Без названия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132856"/>
            <a:ext cx="4151659" cy="3600400"/>
          </a:xfrm>
          <a:prstGeom prst="ellipse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62050" y="260648"/>
            <a:ext cx="2835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Младшая группа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260648"/>
            <a:ext cx="70567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Музыкально-дидактические игры:</a:t>
            </a:r>
          </a:p>
          <a:p>
            <a:endParaRPr lang="ru-RU" dirty="0"/>
          </a:p>
        </p:txBody>
      </p:sp>
      <p:pic>
        <p:nvPicPr>
          <p:cNvPr id="6" name="Рисунок 5" descr="383bfee850f0e4271c7a25a9cba4a4cb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104335" cy="45782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98072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«Звуковое дерево» </a:t>
            </a:r>
            <a:r>
              <a:rPr lang="ru-RU" sz="2800" dirty="0" smtClean="0"/>
              <a:t>-</a:t>
            </a:r>
            <a:r>
              <a:rPr lang="ru-RU" sz="2800" dirty="0" err="1" smtClean="0"/>
              <a:t>звуковысотный</a:t>
            </a:r>
            <a:r>
              <a:rPr lang="ru-RU" sz="2800" dirty="0" smtClean="0"/>
              <a:t> слух</a:t>
            </a:r>
            <a:endParaRPr lang="ru-RU" sz="28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193</Words>
  <Application>Microsoft Office PowerPoint</Application>
  <PresentationFormat>Экран (4:3)</PresentationFormat>
  <Paragraphs>79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48</cp:revision>
  <dcterms:created xsi:type="dcterms:W3CDTF">2018-11-26T12:18:26Z</dcterms:created>
  <dcterms:modified xsi:type="dcterms:W3CDTF">2018-11-28T16:58:01Z</dcterms:modified>
</cp:coreProperties>
</file>