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60" r:id="rId3"/>
    <p:sldId id="257" r:id="rId4"/>
    <p:sldId id="258" r:id="rId5"/>
    <p:sldId id="269" r:id="rId6"/>
    <p:sldId id="266" r:id="rId7"/>
    <p:sldId id="259" r:id="rId8"/>
    <p:sldId id="261" r:id="rId9"/>
    <p:sldId id="267" r:id="rId10"/>
    <p:sldId id="262" r:id="rId11"/>
    <p:sldId id="265" r:id="rId12"/>
    <p:sldId id="263" r:id="rId13"/>
    <p:sldId id="268" r:id="rId14"/>
    <p:sldId id="26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95" d="100"/>
          <a:sy n="95" d="100"/>
        </p:scale>
        <p:origin x="3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049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29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946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2848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947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856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228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509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375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20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162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1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52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100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998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341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97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Опорные схемы в обучении навыкам устной речи на начальном этапе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8170" y="4235083"/>
            <a:ext cx="9001462" cy="1964749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Подготовила: </a:t>
            </a:r>
            <a:r>
              <a:rPr lang="ru-RU" dirty="0" err="1"/>
              <a:t>Захаркина</a:t>
            </a:r>
            <a:r>
              <a:rPr lang="ru-RU" dirty="0"/>
              <a:t> Елена Владимировна,</a:t>
            </a:r>
          </a:p>
          <a:p>
            <a:pPr algn="r"/>
            <a:r>
              <a:rPr lang="ru-RU" dirty="0"/>
              <a:t> учитель английского языка </a:t>
            </a:r>
          </a:p>
          <a:p>
            <a:pPr algn="r"/>
            <a:r>
              <a:rPr lang="ru-RU" dirty="0"/>
              <a:t>МБОУ СОШ № 46</a:t>
            </a:r>
          </a:p>
        </p:txBody>
      </p:sp>
    </p:spTree>
    <p:extLst>
      <p:ext uri="{BB962C8B-B14F-4D97-AF65-F5344CB8AC3E}">
        <p14:creationId xmlns:p14="http://schemas.microsoft.com/office/powerpoint/2010/main" val="2265645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9118" y="606251"/>
            <a:ext cx="10353761" cy="787121"/>
          </a:xfrm>
        </p:spPr>
        <p:txBody>
          <a:bodyPr/>
          <a:lstStyle/>
          <a:p>
            <a:r>
              <a:rPr lang="ru-RU" dirty="0"/>
              <a:t>Монологическая речь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9095" y="1798528"/>
            <a:ext cx="4553809" cy="405965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30415" y="1798528"/>
            <a:ext cx="3065088" cy="40596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502" y="1798529"/>
            <a:ext cx="3059083" cy="405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940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505" y="328248"/>
            <a:ext cx="10353761" cy="566056"/>
          </a:xfrm>
        </p:spPr>
        <p:txBody>
          <a:bodyPr/>
          <a:lstStyle/>
          <a:p>
            <a:r>
              <a:rPr lang="ru-RU" dirty="0"/>
              <a:t>Диалогическая речь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6431" y="2865872"/>
            <a:ext cx="2502516" cy="36957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1080" y="3428192"/>
            <a:ext cx="4037408" cy="3065572"/>
          </a:xfrm>
          <a:prstGeom prst="rect">
            <a:avLst/>
          </a:prstGeom>
        </p:spPr>
      </p:pic>
      <p:pic>
        <p:nvPicPr>
          <p:cNvPr id="7" name="Объект 1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3167" y="1170453"/>
            <a:ext cx="3594827" cy="30297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9597" y="1004836"/>
            <a:ext cx="4889917" cy="216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524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4085" y="227764"/>
            <a:ext cx="10353761" cy="817266"/>
          </a:xfrm>
        </p:spPr>
        <p:txBody>
          <a:bodyPr/>
          <a:lstStyle/>
          <a:p>
            <a:r>
              <a:rPr lang="ru-RU" dirty="0"/>
              <a:t>Интерактивные опоры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2270" y="1164645"/>
            <a:ext cx="4845194" cy="2799431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114007" y="2580261"/>
            <a:ext cx="2807824" cy="4712676"/>
          </a:xfrm>
          <a:prstGeom prst="rect">
            <a:avLst/>
          </a:prstGeom>
        </p:spPr>
      </p:pic>
      <p:pic>
        <p:nvPicPr>
          <p:cNvPr id="15" name="Объект 2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261513" y="1558475"/>
            <a:ext cx="3225489" cy="243783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411734" y="3554949"/>
            <a:ext cx="2506376" cy="3064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493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601" y="328246"/>
            <a:ext cx="10353761" cy="2686259"/>
          </a:xfrm>
        </p:spPr>
        <p:txBody>
          <a:bodyPr>
            <a:normAutofit/>
          </a:bodyPr>
          <a:lstStyle/>
          <a:p>
            <a:r>
              <a:rPr lang="ru-RU" dirty="0"/>
              <a:t>не надо загружать детей разной информацией, лучше научить размышлять над тем, что им доступно в их возрасте…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7035" y="2419072"/>
            <a:ext cx="4010969" cy="4363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034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9389" y="1562936"/>
            <a:ext cx="3819723" cy="4653659"/>
          </a:xfrm>
        </p:spPr>
      </p:pic>
    </p:spTree>
    <p:extLst>
      <p:ext uri="{BB962C8B-B14F-4D97-AF65-F5344CB8AC3E}">
        <p14:creationId xmlns:p14="http://schemas.microsoft.com/office/powerpoint/2010/main" val="3835109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8261" y="512466"/>
            <a:ext cx="9988061" cy="37279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«Малоспособный к изучению иностранного языка ученик – это ученик, у которого слабо развиты память, мышление и внимание. Суть мастерства учителя состоит в определении характера необходимой в конкретном случае помощи, а также способов, которыми её можно наилучшим образом обеспечить…» </a:t>
            </a:r>
          </a:p>
          <a:p>
            <a:pPr marL="0" indent="0" algn="r">
              <a:buNone/>
            </a:pPr>
            <a:r>
              <a:rPr lang="ru-RU" sz="2400" dirty="0"/>
              <a:t>(Никитенко З.Н.)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8261" y="3306974"/>
            <a:ext cx="4750411" cy="3059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9582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4279" y="217715"/>
            <a:ext cx="10353761" cy="1326321"/>
          </a:xfrm>
        </p:spPr>
        <p:txBody>
          <a:bodyPr>
            <a:normAutofit fontScale="90000"/>
          </a:bodyPr>
          <a:lstStyle/>
          <a:p>
            <a:r>
              <a:rPr lang="ru-RU" dirty="0"/>
              <a:t>Младшие школьники с точки зрения педагогической психологии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38364"/>
            <a:ext cx="6883726" cy="4052835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Аналитико-синтетическая деятельность находится на стадии наглядно-действенного анализа, основывающегося на непосредственном восприятии предметов.</a:t>
            </a:r>
          </a:p>
          <a:p>
            <a:r>
              <a:rPr lang="ru-RU" sz="2400" dirty="0"/>
              <a:t>Абстракция младшего школьника отличается тем, что за существенные признаки принимаются внешние, яркие.</a:t>
            </a:r>
          </a:p>
          <a:p>
            <a:r>
              <a:rPr lang="ru-RU" sz="2400" dirty="0"/>
              <a:t>Более развита наглядно-образная память, чем словесно-логическая.</a:t>
            </a:r>
          </a:p>
          <a:p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4217" y="1872363"/>
            <a:ext cx="3482478" cy="391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318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2120" y="197565"/>
            <a:ext cx="5850592" cy="1139977"/>
          </a:xfrm>
        </p:spPr>
        <p:txBody>
          <a:bodyPr/>
          <a:lstStyle/>
          <a:p>
            <a:r>
              <a:rPr lang="ru-RU" dirty="0"/>
              <a:t>Ученики разные!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890781" y="1413057"/>
            <a:ext cx="3530494" cy="926955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/>
              <a:t>«</a:t>
            </a:r>
            <a:r>
              <a:rPr lang="ru-RU" dirty="0" err="1"/>
              <a:t>левополушарники</a:t>
            </a:r>
            <a:r>
              <a:rPr lang="ru-RU" dirty="0"/>
              <a:t>»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/>
              <a:t>предпочитают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890781" y="2833634"/>
            <a:ext cx="4806635" cy="334945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/>
              <a:t>• работу шаг за шагом;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• работать от частного к общему;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• фокусироваться на узкой тематике;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• работать с каждым этапом отдельно от общего подхода;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• правила и структуру;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• логику вместо интуиции;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• факты вместо собственного опыта</a:t>
            </a:r>
          </a:p>
          <a:p>
            <a:pPr marL="0" indent="0">
              <a:lnSpc>
                <a:spcPct val="100000"/>
              </a:lnSpc>
              <a:buNone/>
            </a:pP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723303" y="1363926"/>
            <a:ext cx="3530493" cy="926955"/>
          </a:xfrm>
        </p:spPr>
        <p:txBody>
          <a:bodyPr vert="horz" lIns="91440" tIns="45720" rIns="91440" bIns="45720" rtlCol="0" anchor="b">
            <a:noAutofit/>
          </a:bodyPr>
          <a:lstStyle/>
          <a:p>
            <a:pPr>
              <a:spcBef>
                <a:spcPts val="0"/>
              </a:spcBef>
            </a:pPr>
            <a:r>
              <a:rPr lang="ru-RU" dirty="0"/>
              <a:t>«</a:t>
            </a:r>
            <a:r>
              <a:rPr lang="ru-RU" dirty="0" err="1"/>
              <a:t>правополушарники</a:t>
            </a:r>
            <a:r>
              <a:rPr lang="ru-RU" dirty="0"/>
              <a:t>» </a:t>
            </a:r>
          </a:p>
          <a:p>
            <a:pPr>
              <a:spcBef>
                <a:spcPts val="0"/>
              </a:spcBef>
            </a:pPr>
            <a:r>
              <a:rPr lang="ru-RU" dirty="0"/>
              <a:t>предпочитают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>
          <a:xfrm>
            <a:off x="5886791" y="2833634"/>
            <a:ext cx="6020506" cy="389876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/>
              <a:t>• увидеть «целостную картину» с четкой сутью и целью;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• работать от общего к частному;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• изучать материал, опираясь на интуицию и личные особенности;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• вступать в работу на любом этапе;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• избегать правил, деталей и организованности;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• устанавливать взаимосвязи между темами, находить между ними общее</a:t>
            </a:r>
          </a:p>
          <a:p>
            <a:pPr marL="0" indent="0">
              <a:lnSpc>
                <a:spcPct val="100000"/>
              </a:lnSpc>
              <a:buNone/>
            </a:pP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8009" y="267903"/>
            <a:ext cx="2519288" cy="2279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78741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EC9E7F39-8A5C-46FE-A439-3298CC4D34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6542" y="1653450"/>
            <a:ext cx="2606231" cy="823912"/>
          </a:xfrm>
        </p:spPr>
        <p:txBody>
          <a:bodyPr>
            <a:normAutofit/>
          </a:bodyPr>
          <a:lstStyle/>
          <a:p>
            <a:r>
              <a:rPr lang="ru-RU" sz="3600" dirty="0" err="1"/>
              <a:t>Визуалы</a:t>
            </a:r>
            <a:endParaRPr lang="ru-RU" sz="3600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1FA7E7A-C77D-4BBA-91C0-DA7C56A47B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974" y="2669308"/>
            <a:ext cx="3132926" cy="28789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Они думают и запоминают картинками, а словесные конструкции воспринимают с трудом, предпочитают читать сами, чем слушать чтение.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Рассказ он составит с опорой на картинки или текст.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AA044E6-700F-4F74-9C85-13D1E2D613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863673" y="1790492"/>
            <a:ext cx="3327684" cy="646331"/>
          </a:xfrm>
          <a:noFill/>
        </p:spPr>
        <p:txBody>
          <a:bodyPr wrap="square" rtlCol="0">
            <a:spAutoFit/>
          </a:bodyPr>
          <a:lstStyle/>
          <a:p>
            <a:r>
              <a:rPr lang="ru-RU" sz="3600" dirty="0" err="1"/>
              <a:t>Кинестетики</a:t>
            </a:r>
            <a:endParaRPr lang="ru-RU" sz="3600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D1FBA12-4832-4C48-ACEB-5DFB8D8444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03420" y="2672639"/>
            <a:ext cx="3480084" cy="3513968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30000"/>
              </a:lnSpc>
              <a:spcAft>
                <a:spcPts val="800"/>
              </a:spcAft>
              <a:buNone/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Для этих учеников характерно обилие движений, богатые физические реакции, жестикуляция. 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Лучше осваивают новый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атериал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 в игре, при закреплении материала они будут успешны в составлении подобного по образцу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dirty="0"/>
          </a:p>
        </p:txBody>
      </p:sp>
      <p:sp>
        <p:nvSpPr>
          <p:cNvPr id="7" name="Текст 2">
            <a:extLst>
              <a:ext uri="{FF2B5EF4-FFF2-40B4-BE49-F238E27FC236}">
                <a16:creationId xmlns:a16="http://schemas.microsoft.com/office/drawing/2014/main" id="{6E0B7E87-1CEB-4E03-B37C-2BEBAB289CA0}"/>
              </a:ext>
            </a:extLst>
          </p:cNvPr>
          <p:cNvSpPr txBox="1">
            <a:spLocks/>
          </p:cNvSpPr>
          <p:nvPr/>
        </p:nvSpPr>
        <p:spPr>
          <a:xfrm>
            <a:off x="1294204" y="2240720"/>
            <a:ext cx="2606231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758204" y="1770831"/>
            <a:ext cx="2360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Bef>
                <a:spcPts val="1000"/>
              </a:spcBef>
            </a:pPr>
            <a:r>
              <a:rPr lang="ru-RU" sz="3600" b="1" dirty="0" err="1"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Аудиалы</a:t>
            </a:r>
            <a:endParaRPr lang="ru-RU" sz="3600" b="1" dirty="0">
              <a:effectLst>
                <a:outerShdw blurRad="50800" dist="38100" dir="2700000" algn="tl" rotWithShape="0">
                  <a:srgbClr val="000000">
                    <a:alpha val="48000"/>
                  </a:srgbClr>
                </a:outerShdw>
              </a:effectLst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265004" y="413328"/>
            <a:ext cx="8318500" cy="1325563"/>
          </a:xfrm>
        </p:spPr>
        <p:txBody>
          <a:bodyPr/>
          <a:lstStyle/>
          <a:p>
            <a:r>
              <a:rPr lang="ru-RU" dirty="0"/>
              <a:t>По ведущему каналу восприятия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433" y="238015"/>
            <a:ext cx="2828571" cy="167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2" name="Прямая со стрелкой 11"/>
          <p:cNvCxnSpPr/>
          <p:nvPr/>
        </p:nvCxnSpPr>
        <p:spPr>
          <a:xfrm>
            <a:off x="9193020" y="1038794"/>
            <a:ext cx="914400" cy="91440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5964934" y="1467675"/>
            <a:ext cx="478578" cy="471296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3283473" y="1066180"/>
            <a:ext cx="1310878" cy="872791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427130" y="2644931"/>
            <a:ext cx="3060699" cy="30469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 defTabSz="9144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defRPr>
            </a:lvl1pPr>
            <a:lvl2pPr marL="685800" indent="-228600" defTabSz="91440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defRPr>
            </a:lvl2pPr>
            <a:lvl3pPr marL="1143000" indent="-228600" defTabSz="91440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defRPr>
            </a:lvl3pPr>
            <a:lvl4pPr marL="1600200" indent="-228600" defTabSz="91440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defRPr>
            </a:lvl4pPr>
            <a:lvl5pPr marL="2057400" indent="-228600" defTabSz="91440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defRPr>
            </a:lvl5pPr>
            <a:lvl6pPr marL="2514600" indent="-228600" defTabSz="91440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defRPr>
            </a:lvl6pPr>
            <a:lvl7pPr marL="2971800" indent="-228600" defTabSz="91440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defRPr>
            </a:lvl7pPr>
            <a:lvl8pPr marL="3429000" indent="-228600" defTabSz="91440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defRPr>
            </a:lvl8pPr>
            <a:lvl9pPr marL="3886200" indent="-228600" defTabSz="91440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defRPr>
            </a:lvl9pPr>
          </a:lstStyle>
          <a:p>
            <a:r>
              <a:rPr lang="ru-RU" dirty="0"/>
              <a:t>При закреплении материала ему легко дадутся упражнения, направленные на расширенные высказывания, на выражение собственного мнения и отношения. </a:t>
            </a:r>
          </a:p>
        </p:txBody>
      </p:sp>
    </p:spTree>
    <p:extLst>
      <p:ext uri="{BB962C8B-B14F-4D97-AF65-F5344CB8AC3E}">
        <p14:creationId xmlns:p14="http://schemas.microsoft.com/office/powerpoint/2010/main" val="4222966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5011616" y="2260878"/>
            <a:ext cx="2291024" cy="21804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Основные требования к опорным сигналам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144755" y="371789"/>
            <a:ext cx="2120203" cy="532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  <a:r>
              <a:rPr lang="ru-RU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структурность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581289" y="1170633"/>
            <a:ext cx="2371414" cy="5426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автономность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837527" y="3265712"/>
            <a:ext cx="2291024" cy="7843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доступность для воспроизведения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678075" y="1170633"/>
            <a:ext cx="1999622" cy="5426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лаконичность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93818" y="3351124"/>
            <a:ext cx="2682911" cy="69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наличие смысловых акцентов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396342" y="5591907"/>
            <a:ext cx="2321169" cy="597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ассоциативность и образность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01186" y="5591907"/>
            <a:ext cx="2597498" cy="5928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цветовая наглядность</a:t>
            </a:r>
          </a:p>
        </p:txBody>
      </p:sp>
      <p:cxnSp>
        <p:nvCxnSpPr>
          <p:cNvPr id="18" name="Прямая со стрелкой 17"/>
          <p:cNvCxnSpPr>
            <a:cxnSpLocks/>
            <a:stCxn id="9" idx="1"/>
          </p:cNvCxnSpPr>
          <p:nvPr/>
        </p:nvCxnSpPr>
        <p:spPr>
          <a:xfrm flipH="1" flipV="1">
            <a:off x="3250643" y="1772282"/>
            <a:ext cx="2096486" cy="80792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cxnSpLocks/>
            <a:stCxn id="9" idx="0"/>
          </p:cNvCxnSpPr>
          <p:nvPr/>
        </p:nvCxnSpPr>
        <p:spPr>
          <a:xfrm flipV="1">
            <a:off x="6157128" y="904352"/>
            <a:ext cx="10047" cy="135652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cxnSpLocks/>
            <a:stCxn id="9" idx="7"/>
          </p:cNvCxnSpPr>
          <p:nvPr/>
        </p:nvCxnSpPr>
        <p:spPr>
          <a:xfrm flipV="1">
            <a:off x="6967127" y="1772280"/>
            <a:ext cx="2096486" cy="80792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cxnSpLocks/>
            <a:stCxn id="9" idx="2"/>
          </p:cNvCxnSpPr>
          <p:nvPr/>
        </p:nvCxnSpPr>
        <p:spPr>
          <a:xfrm flipH="1">
            <a:off x="3451614" y="3351125"/>
            <a:ext cx="1560002" cy="41951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cxnSpLocks/>
            <a:stCxn id="9" idx="6"/>
          </p:cNvCxnSpPr>
          <p:nvPr/>
        </p:nvCxnSpPr>
        <p:spPr>
          <a:xfrm>
            <a:off x="7302640" y="3351125"/>
            <a:ext cx="1534887" cy="41951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cxnSpLocks/>
            <a:stCxn id="9" idx="3"/>
          </p:cNvCxnSpPr>
          <p:nvPr/>
        </p:nvCxnSpPr>
        <p:spPr>
          <a:xfrm flipH="1">
            <a:off x="4391130" y="4122045"/>
            <a:ext cx="955999" cy="146986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cxnSpLocks/>
            <a:endCxn id="16" idx="0"/>
          </p:cNvCxnSpPr>
          <p:nvPr/>
        </p:nvCxnSpPr>
        <p:spPr>
          <a:xfrm>
            <a:off x="6988629" y="4070002"/>
            <a:ext cx="1311306" cy="1521905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163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6020" y="3924741"/>
            <a:ext cx="4098141" cy="2305205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13311" y="108497"/>
            <a:ext cx="10353761" cy="926484"/>
          </a:xfrm>
        </p:spPr>
        <p:txBody>
          <a:bodyPr/>
          <a:lstStyle/>
          <a:p>
            <a:r>
              <a:rPr lang="ru-RU" dirty="0"/>
              <a:t> обучение грамматике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202841" y="119628"/>
            <a:ext cx="2854234" cy="472046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1686" y="3210138"/>
            <a:ext cx="2177617" cy="301980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910" y="3552524"/>
            <a:ext cx="2281563" cy="2820447"/>
          </a:xfrm>
          <a:prstGeom prst="rect">
            <a:avLst/>
          </a:prstGeom>
        </p:spPr>
      </p:pic>
      <p:pic>
        <p:nvPicPr>
          <p:cNvPr id="36" name="Объект 35"/>
          <p:cNvPicPr>
            <a:picLocks noGrp="1" noChangeAspect="1"/>
          </p:cNvPicPr>
          <p:nvPr>
            <p:ph idx="1"/>
          </p:nvPr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0340" y="1114875"/>
            <a:ext cx="3476732" cy="2545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95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2193804" y="3989195"/>
            <a:ext cx="6886774" cy="23613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456" y="257908"/>
            <a:ext cx="10353761" cy="847411"/>
          </a:xfrm>
        </p:spPr>
        <p:txBody>
          <a:bodyPr>
            <a:normAutofit/>
          </a:bodyPr>
          <a:lstStyle/>
          <a:p>
            <a:r>
              <a:rPr lang="ru-RU" dirty="0"/>
              <a:t>Обучение лексике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2827" y="1085222"/>
            <a:ext cx="4171446" cy="271643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5446" y="1085222"/>
            <a:ext cx="4801142" cy="270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449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227763"/>
            <a:ext cx="10353761" cy="769465"/>
          </a:xfrm>
        </p:spPr>
        <p:txBody>
          <a:bodyPr/>
          <a:lstStyle/>
          <a:p>
            <a:r>
              <a:rPr lang="ru-RU" dirty="0"/>
              <a:t>Тематические опоры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484088" y="95343"/>
            <a:ext cx="3361686" cy="502477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5426" y="2966703"/>
            <a:ext cx="6184855" cy="348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297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1210</TotalTime>
  <Words>377</Words>
  <Application>Microsoft Office PowerPoint</Application>
  <PresentationFormat>Широкоэкранный</PresentationFormat>
  <Paragraphs>52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Bookman Old Style</vt:lpstr>
      <vt:lpstr>Calibri</vt:lpstr>
      <vt:lpstr>Rockwell</vt:lpstr>
      <vt:lpstr>Times New Roman</vt:lpstr>
      <vt:lpstr>Damask</vt:lpstr>
      <vt:lpstr>Опорные схемы в обучении навыкам устной речи на начальном этапе</vt:lpstr>
      <vt:lpstr>Презентация PowerPoint</vt:lpstr>
      <vt:lpstr>Младшие школьники с точки зрения педагогической психологии</vt:lpstr>
      <vt:lpstr>Ученики разные!</vt:lpstr>
      <vt:lpstr>По ведущему каналу восприятия</vt:lpstr>
      <vt:lpstr>Презентация PowerPoint</vt:lpstr>
      <vt:lpstr> обучение грамматике</vt:lpstr>
      <vt:lpstr>Обучение лексике</vt:lpstr>
      <vt:lpstr>Тематические опоры</vt:lpstr>
      <vt:lpstr>Монологическая речь</vt:lpstr>
      <vt:lpstr>Диалогическая речь</vt:lpstr>
      <vt:lpstr>Интерактивные опоры</vt:lpstr>
      <vt:lpstr>не надо загружать детей разной информацией, лучше научить размышлять над тем, что им доступно в их возрасте…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Опорные схемы в обучении навыкам устной речи на начальном этапе</dc:title>
  <dc:creator>hp</dc:creator>
  <cp:lastModifiedBy>hp</cp:lastModifiedBy>
  <cp:revision>35</cp:revision>
  <dcterms:created xsi:type="dcterms:W3CDTF">2017-05-16T12:10:28Z</dcterms:created>
  <dcterms:modified xsi:type="dcterms:W3CDTF">2019-01-05T23:00:49Z</dcterms:modified>
</cp:coreProperties>
</file>