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3" r:id="rId2"/>
    <p:sldId id="264" r:id="rId3"/>
    <p:sldId id="267" r:id="rId4"/>
    <p:sldId id="260" r:id="rId5"/>
    <p:sldId id="258" r:id="rId6"/>
    <p:sldId id="271" r:id="rId7"/>
    <p:sldId id="272" r:id="rId8"/>
    <p:sldId id="270" r:id="rId9"/>
    <p:sldId id="262" r:id="rId10"/>
    <p:sldId id="266" r:id="rId11"/>
    <p:sldId id="268" r:id="rId12"/>
    <p:sldId id="269" r:id="rId13"/>
    <p:sldId id="274" r:id="rId14"/>
    <p:sldId id="261" r:id="rId15"/>
    <p:sldId id="273" r:id="rId16"/>
    <p:sldId id="276" r:id="rId17"/>
    <p:sldId id="265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7" autoAdjust="0"/>
    <p:restoredTop sz="94660"/>
  </p:normalViewPr>
  <p:slideViewPr>
    <p:cSldViewPr>
      <p:cViewPr varScale="1">
        <p:scale>
          <a:sx n="61" d="100"/>
          <a:sy n="61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3AA44-FEE7-4B21-BE85-D929A52F973B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B06FE-4912-4C31-BAE9-5ADBA0966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B06FE-4912-4C31-BAE9-5ADBA09669D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86A63E2-413D-41C6-A080-EAC200D2D422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90A4692-9AD7-4957-A529-ECDACCD10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etsad423\Documents\&#1055;&#1086;&#1083;&#1100;&#1079;&#1072;%20&#1080;%20&#1074;&#1088;&#1077;&#1076;%20&#1075;&#1072;&#1076;&#1078;&#1077;&#1090;&#1086;&#1074;\&#1056;&#8221;&#1056;&#8226;&#1056;&#1118;&#1056;&#152;%20&#1056;&#1105;%20&#1056;&#8220;&#1056;&#1106;&#1056;&#8221;&#1056;&#8211;&#1056;&#8226;&#1056;&#1118;&#1056;&#171;-%20&#1056;&#1030;&#1056;&#187;&#1056;&#1105;&#1057;&#1039;&#1056;&#1029;&#1056;&#1105;&#1056;&#181;%20&#1056;&#1029;&#1056;&#176;%20&#1056;&#1111;&#1057;&#1027;&#1056;&#1105;&#1057;&#8230;&#1056;&#1105;&#1056;&#1108;&#1057;&#1107;%20&#1057;&#1026;&#1056;&#181;&#1056;&#177;&#1056;&#181;&#1056;&#1029;&#1056;&#1108;&#1056;&#176;%20&#1056;&#1030;%20&#1057;&#1026;&#1056;&#176;&#1056;&#183;&#1056;&#1029;&#1056;&#1109;&#1056;&#1112;%20&#1056;&#1030;&#1056;&#1109;&#1056;&#183;&#1057;&#1026;&#1056;&#176;&#1057;&#1027;&#1057;&#8218;&#1056;&#181;%20-%20Family%20is...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etsad423\Documents\&#1055;&#1086;&#1083;&#1100;&#1079;&#1072;%20&#1080;%20&#1074;&#1088;&#1077;&#1076;%20&#1075;&#1072;&#1076;&#1078;&#1077;&#1090;&#1086;&#1074;\5%20&#1056;&#1119;&#1056;&#160;&#1056;&#152;&#1056;&#167;&#1056;&#152;&#1056;&#1116;%20&#1056;&#8212;&#1056;&#1106;&#1056;&#8216;&#1056;&#160;&#1056;&#1106;&#1056;&#1118;&#1056;&#172;%20&#1056;&#1032;%20&#1056;&#8221;&#1056;&#8226;&#1056;&#1118;&#1056;&#8226;&#1056;&#8482;%20&#1056;&#8217;&#1056;&#1038;&#1056;&#8226;%20&#1056;&#8220;&#1056;&#1106;&#1056;&#8221;&#1056;&#8211;&#1056;&#8226;&#1056;&#1118;&#1056;&#171;%20&#1056;&#1119;&#1056;&#160;&#1056;&#1031;&#1056;&#1114;&#1056;&#1115;%20&#1056;&#1038;&#1056;&#8226;&#1056;&#8482;&#1056;&#167;&#1056;&#1106;&#1056;&#1038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8ouKkXdvRU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3671392" y="6150114"/>
            <a:ext cx="5077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Выполнила воспитатель   </a:t>
            </a:r>
          </a:p>
          <a:p>
            <a:r>
              <a:rPr lang="ru-RU" sz="2000" b="1" dirty="0" err="1" smtClean="0">
                <a:solidFill>
                  <a:schemeClr val="bg1"/>
                </a:solidFill>
              </a:rPr>
              <a:t>Шилина</a:t>
            </a:r>
            <a:r>
              <a:rPr lang="ru-RU" sz="2000" b="1" dirty="0" smtClean="0">
                <a:solidFill>
                  <a:schemeClr val="bg1"/>
                </a:solidFill>
              </a:rPr>
              <a:t> Ольга Владимировна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3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6-016-Kompjuternye-igry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2593" y="0"/>
            <a:ext cx="9266594" cy="69499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0TM9AM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748464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необходимо для развития ребёнка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Оторвать ребёнка от экрана, пожалуй, можно, только предложив ему что-то более интересное. Возможно это игры.. Что касается дошкольника ему необходимы все виды игр:  сенсорные, моторные, речевые, игры с конструкторами,  ролевые, познавательные и т. д..</a:t>
            </a:r>
          </a:p>
          <a:p>
            <a:r>
              <a:rPr lang="ru-RU" dirty="0" smtClean="0"/>
              <a:t> Детям любого возраста как воздух нужно позитивное общение со взрослыми и сверстниками.  Это может быть чтение и прогулки, домашние дела, занятия спортом и конструирование-всё то, чем живёт ребёнок в совместной деятельности.</a:t>
            </a:r>
          </a:p>
          <a:p>
            <a:pPr>
              <a:buNone/>
            </a:pPr>
            <a:r>
              <a:rPr lang="ru-RU" dirty="0" smtClean="0"/>
              <a:t>    Лепка, рисование</a:t>
            </a:r>
          </a:p>
          <a:p>
            <a:r>
              <a:rPr lang="ru-RU" dirty="0" smtClean="0"/>
              <a:t>Экспериментирование</a:t>
            </a:r>
          </a:p>
          <a:p>
            <a:r>
              <a:rPr lang="ru-RU" dirty="0" smtClean="0"/>
              <a:t>Увлечения</a:t>
            </a:r>
          </a:p>
          <a:p>
            <a:r>
              <a:rPr lang="ru-RU" dirty="0" smtClean="0"/>
              <a:t>Кружки, секции.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892480" cy="237626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Дети берут пример со взрослых ! Большую роль играет личный пример. Если взрослые в семье не расстаются с </a:t>
            </a:r>
            <a:r>
              <a:rPr lang="ru-RU" sz="2700" b="1" dirty="0" err="1" smtClean="0"/>
              <a:t>гаджетами</a:t>
            </a:r>
            <a:r>
              <a:rPr lang="ru-RU" sz="2700" b="1" dirty="0" smtClean="0"/>
              <a:t>, ребёнок будет поступать точно так же. Если папа, едва проснувшись, включает компьютер, а мама уже за завтраком погружена в телефон, то от детей не стоит ждать другого поведения.</a:t>
            </a:r>
            <a:br>
              <a:rPr lang="ru-RU" sz="2700" b="1" dirty="0" smtClean="0"/>
            </a:br>
            <a:endParaRPr lang="ru-RU" sz="2700" b="1" dirty="0"/>
          </a:p>
        </p:txBody>
      </p:sp>
      <p:pic>
        <p:nvPicPr>
          <p:cNvPr id="4" name="Содержимое 3" descr="5fa77deda1f442c08d55e3dae9635f1b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852936"/>
            <a:ext cx="5904655" cy="37557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566124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«Универсального влияния нет. Одних </a:t>
            </a:r>
            <a:r>
              <a:rPr lang="ru-RU" b="1" dirty="0" err="1" smtClean="0"/>
              <a:t>гаджеты</a:t>
            </a:r>
            <a:r>
              <a:rPr lang="ru-RU" b="1" dirty="0" smtClean="0"/>
              <a:t> учат, других тупят, третьих изолируют от реального мира. Важно, чтобы окружающие взрослые вовремя уловили грань, за которой ребенок теряет разницу между реальной и виртуальной действительностью. Потеряна разница? Значит, все, от виртуального мира надо на время изолировать.»</a:t>
            </a:r>
            <a:br>
              <a:rPr lang="ru-RU" b="1" dirty="0" smtClean="0"/>
            </a:br>
            <a:r>
              <a:rPr lang="ru-RU" b="1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                        ВАЖНО!</a:t>
            </a:r>
            <a:endParaRPr lang="ru-RU" dirty="0" smtClean="0"/>
          </a:p>
          <a:p>
            <a:pPr>
              <a:buNone/>
            </a:pPr>
            <a:r>
              <a:rPr lang="ru-RU" sz="3200" b="1" dirty="0" smtClean="0"/>
              <a:t>   Сколько времени можно проводить с электронными игрушками в день по нормам </a:t>
            </a:r>
            <a:r>
              <a:rPr lang="ru-RU" sz="3200" b="1" dirty="0" err="1" smtClean="0"/>
              <a:t>СанПин</a:t>
            </a:r>
            <a:r>
              <a:rPr lang="ru-RU" sz="3200" b="1" dirty="0" smtClean="0"/>
              <a:t>:</a:t>
            </a:r>
            <a:endParaRPr lang="ru-RU" sz="3200" dirty="0" smtClean="0"/>
          </a:p>
          <a:p>
            <a:r>
              <a:rPr lang="ru-RU" sz="3200" b="1" dirty="0" smtClean="0"/>
              <a:t>1-ый класс – 10 мин.</a:t>
            </a:r>
            <a:endParaRPr lang="ru-RU" sz="3200" dirty="0" smtClean="0"/>
          </a:p>
          <a:p>
            <a:r>
              <a:rPr lang="ru-RU" sz="3200" b="1" dirty="0" smtClean="0"/>
              <a:t>2-4-ый класс – 15 мин.</a:t>
            </a:r>
            <a:endParaRPr lang="ru-RU" sz="3200" dirty="0" smtClean="0"/>
          </a:p>
          <a:p>
            <a:r>
              <a:rPr lang="ru-RU" sz="3200" b="1" dirty="0" smtClean="0"/>
              <a:t>4-7-й классы - 20 мин.</a:t>
            </a:r>
            <a:endParaRPr lang="ru-RU" sz="3200" dirty="0" smtClean="0"/>
          </a:p>
          <a:p>
            <a:r>
              <a:rPr lang="ru-RU" sz="3200" b="1" dirty="0" smtClean="0"/>
              <a:t>7-9-й классы - 25 мин.</a:t>
            </a:r>
            <a:endParaRPr lang="ru-RU" sz="3200" dirty="0" smtClean="0"/>
          </a:p>
          <a:p>
            <a:r>
              <a:rPr lang="ru-RU" sz="3200" b="1" dirty="0" smtClean="0"/>
              <a:t>10-11-й классы -20-30 мин.</a:t>
            </a:r>
            <a:endParaRPr lang="ru-RU" sz="32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0474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за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внимание!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 Актуальность данного вопроса растёт с каждым днём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 последние годы происходит широкое распространение и </a:t>
            </a:r>
            <a:r>
              <a:rPr lang="ru-RU" b="1" dirty="0" smtClean="0"/>
              <a:t>неоправданно </a:t>
            </a:r>
            <a:r>
              <a:rPr lang="ru-RU" dirty="0" smtClean="0"/>
              <a:t>раннее знакомство детей с электронными </a:t>
            </a:r>
            <a:r>
              <a:rPr lang="ru-RU" dirty="0" err="1" smtClean="0"/>
              <a:t>гаджетами</a:t>
            </a:r>
            <a:r>
              <a:rPr lang="ru-RU" dirty="0" smtClean="0"/>
              <a:t> (планшетными устройствами, игровыми приставками, мобильными телефонами). Родители считают их цивилизованными средствами для утешения, отвлечения и развития детей. Эта позиция отцов и матерей подкрепляется еще и тем, что электронные игрушки, занимая внимание детей, позволяют родителям освободить время и силы для работы и личной жизни. Замещение и подмена человеческого способа коммуникации в семье электронным суррогатом представляют существенную опасность, так как нарушают нормальный код и алгоритм психического, социального, культурного и духовного развития детей. Малолетние пользователи электронных игрушек становятся </a:t>
            </a:r>
            <a:r>
              <a:rPr lang="ru-RU" dirty="0" err="1" smtClean="0"/>
              <a:t>самодостаточными</a:t>
            </a:r>
            <a:r>
              <a:rPr lang="ru-RU" dirty="0" smtClean="0"/>
              <a:t>, у них слабеют нормальные потребности и мотивации в контактах с родителями и детьми. Постепенно взрослые утрачивают ведущую роль в отношении психического, речевого, эмоционального, коммуникативного, социального и духовного развития и теряют способность влиять на поведение 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Формировать  родительское понимание вреда и пользы </a:t>
            </a:r>
            <a:r>
              <a:rPr lang="ru-RU" dirty="0" err="1" smtClean="0"/>
              <a:t>гаджетов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5013176"/>
          </a:xfrm>
        </p:spPr>
        <p:txBody>
          <a:bodyPr/>
          <a:lstStyle/>
          <a:p>
            <a:r>
              <a:rPr lang="ru-RU" b="1" dirty="0" smtClean="0"/>
              <a:t>   Задачи:</a:t>
            </a:r>
          </a:p>
          <a:p>
            <a:pPr marL="624078" indent="-514350">
              <a:buAutoNum type="arabicPeriod"/>
            </a:pPr>
            <a:r>
              <a:rPr lang="ru-RU" dirty="0" smtClean="0"/>
              <a:t>Выяснить отношение</a:t>
            </a:r>
            <a:r>
              <a:rPr lang="en-US" dirty="0" smtClean="0"/>
              <a:t> </a:t>
            </a:r>
            <a:r>
              <a:rPr lang="ru-RU" dirty="0" smtClean="0"/>
              <a:t>родителей</a:t>
            </a:r>
            <a:r>
              <a:rPr lang="en-US" dirty="0" smtClean="0"/>
              <a:t>  </a:t>
            </a:r>
            <a:r>
              <a:rPr lang="ru-RU" dirty="0" smtClean="0"/>
              <a:t> о  влиянии </a:t>
            </a:r>
            <a:r>
              <a:rPr lang="ru-RU" dirty="0" err="1" smtClean="0"/>
              <a:t>гаджетов</a:t>
            </a:r>
            <a:r>
              <a:rPr lang="ru-RU" dirty="0" smtClean="0"/>
              <a:t> на детей.</a:t>
            </a:r>
          </a:p>
          <a:p>
            <a:pPr marL="624078" indent="-514350">
              <a:buAutoNum type="arabicPeriod"/>
            </a:pPr>
            <a:r>
              <a:rPr lang="ru-RU" dirty="0" smtClean="0"/>
              <a:t>Рассмотреть примеры, </a:t>
            </a:r>
            <a:r>
              <a:rPr lang="ru-RU" dirty="0" smtClean="0"/>
              <a:t>статистику</a:t>
            </a:r>
            <a:r>
              <a:rPr lang="ru-RU" dirty="0" smtClean="0"/>
              <a:t>, подтверждающую вред и пользу </a:t>
            </a:r>
            <a:r>
              <a:rPr lang="ru-RU" dirty="0" err="1" smtClean="0"/>
              <a:t>гаджетов</a:t>
            </a:r>
            <a:r>
              <a:rPr lang="ru-RU" dirty="0" smtClean="0"/>
              <a:t>.</a:t>
            </a:r>
          </a:p>
          <a:p>
            <a:pPr marL="624078" indent="-514350">
              <a:buAutoNum type="arabicPeriod"/>
            </a:pPr>
            <a:r>
              <a:rPr lang="ru-RU" dirty="0" smtClean="0"/>
              <a:t>Привести примеры альтернативы </a:t>
            </a:r>
            <a:r>
              <a:rPr lang="ru-RU" dirty="0" err="1" smtClean="0"/>
              <a:t>гаджетам</a:t>
            </a:r>
            <a:r>
              <a:rPr lang="ru-RU" dirty="0" smtClean="0"/>
              <a:t>, развивающих детей.</a:t>
            </a:r>
          </a:p>
          <a:p>
            <a:pPr marL="624078" indent="-514350">
              <a:buAutoNum type="arabicPeriod"/>
            </a:pPr>
            <a:r>
              <a:rPr lang="ru-RU" dirty="0" smtClean="0"/>
              <a:t>Решить какое место в жизни детей  должны занимать </a:t>
            </a:r>
            <a:r>
              <a:rPr lang="ru-RU" dirty="0" err="1" smtClean="0"/>
              <a:t>гаджеты</a:t>
            </a:r>
            <a:r>
              <a:rPr lang="ru-RU" dirty="0" smtClean="0"/>
              <a:t>.</a:t>
            </a:r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7567_html_3a4658bf[1]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6165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user_file_545f324e2cbe7_0_1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”Р•РўР Рё Р“РђР”Р–Р•РўР«- РІР»РёСЏРЅРёРµ РЅР° РїСЃРёС…РёРєСѓ СЂРµР±РµРЅРєР° РІ СЂР°Р·РЅРѕРј РІРѕР·СЂР°СЃС‚Рµ - Family is..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6513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5 РџР РР§РРќ Р—РђР‘Р РђРўР¬ РЈ Р”Р•РўР•Р™ Р’РЎР• Р“РђР”Р–Р•РўР« РџР РЇРњРћ РЎР•Р™Р§РђРЎ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18002"/>
            <a:ext cx="9146580" cy="6859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Последствия </a:t>
            </a:r>
            <a:r>
              <a:rPr lang="ru-RU" sz="3200" dirty="0" smtClean="0"/>
              <a:t>бесконтрольного </a:t>
            </a:r>
            <a:r>
              <a:rPr lang="ru-RU" sz="3200" dirty="0" smtClean="0"/>
              <a:t>общения с </a:t>
            </a:r>
            <a:r>
              <a:rPr lang="ru-RU" sz="3200" dirty="0" err="1" smtClean="0"/>
              <a:t>гаджетами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Ослабление и обеднение связей между родителями и детьми, иногда доходящее до полного непонимания и отчуждения, различные варианты бегства от реальности в виртуальные удовольствия, снижение управляемости поведением детей</a:t>
            </a:r>
          </a:p>
          <a:p>
            <a:pPr algn="just"/>
            <a:r>
              <a:rPr lang="ru-RU" dirty="0" smtClean="0"/>
              <a:t>Нарушения речевого развития и коммуникации, негативно отражающиеся на формировании мышления, усвоении социальных навыков, на познавательной активности ребенка и на его поведении.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69674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    </a:t>
            </a:r>
            <a:r>
              <a:rPr lang="ru-RU" sz="3400" dirty="0" smtClean="0"/>
              <a:t>Внешняя разговорная речь – это лишь вершина айсберга, за которой скрывается огромная глыба внутренней речи. Ведь речь – это не только средство общения, но и средство мышления, воображения, овладения своим поведением, это средство осознания своих переживаний, своего поведения, и сознания себя в целом. Во внутренней речи совершается не только мышление, но и воображение, и переживание, и любое представление, словом всё, что составляет внутренний мир человека, его душевную жизнь.              Именно диалог с собой даёт ту внутреннюю форму, которая может удерживать любое содержание, которая даёт устойчивость и независимость человеку. Если же эта форма не сложилась, если внутренней речи (а значит и внутренней жизни) нет, человек остаётся крайне неустойчивым и зависимым от внешних воздействий. Он просто не в состоянии удерживать какое-либо содержание или стремиться к какой-то цели. В результате – внутренняя пустота, которую нужно постоянно пополнять извне. </a:t>
            </a:r>
            <a:br>
              <a:rPr lang="ru-RU" sz="3400" dirty="0" smtClean="0"/>
            </a:br>
            <a:endParaRPr lang="ru-RU" sz="3400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293</TotalTime>
  <Words>690</Words>
  <Application>Microsoft Office PowerPoint</Application>
  <PresentationFormat>Экран (4:3)</PresentationFormat>
  <Paragraphs>36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Слайд 1</vt:lpstr>
      <vt:lpstr> Актуальность данного вопроса растёт с каждым днём</vt:lpstr>
      <vt:lpstr>Цель: Формировать  родительское понимание вреда и пользы гаджетов.</vt:lpstr>
      <vt:lpstr>Слайд 4</vt:lpstr>
      <vt:lpstr>Слайд 5</vt:lpstr>
      <vt:lpstr>Слайд 6</vt:lpstr>
      <vt:lpstr>Слайд 7</vt:lpstr>
      <vt:lpstr>Последствия бесконтрольного общения с гаджетами</vt:lpstr>
      <vt:lpstr>Слайд 9</vt:lpstr>
      <vt:lpstr>Слайд 10</vt:lpstr>
      <vt:lpstr>Слайд 11</vt:lpstr>
      <vt:lpstr>Слайд 12</vt:lpstr>
      <vt:lpstr>Что необходимо для развития ребёнка</vt:lpstr>
      <vt:lpstr>Дети берут пример со взрослых ! Большую роль играет личный пример. Если взрослые в семье не расстаются с гаджетами, ребёнок будет поступать точно так же. Если папа, едва проснувшись, включает компьютер, а мама уже за завтраком погружена в телефон, то от детей не стоит ждать другого поведения. </vt:lpstr>
      <vt:lpstr>Слайд 15</vt:lpstr>
      <vt:lpstr>Слайд 16</vt:lpstr>
      <vt:lpstr>Слайд 17</vt:lpstr>
      <vt:lpstr>Слайд 18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Detsad423</dc:creator>
  <cp:lastModifiedBy>Detsad423</cp:lastModifiedBy>
  <cp:revision>35</cp:revision>
  <dcterms:created xsi:type="dcterms:W3CDTF">2018-04-01T03:54:35Z</dcterms:created>
  <dcterms:modified xsi:type="dcterms:W3CDTF">2019-01-06T16:05:49Z</dcterms:modified>
</cp:coreProperties>
</file>