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290" r:id="rId3"/>
    <p:sldId id="298" r:id="rId4"/>
    <p:sldId id="299" r:id="rId5"/>
    <p:sldId id="260" r:id="rId6"/>
    <p:sldId id="282" r:id="rId7"/>
    <p:sldId id="270" r:id="rId8"/>
    <p:sldId id="313" r:id="rId9"/>
    <p:sldId id="283" r:id="rId10"/>
    <p:sldId id="274" r:id="rId11"/>
    <p:sldId id="275" r:id="rId12"/>
    <p:sldId id="276" r:id="rId13"/>
    <p:sldId id="277" r:id="rId14"/>
    <p:sldId id="291" r:id="rId15"/>
    <p:sldId id="281" r:id="rId16"/>
    <p:sldId id="279" r:id="rId17"/>
    <p:sldId id="292" r:id="rId18"/>
    <p:sldId id="308" r:id="rId19"/>
    <p:sldId id="293" r:id="rId20"/>
    <p:sldId id="312" r:id="rId21"/>
    <p:sldId id="306" r:id="rId22"/>
    <p:sldId id="307" r:id="rId23"/>
    <p:sldId id="310" r:id="rId24"/>
    <p:sldId id="30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84520" autoAdjust="0"/>
  </p:normalViewPr>
  <p:slideViewPr>
    <p:cSldViewPr>
      <p:cViewPr varScale="1">
        <p:scale>
          <a:sx n="36" d="100"/>
          <a:sy n="36" d="100"/>
        </p:scale>
        <p:origin x="-14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30F9FA-7C1D-4CA5-A50C-2FF057004197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7DFE1D-E8EC-498C-9950-CAAE7A8956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014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vita.worldsoul.ru/wp-content/uploads/2010/07/vitamin-Aa.jp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i.i.ua/cards/pic/7/1/90117.jpg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7.jpeg"/><Relationship Id="rId4" Type="http://schemas.openxmlformats.org/officeDocument/2006/relationships/image" Target="../media/image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alysh-shkola3.ru/Images/nedz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58199"/>
            <a:ext cx="3292594" cy="2900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708920"/>
            <a:ext cx="7772400" cy="144016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Исследовательский проект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«Здоровым быть здорово»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74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ru-RU" dirty="0"/>
              <a:t>2 </a:t>
            </a:r>
            <a:r>
              <a:rPr lang="ru-RU" dirty="0" smtClean="0"/>
              <a:t>шаг   Правильно </a:t>
            </a:r>
            <a:r>
              <a:rPr lang="ru-RU" dirty="0"/>
              <a:t>питайся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340769"/>
            <a:ext cx="4038600" cy="86409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/>
                </a:solidFill>
              </a:rPr>
              <a:t>Фрукты и ягоды</a:t>
            </a:r>
            <a:endParaRPr lang="ru-RU" sz="3600" b="1" dirty="0">
              <a:solidFill>
                <a:schemeClr val="accent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340769"/>
            <a:ext cx="4038600" cy="64807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/>
                </a:solidFill>
              </a:rPr>
              <a:t>Овощи</a:t>
            </a:r>
            <a:endParaRPr lang="ru-RU" sz="3600" b="1" dirty="0">
              <a:solidFill>
                <a:schemeClr val="accent1"/>
              </a:solidFill>
            </a:endParaRP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2447764" y="5805263"/>
            <a:ext cx="4320480" cy="707886"/>
          </a:xfrm>
          <a:prstGeom prst="rect">
            <a:avLst/>
          </a:prstGeom>
          <a:solidFill>
            <a:srgbClr val="99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7200" b="1" kern="1200">
                <a:solidFill>
                  <a:srgbClr val="CC3300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7200" b="1" kern="1200">
                <a:solidFill>
                  <a:srgbClr val="CC3300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7200" b="1" kern="1200">
                <a:solidFill>
                  <a:srgbClr val="CC3300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7200" b="1" kern="1200">
                <a:solidFill>
                  <a:srgbClr val="CC3300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7200" b="1" kern="1200">
                <a:solidFill>
                  <a:srgbClr val="CC3300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200" b="1" kern="1200">
                <a:solidFill>
                  <a:srgbClr val="CC3300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200" b="1" kern="1200">
                <a:solidFill>
                  <a:srgbClr val="CC3300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200" b="1" kern="1200">
                <a:solidFill>
                  <a:srgbClr val="CC3300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200" b="1" kern="1200">
                <a:solidFill>
                  <a:srgbClr val="CC3300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/>
            <a:r>
              <a:rPr lang="ru-RU" altLang="ru-RU" sz="4000" dirty="0">
                <a:solidFill>
                  <a:srgbClr val="3366CC"/>
                </a:solidFill>
              </a:rPr>
              <a:t>питание</a:t>
            </a:r>
          </a:p>
        </p:txBody>
      </p:sp>
      <p:pic>
        <p:nvPicPr>
          <p:cNvPr id="1026" name="Picture 2" descr="https://fs00.infourok.ru/images/doc/245/249597/img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447764" y="1982052"/>
            <a:ext cx="3711699" cy="3388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02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4"/>
          <p:cNvSpPr>
            <a:spLocks noChangeArrowheads="1"/>
          </p:cNvSpPr>
          <p:nvPr/>
        </p:nvSpPr>
        <p:spPr bwMode="auto">
          <a:xfrm>
            <a:off x="527918" y="42863"/>
            <a:ext cx="4895850" cy="1441450"/>
          </a:xfrm>
          <a:prstGeom prst="rightArrow">
            <a:avLst>
              <a:gd name="adj1" fmla="val 50000"/>
              <a:gd name="adj2" fmla="val 84912"/>
            </a:avLst>
          </a:prstGeom>
          <a:solidFill>
            <a:srgbClr val="FFC5C5">
              <a:alpha val="89803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4400" b="1">
                <a:solidFill>
                  <a:srgbClr val="0000FF"/>
                </a:solidFill>
              </a:rPr>
              <a:t>ВИТАМИН</a:t>
            </a:r>
            <a:r>
              <a:rPr lang="ru-RU" altLang="ru-RU" sz="4400" b="1"/>
              <a:t> </a:t>
            </a:r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5868144" y="260350"/>
            <a:ext cx="3275856" cy="2736602"/>
          </a:xfrm>
          <a:prstGeom prst="hexagon">
            <a:avLst>
              <a:gd name="adj" fmla="val 28257"/>
              <a:gd name="vf" fmla="val 115470"/>
            </a:avLst>
          </a:prstGeom>
          <a:solidFill>
            <a:srgbClr val="FFCC99">
              <a:alpha val="89803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ru-RU" sz="9600" b="1" dirty="0">
                <a:solidFill>
                  <a:srgbClr val="FF0000"/>
                </a:solidFill>
                <a:latin typeface="Arial Black" pitchFamily="34" charset="0"/>
              </a:rPr>
              <a:t>A</a:t>
            </a:r>
            <a:endParaRPr lang="ru-RU" altLang="ru-RU" sz="96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175" name="WordArt 7"/>
          <p:cNvSpPr>
            <a:spLocks noChangeArrowheads="1" noChangeShapeType="1" noTextEdit="1"/>
          </p:cNvSpPr>
          <p:nvPr/>
        </p:nvSpPr>
        <p:spPr bwMode="auto">
          <a:xfrm rot="5400000">
            <a:off x="6559550" y="4178300"/>
            <a:ext cx="3384550" cy="59055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endParaRPr lang="ru-RU" sz="4000" b="1" kern="10" dirty="0">
              <a:ln w="12700">
                <a:solidFill>
                  <a:srgbClr val="800000"/>
                </a:solidFill>
                <a:round/>
                <a:headEnd/>
                <a:tailEnd/>
              </a:ln>
              <a:solidFill>
                <a:srgbClr val="FF0000">
                  <a:alpha val="76862"/>
                </a:srgbClr>
              </a:solidFill>
              <a:latin typeface="Arial"/>
              <a:cs typeface="Arial"/>
            </a:endParaRPr>
          </a:p>
        </p:txBody>
      </p:sp>
      <p:sp>
        <p:nvSpPr>
          <p:cNvPr id="7180" name="AutoShape 12"/>
          <p:cNvSpPr>
            <a:spLocks noChangeArrowheads="1"/>
          </p:cNvSpPr>
          <p:nvPr/>
        </p:nvSpPr>
        <p:spPr bwMode="auto">
          <a:xfrm>
            <a:off x="395288" y="1484313"/>
            <a:ext cx="5329237" cy="2305050"/>
          </a:xfrm>
          <a:prstGeom prst="flowChartProcess">
            <a:avLst/>
          </a:prstGeom>
          <a:solidFill>
            <a:schemeClr val="accent3">
              <a:lumMod val="75000"/>
              <a:alpha val="20000"/>
            </a:schemeClr>
          </a:solidFill>
          <a:ln w="127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3200" b="1" dirty="0"/>
              <a:t>Необходим для </a:t>
            </a:r>
          </a:p>
          <a:p>
            <a:pPr algn="ctr" eaLnBrk="1" hangingPunct="1"/>
            <a:r>
              <a:rPr lang="ru-RU" altLang="ru-RU" sz="3200" b="1" dirty="0" smtClean="0"/>
              <a:t>роста и зрения.</a:t>
            </a:r>
            <a:endParaRPr lang="ru-RU" altLang="ru-RU" sz="3200" b="1" dirty="0"/>
          </a:p>
        </p:txBody>
      </p:sp>
      <p:sp>
        <p:nvSpPr>
          <p:cNvPr id="7181" name="AutoShape 13"/>
          <p:cNvSpPr>
            <a:spLocks noChangeArrowheads="1"/>
          </p:cNvSpPr>
          <p:nvPr/>
        </p:nvSpPr>
        <p:spPr bwMode="auto">
          <a:xfrm>
            <a:off x="540831" y="3944642"/>
            <a:ext cx="3312170" cy="2663527"/>
          </a:xfrm>
          <a:prstGeom prst="octagon">
            <a:avLst>
              <a:gd name="adj" fmla="val 29287"/>
            </a:avLst>
          </a:prstGeom>
          <a:solidFill>
            <a:schemeClr val="accent2">
              <a:lumMod val="50000"/>
              <a:alpha val="41176"/>
            </a:schemeClr>
          </a:solidFill>
          <a:ln w="12700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800" b="1" dirty="0">
                <a:solidFill>
                  <a:srgbClr val="6600CC"/>
                </a:solidFill>
              </a:rPr>
              <a:t>Содержится:</a:t>
            </a:r>
          </a:p>
          <a:p>
            <a:pPr algn="ctr" eaLnBrk="1" hangingPunct="1"/>
            <a:r>
              <a:rPr lang="ru-RU" altLang="ru-RU" sz="2800" b="1" dirty="0" smtClean="0">
                <a:solidFill>
                  <a:srgbClr val="6600CC"/>
                </a:solidFill>
              </a:rPr>
              <a:t> </a:t>
            </a:r>
            <a:r>
              <a:rPr lang="ru-RU" altLang="ru-RU" sz="2800" b="1" dirty="0">
                <a:solidFill>
                  <a:srgbClr val="6600CC"/>
                </a:solidFill>
              </a:rPr>
              <a:t>моркови</a:t>
            </a:r>
            <a:r>
              <a:rPr lang="ru-RU" altLang="ru-RU" sz="2800" b="1" dirty="0" smtClean="0">
                <a:solidFill>
                  <a:srgbClr val="6600CC"/>
                </a:solidFill>
              </a:rPr>
              <a:t>, </a:t>
            </a:r>
          </a:p>
          <a:p>
            <a:pPr algn="ctr" eaLnBrk="1" hangingPunct="1"/>
            <a:r>
              <a:rPr lang="ru-RU" altLang="ru-RU" sz="2800" b="1" dirty="0" smtClean="0">
                <a:solidFill>
                  <a:srgbClr val="6600CC"/>
                </a:solidFill>
              </a:rPr>
              <a:t>помидорах,</a:t>
            </a:r>
            <a:endParaRPr lang="ru-RU" altLang="ru-RU" sz="2800" b="1" dirty="0">
              <a:solidFill>
                <a:srgbClr val="6600CC"/>
              </a:solidFill>
            </a:endParaRPr>
          </a:p>
          <a:p>
            <a:pPr algn="ctr" eaLnBrk="1" hangingPunct="1"/>
            <a:r>
              <a:rPr lang="ru-RU" altLang="ru-RU" sz="2800" b="1" dirty="0">
                <a:solidFill>
                  <a:srgbClr val="6600CC"/>
                </a:solidFill>
              </a:rPr>
              <a:t>абрикосах</a:t>
            </a:r>
            <a:r>
              <a:rPr lang="ru-RU" altLang="ru-RU" sz="2000" b="1" dirty="0">
                <a:solidFill>
                  <a:srgbClr val="6600CC"/>
                </a:solidFill>
              </a:rPr>
              <a:t>.</a:t>
            </a:r>
          </a:p>
        </p:txBody>
      </p:sp>
      <p:pic>
        <p:nvPicPr>
          <p:cNvPr id="6152" name="Picture 12" descr="Картинка 2 из 27784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860800"/>
            <a:ext cx="4608512" cy="263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3257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 autoUpdateAnimBg="0"/>
      <p:bldP spid="7175" grpId="0" animBg="1"/>
      <p:bldP spid="7180" grpId="0" animBg="1" autoUpdateAnimBg="0"/>
      <p:bldP spid="7181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ChangeArrowheads="1"/>
          </p:cNvSpPr>
          <p:nvPr/>
        </p:nvSpPr>
        <p:spPr bwMode="auto">
          <a:xfrm>
            <a:off x="341402" y="91123"/>
            <a:ext cx="4895850" cy="1441450"/>
          </a:xfrm>
          <a:prstGeom prst="rightArrow">
            <a:avLst>
              <a:gd name="adj1" fmla="val 50000"/>
              <a:gd name="adj2" fmla="val 84912"/>
            </a:avLst>
          </a:prstGeom>
          <a:solidFill>
            <a:srgbClr val="FFC5C5">
              <a:alpha val="89803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4400" b="1" dirty="0">
                <a:solidFill>
                  <a:srgbClr val="0000FF"/>
                </a:solidFill>
              </a:rPr>
              <a:t>ВИТАМИН</a:t>
            </a:r>
            <a:r>
              <a:rPr lang="ru-RU" altLang="ru-RU" sz="4400" b="1" dirty="0"/>
              <a:t> </a:t>
            </a: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6156176" y="260350"/>
            <a:ext cx="2987824" cy="2304554"/>
          </a:xfrm>
          <a:prstGeom prst="hexagon">
            <a:avLst>
              <a:gd name="adj" fmla="val 28257"/>
              <a:gd name="vf" fmla="val 115470"/>
            </a:avLst>
          </a:prstGeom>
          <a:solidFill>
            <a:srgbClr val="FFCC99">
              <a:alpha val="89803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ru-RU" sz="9600" b="1" dirty="0" smtClean="0">
                <a:solidFill>
                  <a:srgbClr val="FF0000"/>
                </a:solidFill>
                <a:latin typeface="Arial Black" pitchFamily="34" charset="0"/>
              </a:rPr>
              <a:t>B</a:t>
            </a:r>
            <a:endParaRPr lang="ru-RU" altLang="ru-RU" sz="9600" b="1" baseline="-25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4344" name="AutoShape 8"/>
          <p:cNvSpPr>
            <a:spLocks noChangeArrowheads="1"/>
          </p:cNvSpPr>
          <p:nvPr/>
        </p:nvSpPr>
        <p:spPr bwMode="auto">
          <a:xfrm>
            <a:off x="179512" y="1484313"/>
            <a:ext cx="5760913" cy="2665412"/>
          </a:xfrm>
          <a:prstGeom prst="flowChartProcess">
            <a:avLst/>
          </a:prstGeom>
          <a:solidFill>
            <a:srgbClr val="00B050">
              <a:alpha val="20000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2000" b="1" dirty="0"/>
          </a:p>
          <a:p>
            <a:pPr algn="ctr" eaLnBrk="1" hangingPunct="1"/>
            <a:r>
              <a:rPr lang="ru-RU" altLang="ru-RU" sz="3200" b="1" dirty="0" smtClean="0"/>
              <a:t>Влияет на работу </a:t>
            </a:r>
            <a:r>
              <a:rPr lang="ru-RU" altLang="ru-RU" sz="3200" b="1" dirty="0"/>
              <a:t>нервной</a:t>
            </a:r>
          </a:p>
          <a:p>
            <a:pPr algn="ctr" eaLnBrk="1" hangingPunct="1"/>
            <a:r>
              <a:rPr lang="ru-RU" altLang="ru-RU" sz="3200" b="1" dirty="0"/>
              <a:t>с</a:t>
            </a:r>
            <a:r>
              <a:rPr lang="ru-RU" altLang="ru-RU" sz="3200" b="1" dirty="0" smtClean="0"/>
              <a:t>истемы  и головного мозга.</a:t>
            </a:r>
            <a:endParaRPr lang="ru-RU" altLang="ru-RU" sz="3200" b="1" dirty="0"/>
          </a:p>
        </p:txBody>
      </p:sp>
      <p:sp>
        <p:nvSpPr>
          <p:cNvPr id="14345" name="AutoShape 9"/>
          <p:cNvSpPr>
            <a:spLocks noChangeArrowheads="1"/>
          </p:cNvSpPr>
          <p:nvPr/>
        </p:nvSpPr>
        <p:spPr bwMode="auto">
          <a:xfrm>
            <a:off x="1619672" y="4130320"/>
            <a:ext cx="3888432" cy="2611048"/>
          </a:xfrm>
          <a:prstGeom prst="octagon">
            <a:avLst>
              <a:gd name="adj" fmla="val 29287"/>
            </a:avLst>
          </a:prstGeom>
          <a:solidFill>
            <a:schemeClr val="accent2">
              <a:lumMod val="75000"/>
              <a:alpha val="41176"/>
            </a:schemeClr>
          </a:solidFill>
          <a:ln w="12700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2000" b="1" dirty="0">
              <a:solidFill>
                <a:srgbClr val="6600CC"/>
              </a:solidFill>
            </a:endParaRPr>
          </a:p>
          <a:p>
            <a:pPr algn="ctr" eaLnBrk="1" hangingPunct="1"/>
            <a:endParaRPr lang="ru-RU" altLang="ru-RU" sz="2000" b="1" dirty="0">
              <a:solidFill>
                <a:srgbClr val="6600CC"/>
              </a:solidFill>
            </a:endParaRPr>
          </a:p>
          <a:p>
            <a:pPr algn="ctr" eaLnBrk="1" hangingPunct="1"/>
            <a:r>
              <a:rPr lang="ru-RU" altLang="ru-RU" sz="2800" b="1" dirty="0">
                <a:solidFill>
                  <a:srgbClr val="6600CC"/>
                </a:solidFill>
              </a:rPr>
              <a:t>Содержится:</a:t>
            </a:r>
          </a:p>
          <a:p>
            <a:pPr algn="ctr" eaLnBrk="1" hangingPunct="1"/>
            <a:r>
              <a:rPr lang="ru-RU" altLang="ru-RU" sz="2800" b="1" dirty="0">
                <a:solidFill>
                  <a:srgbClr val="6600CC"/>
                </a:solidFill>
              </a:rPr>
              <a:t>в </a:t>
            </a:r>
            <a:r>
              <a:rPr lang="ru-RU" altLang="ru-RU" sz="2800" b="1" dirty="0" smtClean="0">
                <a:solidFill>
                  <a:srgbClr val="6600CC"/>
                </a:solidFill>
              </a:rPr>
              <a:t>бананах, </a:t>
            </a:r>
            <a:endParaRPr lang="ru-RU" altLang="ru-RU" sz="2800" b="1" dirty="0">
              <a:solidFill>
                <a:srgbClr val="6600CC"/>
              </a:solidFill>
            </a:endParaRPr>
          </a:p>
          <a:p>
            <a:pPr algn="ctr" eaLnBrk="1" hangingPunct="1"/>
            <a:r>
              <a:rPr lang="ru-RU" altLang="ru-RU" sz="2800" b="1" dirty="0">
                <a:solidFill>
                  <a:srgbClr val="6600CC"/>
                </a:solidFill>
              </a:rPr>
              <a:t>г</a:t>
            </a:r>
            <a:r>
              <a:rPr lang="ru-RU" altLang="ru-RU" sz="2800" b="1" dirty="0" smtClean="0">
                <a:solidFill>
                  <a:srgbClr val="6600CC"/>
                </a:solidFill>
              </a:rPr>
              <a:t>ранатах, </a:t>
            </a:r>
          </a:p>
          <a:p>
            <a:pPr algn="ctr" eaLnBrk="1" hangingPunct="1"/>
            <a:r>
              <a:rPr lang="ru-RU" altLang="ru-RU" sz="2800" b="1" dirty="0" smtClean="0">
                <a:solidFill>
                  <a:srgbClr val="6600CC"/>
                </a:solidFill>
              </a:rPr>
              <a:t>капусте, </a:t>
            </a:r>
          </a:p>
          <a:p>
            <a:pPr algn="ctr" eaLnBrk="1" hangingPunct="1"/>
            <a:r>
              <a:rPr lang="ru-RU" altLang="ru-RU" sz="2800" b="1" dirty="0">
                <a:solidFill>
                  <a:srgbClr val="6600CC"/>
                </a:solidFill>
              </a:rPr>
              <a:t>я</a:t>
            </a:r>
            <a:r>
              <a:rPr lang="ru-RU" altLang="ru-RU" sz="2800" b="1" dirty="0" smtClean="0">
                <a:solidFill>
                  <a:srgbClr val="6600CC"/>
                </a:solidFill>
              </a:rPr>
              <a:t>блоках</a:t>
            </a:r>
            <a:r>
              <a:rPr lang="ru-RU" altLang="ru-RU" sz="2800" b="1" dirty="0">
                <a:solidFill>
                  <a:srgbClr val="6600CC"/>
                </a:solidFill>
              </a:rPr>
              <a:t>.</a:t>
            </a:r>
          </a:p>
          <a:p>
            <a:pPr algn="ctr" eaLnBrk="1" hangingPunct="1"/>
            <a:r>
              <a:rPr lang="ru-RU" altLang="ru-RU" sz="2400" b="1" dirty="0" smtClean="0">
                <a:solidFill>
                  <a:srgbClr val="6600CC"/>
                </a:solidFill>
              </a:rPr>
              <a:t>.</a:t>
            </a:r>
            <a:endParaRPr lang="ru-RU" altLang="ru-RU" sz="2400" b="1" dirty="0">
              <a:solidFill>
                <a:srgbClr val="6600CC"/>
              </a:solidFill>
            </a:endParaRPr>
          </a:p>
          <a:p>
            <a:pPr algn="ctr" eaLnBrk="1" hangingPunct="1"/>
            <a:endParaRPr lang="ru-RU" altLang="ru-RU" sz="2000" b="1" dirty="0">
              <a:solidFill>
                <a:srgbClr val="6600CC"/>
              </a:solidFill>
            </a:endParaRPr>
          </a:p>
          <a:p>
            <a:pPr algn="ctr" eaLnBrk="1" hangingPunct="1"/>
            <a:endParaRPr lang="ru-RU" altLang="ru-RU" sz="2000" b="1" dirty="0">
              <a:solidFill>
                <a:srgbClr val="6600CC"/>
              </a:solidFill>
            </a:endParaRPr>
          </a:p>
        </p:txBody>
      </p:sp>
      <p:pic>
        <p:nvPicPr>
          <p:cNvPr id="7177" name="Picture 12" descr="Картинка 29 из 18304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429000"/>
            <a:ext cx="2664296" cy="3096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8202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nimBg="1" autoUpdateAnimBg="0"/>
      <p:bldP spid="14344" grpId="0" animBg="1" autoUpdateAnimBg="0"/>
      <p:bldP spid="14345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423888" y="260350"/>
            <a:ext cx="4895850" cy="1441450"/>
          </a:xfrm>
          <a:prstGeom prst="rightArrow">
            <a:avLst>
              <a:gd name="adj1" fmla="val 50000"/>
              <a:gd name="adj2" fmla="val 84912"/>
            </a:avLst>
          </a:prstGeom>
          <a:solidFill>
            <a:srgbClr val="FFC5C5">
              <a:alpha val="89803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4400" b="1">
                <a:solidFill>
                  <a:srgbClr val="0000FF"/>
                </a:solidFill>
              </a:rPr>
              <a:t>ВИТАМИН</a:t>
            </a:r>
            <a:r>
              <a:rPr lang="ru-RU" altLang="ru-RU" sz="4400" b="1"/>
              <a:t> </a:t>
            </a:r>
          </a:p>
        </p:txBody>
      </p:sp>
      <p:sp>
        <p:nvSpPr>
          <p:cNvPr id="13315" name="AutoShape 3"/>
          <p:cNvSpPr>
            <a:spLocks noChangeArrowheads="1"/>
          </p:cNvSpPr>
          <p:nvPr/>
        </p:nvSpPr>
        <p:spPr bwMode="auto">
          <a:xfrm>
            <a:off x="5796136" y="260350"/>
            <a:ext cx="3347864" cy="2664594"/>
          </a:xfrm>
          <a:prstGeom prst="hexagon">
            <a:avLst>
              <a:gd name="adj" fmla="val 28257"/>
              <a:gd name="vf" fmla="val 115470"/>
            </a:avLst>
          </a:prstGeom>
          <a:solidFill>
            <a:srgbClr val="FFCC99">
              <a:alpha val="89803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ru-RU" sz="9600" b="1" dirty="0">
                <a:solidFill>
                  <a:srgbClr val="FF0000"/>
                </a:solidFill>
                <a:latin typeface="Arial Black" pitchFamily="34" charset="0"/>
              </a:rPr>
              <a:t>C</a:t>
            </a:r>
            <a:endParaRPr lang="ru-RU" altLang="ru-RU" sz="96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3317" name="WordArt 5"/>
          <p:cNvSpPr>
            <a:spLocks noChangeArrowheads="1" noChangeShapeType="1" noTextEdit="1"/>
          </p:cNvSpPr>
          <p:nvPr/>
        </p:nvSpPr>
        <p:spPr bwMode="auto">
          <a:xfrm rot="5400000">
            <a:off x="6193632" y="4112419"/>
            <a:ext cx="4319587" cy="50482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endParaRPr lang="ru-RU" b="1" kern="10" dirty="0">
              <a:ln w="12700">
                <a:solidFill>
                  <a:srgbClr val="800000"/>
                </a:solidFill>
                <a:round/>
                <a:headEnd/>
                <a:tailEnd/>
              </a:ln>
              <a:solidFill>
                <a:srgbClr val="FF0000">
                  <a:alpha val="76862"/>
                </a:srgbClr>
              </a:solidFill>
              <a:latin typeface="Arial"/>
              <a:cs typeface="Arial"/>
            </a:endParaRPr>
          </a:p>
        </p:txBody>
      </p:sp>
      <p:sp>
        <p:nvSpPr>
          <p:cNvPr id="13320" name="AutoShape 8"/>
          <p:cNvSpPr>
            <a:spLocks noChangeArrowheads="1"/>
          </p:cNvSpPr>
          <p:nvPr/>
        </p:nvSpPr>
        <p:spPr bwMode="auto">
          <a:xfrm>
            <a:off x="395288" y="1524000"/>
            <a:ext cx="5256212" cy="2265363"/>
          </a:xfrm>
          <a:prstGeom prst="flowChartProcess">
            <a:avLst/>
          </a:prstGeom>
          <a:solidFill>
            <a:srgbClr val="00B050">
              <a:alpha val="20000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3200" b="1" dirty="0"/>
              <a:t>Помогает организму </a:t>
            </a:r>
            <a:endParaRPr lang="ru-RU" altLang="ru-RU" sz="3200" b="1" dirty="0" smtClean="0"/>
          </a:p>
          <a:p>
            <a:pPr algn="ctr" eaLnBrk="1" hangingPunct="1"/>
            <a:r>
              <a:rPr lang="ru-RU" altLang="ru-RU" sz="3200" b="1" dirty="0" smtClean="0"/>
              <a:t>бороться</a:t>
            </a:r>
            <a:endParaRPr lang="ru-RU" altLang="ru-RU" sz="3200" b="1" dirty="0"/>
          </a:p>
          <a:p>
            <a:pPr algn="ctr" eaLnBrk="1" hangingPunct="1"/>
            <a:r>
              <a:rPr lang="ru-RU" altLang="ru-RU" sz="3200" b="1" dirty="0"/>
              <a:t>с </a:t>
            </a:r>
            <a:r>
              <a:rPr lang="ru-RU" altLang="ru-RU" sz="3200" b="1" dirty="0" smtClean="0"/>
              <a:t>инфекциями.</a:t>
            </a:r>
            <a:endParaRPr lang="ru-RU" altLang="ru-RU" sz="3200" b="1" dirty="0"/>
          </a:p>
          <a:p>
            <a:pPr algn="ctr" eaLnBrk="1" hangingPunct="1"/>
            <a:endParaRPr lang="ru-RU" altLang="ru-RU" sz="2000" b="1" dirty="0"/>
          </a:p>
        </p:txBody>
      </p:sp>
      <p:sp>
        <p:nvSpPr>
          <p:cNvPr id="13321" name="AutoShape 9"/>
          <p:cNvSpPr>
            <a:spLocks noChangeArrowheads="1"/>
          </p:cNvSpPr>
          <p:nvPr/>
        </p:nvSpPr>
        <p:spPr bwMode="auto">
          <a:xfrm>
            <a:off x="2267744" y="3933056"/>
            <a:ext cx="3168352" cy="2808311"/>
          </a:xfrm>
          <a:prstGeom prst="octagon">
            <a:avLst>
              <a:gd name="adj" fmla="val 29287"/>
            </a:avLst>
          </a:prstGeom>
          <a:solidFill>
            <a:schemeClr val="accent2">
              <a:lumMod val="75000"/>
              <a:alpha val="41176"/>
            </a:schemeClr>
          </a:solidFill>
          <a:ln w="12700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800" b="1" dirty="0">
                <a:solidFill>
                  <a:srgbClr val="6600CC"/>
                </a:solidFill>
              </a:rPr>
              <a:t>Содержится:</a:t>
            </a:r>
          </a:p>
          <a:p>
            <a:pPr algn="ctr" eaLnBrk="1" hangingPunct="1"/>
            <a:r>
              <a:rPr lang="ru-RU" altLang="ru-RU" sz="2800" b="1" dirty="0">
                <a:solidFill>
                  <a:srgbClr val="6600CC"/>
                </a:solidFill>
              </a:rPr>
              <a:t>в </a:t>
            </a:r>
            <a:r>
              <a:rPr lang="ru-RU" altLang="ru-RU" sz="2800" b="1" dirty="0" smtClean="0">
                <a:solidFill>
                  <a:srgbClr val="6600CC"/>
                </a:solidFill>
              </a:rPr>
              <a:t>лимонах</a:t>
            </a:r>
            <a:endParaRPr lang="ru-RU" altLang="ru-RU" sz="2800" b="1" dirty="0">
              <a:solidFill>
                <a:srgbClr val="6600CC"/>
              </a:solidFill>
            </a:endParaRPr>
          </a:p>
          <a:p>
            <a:pPr algn="ctr" eaLnBrk="1" hangingPunct="1"/>
            <a:r>
              <a:rPr lang="ru-RU" altLang="ru-RU" sz="2800" b="1" dirty="0">
                <a:solidFill>
                  <a:srgbClr val="6600CC"/>
                </a:solidFill>
              </a:rPr>
              <a:t>сладком перце,</a:t>
            </a:r>
          </a:p>
          <a:p>
            <a:pPr algn="ctr" eaLnBrk="1" hangingPunct="1"/>
            <a:r>
              <a:rPr lang="ru-RU" altLang="ru-RU" sz="2800" b="1" dirty="0" smtClean="0">
                <a:solidFill>
                  <a:srgbClr val="6600CC"/>
                </a:solidFill>
              </a:rPr>
              <a:t>малине,</a:t>
            </a:r>
            <a:endParaRPr lang="ru-RU" altLang="ru-RU" sz="2800" b="1" dirty="0">
              <a:solidFill>
                <a:srgbClr val="6600CC"/>
              </a:solidFill>
            </a:endParaRPr>
          </a:p>
          <a:p>
            <a:pPr algn="ctr" eaLnBrk="1" hangingPunct="1"/>
            <a:r>
              <a:rPr lang="ru-RU" altLang="ru-RU" sz="2800" b="1" dirty="0" smtClean="0">
                <a:solidFill>
                  <a:srgbClr val="6600CC"/>
                </a:solidFill>
              </a:rPr>
              <a:t>луке.</a:t>
            </a:r>
            <a:endParaRPr lang="ru-RU" altLang="ru-RU" sz="2800" b="1" dirty="0">
              <a:solidFill>
                <a:srgbClr val="6600CC"/>
              </a:solidFill>
            </a:endParaRPr>
          </a:p>
        </p:txBody>
      </p:sp>
      <p:pic>
        <p:nvPicPr>
          <p:cNvPr id="13326" name="Picture 14" descr="LIM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149725"/>
            <a:ext cx="2019402" cy="2231604"/>
          </a:xfrm>
          <a:prstGeom prst="rect">
            <a:avLst/>
          </a:prstGeom>
          <a:noFill/>
          <a:ln w="12700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7" name="Picture 15" descr="c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717033"/>
            <a:ext cx="3312368" cy="2868712"/>
          </a:xfrm>
          <a:prstGeom prst="rect">
            <a:avLst/>
          </a:prstGeom>
          <a:noFill/>
          <a:ln w="12700">
            <a:solidFill>
              <a:srgbClr val="9933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9279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  <p:bldP spid="13317" grpId="0" animBg="1"/>
      <p:bldP spid="13320" grpId="0" animBg="1"/>
      <p:bldP spid="133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628800"/>
            <a:ext cx="8640960" cy="258532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Фрукты и </a:t>
            </a:r>
            <a:r>
              <a:rPr lang="ru-RU" sz="5400" b="1" dirty="0" smtClean="0">
                <a:solidFill>
                  <a:srgbClr val="FF0000"/>
                </a:solidFill>
              </a:rPr>
              <a:t>овощи, </a:t>
            </a:r>
            <a:r>
              <a:rPr lang="ru-RU" sz="5400" b="1" dirty="0">
                <a:solidFill>
                  <a:srgbClr val="FF0000"/>
                </a:solidFill>
              </a:rPr>
              <a:t>встаньте  в </a:t>
            </a:r>
            <a:r>
              <a:rPr lang="ru-RU" sz="5400" b="1" dirty="0" smtClean="0">
                <a:solidFill>
                  <a:srgbClr val="FF0000"/>
                </a:solidFill>
              </a:rPr>
              <a:t>ряд</a:t>
            </a:r>
            <a:r>
              <a:rPr lang="ru-RU" sz="5400" b="1" dirty="0">
                <a:solidFill>
                  <a:srgbClr val="FF0000"/>
                </a:solidFill>
              </a:rPr>
              <a:t>!</a:t>
            </a:r>
            <a:r>
              <a:rPr lang="ru-RU" sz="54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sz="5400" b="1" dirty="0" smtClean="0">
                <a:solidFill>
                  <a:srgbClr val="FF0000"/>
                </a:solidFill>
              </a:rPr>
              <a:t>Вместе </a:t>
            </a:r>
            <a:r>
              <a:rPr lang="ru-RU" sz="5400" b="1" dirty="0">
                <a:solidFill>
                  <a:srgbClr val="FF0000"/>
                </a:solidFill>
              </a:rPr>
              <a:t>мы витаминов </a:t>
            </a:r>
            <a:r>
              <a:rPr lang="ru-RU" sz="5400" b="1" dirty="0" smtClean="0">
                <a:solidFill>
                  <a:srgbClr val="FF0000"/>
                </a:solidFill>
              </a:rPr>
              <a:t>сад!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07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0338"/>
            <a:ext cx="5186370" cy="125243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Дерево здоровья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5122" name="Picture 2" descr="http://images.easyfreeclipart.com/768/virtual-reality-rainforest-buffer-audit-76815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597364"/>
            <a:ext cx="4067944" cy="5423923"/>
          </a:xfrm>
          <a:prstGeom prst="rect">
            <a:avLst/>
          </a:prstGeom>
          <a:noFill/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460374" y="1770628"/>
            <a:ext cx="4275401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Наши ответы мы поместим на «Дерево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здоровья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». </a:t>
            </a:r>
          </a:p>
          <a:p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Если готовы правильно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питаться, есть овощи и фрукты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прикрепите на крону дерева зеленые яблоки</a:t>
            </a:r>
            <a:r>
              <a:rPr lang="ru-RU" sz="3200" b="1" dirty="0" smtClean="0">
                <a:solidFill>
                  <a:srgbClr val="00B050"/>
                </a:solidFill>
                <a:latin typeface="+mj-lt"/>
                <a:ea typeface="Times New Roman" pitchFamily="18" charset="0"/>
                <a:cs typeface="Arial" pitchFamily="34" charset="0"/>
              </a:rPr>
              <a:t>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5128" name="AutoShape 8" descr="https://botan.cc/prepod/_bloks/pic/3mb1gvq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http://crosti.ru/patterns/00/09/cc/500dc10e9b/picture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9" t="22027" r="5576" b="2643"/>
          <a:stretch/>
        </p:blipFill>
        <p:spPr bwMode="auto">
          <a:xfrm>
            <a:off x="6325485" y="1700808"/>
            <a:ext cx="2350971" cy="18870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6688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Какая фотография вам нравится?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Мы сердиты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Мы радуемся</a:t>
            </a:r>
            <a:endParaRPr lang="ru-RU" dirty="0"/>
          </a:p>
        </p:txBody>
      </p:sp>
      <p:pic>
        <p:nvPicPr>
          <p:cNvPr id="1027" name="Picture 3" descr="E:\Camera\IMG_20180307_135125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8" t="28704" r="-1469"/>
          <a:stretch/>
        </p:blipFill>
        <p:spPr bwMode="auto">
          <a:xfrm>
            <a:off x="467544" y="2420888"/>
            <a:ext cx="3977640" cy="2160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Camera\IMG_20180307_135111.jpg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3" t="27706" r="9804" b="5429"/>
          <a:stretch/>
        </p:blipFill>
        <p:spPr bwMode="auto">
          <a:xfrm>
            <a:off x="4788024" y="2420888"/>
            <a:ext cx="3984804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790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91264" cy="194421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3 </a:t>
            </a:r>
            <a:r>
              <a:rPr lang="ru-RU" b="1" dirty="0" smtClean="0">
                <a:solidFill>
                  <a:srgbClr val="00B050"/>
                </a:solidFill>
              </a:rPr>
              <a:t>шаг - хорошее настроение  отказ от вредных привычек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7" name="Picture 34" descr="deva1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04864"/>
            <a:ext cx="640871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325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«Следуй за мной»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Ведущий предлагает вам выполнить задания.</a:t>
            </a:r>
          </a:p>
          <a:p>
            <a:r>
              <a:rPr lang="ru-RU" dirty="0" smtClean="0"/>
              <a:t>Справитесь?</a:t>
            </a:r>
            <a:endParaRPr lang="ru-RU" dirty="0"/>
          </a:p>
        </p:txBody>
      </p:sp>
      <p:pic>
        <p:nvPicPr>
          <p:cNvPr id="7" name="Picture 4" descr="https://www.syl.ru/misc/i/ai/80315/12478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1344" y="2204865"/>
            <a:ext cx="3771900" cy="38884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3012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s://www.syl.ru/misc/i/ai/80315/1247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2100" y="4357694"/>
            <a:ext cx="3771900" cy="23145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03032" cy="1143000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Игра «Кулачок»</a:t>
            </a:r>
            <a:endParaRPr lang="ru-RU" dirty="0"/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51520" y="1575441"/>
            <a:ext cx="7818662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Очень часто возникают такие ситуации когда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 кто-то пытается вовлечь вас в плохое дело. 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Единственный возможный вариант 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поведения при таком влиянии – отказ!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444444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Сейчас будем уговаривать одного участника  разжать кулак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2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В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жизни наиболее часто встречаются такие виды влияния на людей:</a:t>
            </a:r>
          </a:p>
          <a:p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похвала,  подкуп,  обман,  угроза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>
              <a:solidFill>
                <a:schemeClr val="accent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https://www.health-ua.org/img/news/150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71838" y="57765"/>
            <a:ext cx="2381250" cy="166687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10800000" flipV="1">
            <a:off x="539551" y="5193640"/>
            <a:ext cx="504056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Что ты чувствовал при таком общении? Трудно ли было сопротивляться групповому давлению?</a:t>
            </a:r>
            <a:endParaRPr lang="ru-RU" sz="1600" dirty="0">
              <a:solidFill>
                <a:srgbClr val="7030A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04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332656"/>
            <a:ext cx="7632848" cy="34163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5400" dirty="0"/>
              <a:t>Наша </a:t>
            </a:r>
            <a:r>
              <a:rPr lang="ru-RU" sz="5400" dirty="0" smtClean="0"/>
              <a:t>цель -</a:t>
            </a:r>
            <a:endParaRPr lang="ru-RU" sz="5400" dirty="0"/>
          </a:p>
          <a:p>
            <a:r>
              <a:rPr lang="ru-RU" sz="5400" dirty="0" smtClean="0">
                <a:solidFill>
                  <a:srgbClr val="FF0000"/>
                </a:solidFill>
              </a:rPr>
              <a:t>узнать, что важнее всего для здоровья  человека, как сохранить здоровье. 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5122" name="Picture 2" descr="http://luzabis.ru/images/zoj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55776" y="3748976"/>
            <a:ext cx="3581631" cy="3017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92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00.infourok.ru/images/doc/108/127867/img3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438"/>
          <a:stretch/>
        </p:blipFill>
        <p:spPr bwMode="auto">
          <a:xfrm>
            <a:off x="22231" y="33306"/>
            <a:ext cx="9144000" cy="6824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6921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ages.easyfreeclipart.com/768/virtual-reality-rainforest-buffer-audit-76815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69944" y="584002"/>
            <a:ext cx="4067944" cy="542392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531439"/>
            <a:ext cx="5186370" cy="194421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Дерево здоровья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07975" y="874327"/>
            <a:ext cx="4761969" cy="55707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Наши ответы мы поместим на «Дерево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здоровья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». </a:t>
            </a:r>
          </a:p>
          <a:p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Если готовы уметь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Times New Roman" pitchFamily="18" charset="0"/>
                <a:cs typeface="Arial" pitchFamily="34" charset="0"/>
              </a:rPr>
              <a:t>оказаться от вредных привычек, уметь радоваться,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прикрепите на крону дерева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Times New Roman" pitchFamily="18" charset="0"/>
                <a:cs typeface="Arial" pitchFamily="34" charset="0"/>
              </a:rPr>
              <a:t>оранжевые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яблоки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Times New Roman" pitchFamily="18" charset="0"/>
                <a:cs typeface="Arial" pitchFamily="34" charset="0"/>
              </a:rPr>
              <a:t>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endParaRPr lang="ru-RU" sz="3200" dirty="0" smtClean="0">
              <a:solidFill>
                <a:srgbClr val="00B050"/>
              </a:solidFill>
            </a:endParaRPr>
          </a:p>
          <a:p>
            <a:endParaRPr lang="ru-RU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8" name="AutoShape 8" descr="https://botan.cc/prepod/_bloks/pic/3mb1gvq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https://cdn.pixabay.com/photo/2014/04/03/10/10/orange-310045__480.pn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5"/>
          <a:stretch/>
        </p:blipFill>
        <p:spPr bwMode="auto">
          <a:xfrm>
            <a:off x="6156176" y="1814193"/>
            <a:ext cx="1541780" cy="15843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7007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10391"/>
            <a:ext cx="3528392" cy="898528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Рефлексия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B050"/>
                </a:solidFill>
              </a:rPr>
              <a:t>Какое красивое мы вырастили дерево </a:t>
            </a:r>
            <a:r>
              <a:rPr lang="ru-RU" dirty="0" smtClean="0"/>
              <a:t>здоровья</a:t>
            </a:r>
            <a:endParaRPr lang="ru-RU" dirty="0"/>
          </a:p>
        </p:txBody>
      </p:sp>
      <p:pic>
        <p:nvPicPr>
          <p:cNvPr id="3" name="Picture 2" descr="http://images.easyfreeclipart.com/768/virtual-reality-rainforest-buffer-audit-76815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5974" y="728842"/>
            <a:ext cx="4618026" cy="6157366"/>
          </a:xfrm>
          <a:prstGeom prst="rect">
            <a:avLst/>
          </a:prstGeom>
          <a:noFill/>
        </p:spPr>
      </p:pic>
      <p:pic>
        <p:nvPicPr>
          <p:cNvPr id="4" name="Рисунок 3" descr="https://cdn.pixabay.com/photo/2014/04/03/10/10/orange-310045__480.pn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5"/>
          <a:stretch/>
        </p:blipFill>
        <p:spPr bwMode="auto">
          <a:xfrm>
            <a:off x="5004048" y="1810393"/>
            <a:ext cx="1368152" cy="13987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://crosti.ru/patterns/00/09/cc/500dc10e9b/picture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9" t="22027" r="5576" b="2643"/>
          <a:stretch/>
        </p:blipFill>
        <p:spPr bwMode="auto">
          <a:xfrm>
            <a:off x="6948264" y="1700808"/>
            <a:ext cx="1728192" cy="16561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6" descr="http://printonic.ru/uploads/images/2016/03/26/.tmb/thumb_img_56f6e52d873cf_resize_900_50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8330" y="3356992"/>
            <a:ext cx="1671737" cy="1608581"/>
          </a:xfrm>
          <a:prstGeom prst="rect">
            <a:avLst/>
          </a:prstGeom>
          <a:noFill/>
        </p:spPr>
      </p:pic>
      <p:pic>
        <p:nvPicPr>
          <p:cNvPr id="7" name="Picture 2" descr="http://900igr.net/up/datas/152758/01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4" y="3364271"/>
            <a:ext cx="4770120" cy="3577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013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lusana.ru/files/1051/573/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497" y="-138254"/>
            <a:ext cx="9167497" cy="6996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492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8712968" cy="3600986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Заключение</a:t>
            </a:r>
          </a:p>
          <a:p>
            <a:r>
              <a:rPr lang="ru-RU" sz="3200" dirty="0"/>
              <a:t>Изучив тему «Здоровым быть здорово»   пришли к выводу, что спорт оказывает на организм человека </a:t>
            </a:r>
            <a:r>
              <a:rPr lang="ru-RU" sz="3200" dirty="0" smtClean="0"/>
              <a:t>полезное влияние. </a:t>
            </a:r>
            <a:r>
              <a:rPr lang="ru-RU" sz="3200" dirty="0"/>
              <a:t>Ф</a:t>
            </a:r>
            <a:r>
              <a:rPr lang="ru-RU" sz="3200" dirty="0" smtClean="0"/>
              <a:t>изические </a:t>
            </a:r>
            <a:r>
              <a:rPr lang="ru-RU" sz="3200" dirty="0"/>
              <a:t>упражнения </a:t>
            </a:r>
            <a:r>
              <a:rPr lang="ru-RU" sz="3200" dirty="0" smtClean="0"/>
              <a:t> и правильное питание улучшают </a:t>
            </a:r>
            <a:r>
              <a:rPr lang="ru-RU" sz="3200" dirty="0"/>
              <a:t>психическое состояние, внешний вид и настроение </a:t>
            </a:r>
            <a:r>
              <a:rPr lang="ru-RU" sz="3200" dirty="0" smtClean="0"/>
              <a:t>человека</a:t>
            </a:r>
            <a:r>
              <a:rPr lang="ru-RU" sz="3200" dirty="0"/>
              <a:t>.</a:t>
            </a:r>
            <a:r>
              <a:rPr lang="ru-RU" sz="3200" dirty="0" smtClean="0"/>
              <a:t>   </a:t>
            </a:r>
            <a:endParaRPr lang="ru-RU" sz="3200" dirty="0"/>
          </a:p>
        </p:txBody>
      </p:sp>
      <p:pic>
        <p:nvPicPr>
          <p:cNvPr id="8194" name="Picture 2" descr="https://ds04.infourok.ru/uploads/ex/08b9/00047588-97ee036a/hello_html_m64be7c1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67" t="5822" r="7667" b="11956"/>
          <a:stretch/>
        </p:blipFill>
        <p:spPr bwMode="auto">
          <a:xfrm>
            <a:off x="5547360" y="4038600"/>
            <a:ext cx="359664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266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8605464" cy="32316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Задачи: </a:t>
            </a:r>
            <a:endParaRPr lang="ru-RU" sz="4400" dirty="0">
              <a:solidFill>
                <a:srgbClr val="FF0000"/>
              </a:solidFill>
            </a:endParaRPr>
          </a:p>
          <a:p>
            <a:r>
              <a:rPr lang="ru-RU" sz="4000" dirty="0" smtClean="0"/>
              <a:t>- узнать</a:t>
            </a:r>
            <a:r>
              <a:rPr lang="ru-RU" sz="4000" dirty="0"/>
              <a:t>, действительно ли здоровье и спорт тесно связаны  друг с другом;</a:t>
            </a:r>
          </a:p>
          <a:p>
            <a:r>
              <a:rPr lang="ru-RU" sz="4000" dirty="0"/>
              <a:t>- узнать какие витамины полезны для здоровья; </a:t>
            </a:r>
          </a:p>
        </p:txBody>
      </p:sp>
      <p:pic>
        <p:nvPicPr>
          <p:cNvPr id="15362" name="Picture 2" descr="http://nou-stupeni.ru/wp-content/uploads/2016/09/900665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3"/>
          <a:stretch/>
        </p:blipFill>
        <p:spPr bwMode="auto">
          <a:xfrm>
            <a:off x="5029200" y="3780362"/>
            <a:ext cx="3490392" cy="2798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43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7776864" cy="378565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Гипотеза. Мы предположили:</a:t>
            </a:r>
            <a:r>
              <a:rPr lang="ru-RU" sz="4000" b="1" dirty="0" smtClean="0"/>
              <a:t> </a:t>
            </a:r>
            <a:r>
              <a:rPr lang="ru-RU" sz="4000" dirty="0"/>
              <a:t>чтобы быть здоровым, сильным, крепким, каждый </a:t>
            </a:r>
            <a:r>
              <a:rPr lang="ru-RU" sz="4000" dirty="0" smtClean="0"/>
              <a:t>должен: </a:t>
            </a:r>
          </a:p>
          <a:p>
            <a:pPr marL="571500" indent="-571500">
              <a:buFontTx/>
              <a:buChar char="-"/>
            </a:pPr>
            <a:r>
              <a:rPr lang="ru-RU" sz="4000" dirty="0" smtClean="0"/>
              <a:t>заниматься спортом</a:t>
            </a:r>
          </a:p>
          <a:p>
            <a:pPr marL="571500" indent="-571500">
              <a:buFontTx/>
              <a:buChar char="-"/>
            </a:pPr>
            <a:r>
              <a:rPr lang="ru-RU" sz="4000" dirty="0"/>
              <a:t>п</a:t>
            </a:r>
            <a:r>
              <a:rPr lang="ru-RU" sz="4000" dirty="0" smtClean="0"/>
              <a:t>равильно питаться</a:t>
            </a:r>
          </a:p>
          <a:p>
            <a:pPr marL="571500" indent="-571500">
              <a:buFontTx/>
              <a:buChar char="-"/>
            </a:pPr>
            <a:r>
              <a:rPr lang="ru-RU" sz="4000" dirty="0"/>
              <a:t>в</a:t>
            </a:r>
            <a:r>
              <a:rPr lang="ru-RU" sz="4000" dirty="0" smtClean="0"/>
              <a:t>ести здоровый жизни. </a:t>
            </a:r>
            <a:endParaRPr lang="ru-RU" sz="4000" dirty="0"/>
          </a:p>
        </p:txBody>
      </p:sp>
      <p:pic>
        <p:nvPicPr>
          <p:cNvPr id="16386" name="Picture 2" descr="https://ds01.infourok.ru/uploads/ex/0c86/00006e2d-db0616a5/img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49"/>
          <a:stretch/>
        </p:blipFill>
        <p:spPr bwMode="auto">
          <a:xfrm>
            <a:off x="2215818" y="4319748"/>
            <a:ext cx="4280316" cy="2463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264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16683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Что такое здоровье?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https://www.metod-kopilka.ru/images/doc/39/33711/img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08720"/>
            <a:ext cx="8784976" cy="5760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149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ages.easyfreeclipart.com/768/virtual-reality-rainforest-buffer-audit-76815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5106" y="1484784"/>
            <a:ext cx="3211557" cy="34061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272808" cy="108012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Растим дерево здоровья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72192" y="2975456"/>
            <a:ext cx="4427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6" name="Picture 6" descr="http://printonic.ru/uploads/images/2016/03/26/.tmb/thumb_img_56f6e52d873cf_resize_900_5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975" y="4206293"/>
            <a:ext cx="2366301" cy="1812401"/>
          </a:xfrm>
          <a:prstGeom prst="rect">
            <a:avLst/>
          </a:prstGeom>
          <a:noFill/>
        </p:spPr>
      </p:pic>
      <p:sp>
        <p:nvSpPr>
          <p:cNvPr id="5128" name="AutoShape 8" descr="https://botan.cc/prepod/_bloks/pic/3mb1gvq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https://cdn.pixabay.com/photo/2014/04/03/10/10/orange-310045__480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5"/>
          <a:stretch/>
        </p:blipFill>
        <p:spPr bwMode="auto">
          <a:xfrm>
            <a:off x="6105770" y="4543514"/>
            <a:ext cx="1951385" cy="16148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http://crosti.ru/patterns/00/09/cc/500dc10e9b/picture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9" t="22027" r="5576" b="2643"/>
          <a:stretch/>
        </p:blipFill>
        <p:spPr bwMode="auto">
          <a:xfrm>
            <a:off x="3227374" y="5224857"/>
            <a:ext cx="2103784" cy="15876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9848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1 шаг</a:t>
            </a:r>
            <a:br>
              <a:rPr lang="ru-RU" dirty="0"/>
            </a:br>
            <a:r>
              <a:rPr lang="ru-RU" dirty="0" smtClean="0"/>
              <a:t>Мы выбираем </a:t>
            </a:r>
            <a:r>
              <a:rPr lang="ru-RU" dirty="0"/>
              <a:t>здоровье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 rot="10800000" flipV="1">
            <a:off x="5220072" y="2489670"/>
            <a:ext cx="3312368" cy="1384995"/>
          </a:xfrm>
          <a:prstGeom prst="rect">
            <a:avLst/>
          </a:prstGeom>
          <a:solidFill>
            <a:srgbClr val="99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7200" b="1" kern="1200">
                <a:solidFill>
                  <a:srgbClr val="CC3300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7200" b="1" kern="1200">
                <a:solidFill>
                  <a:srgbClr val="CC3300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7200" b="1" kern="1200">
                <a:solidFill>
                  <a:srgbClr val="CC3300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7200" b="1" kern="1200">
                <a:solidFill>
                  <a:srgbClr val="CC3300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7200" b="1" kern="1200">
                <a:solidFill>
                  <a:srgbClr val="CC3300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200" b="1" kern="1200">
                <a:solidFill>
                  <a:srgbClr val="CC3300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200" b="1" kern="1200">
                <a:solidFill>
                  <a:srgbClr val="CC3300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200" b="1" kern="1200">
                <a:solidFill>
                  <a:srgbClr val="CC3300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200" b="1" kern="1200">
                <a:solidFill>
                  <a:srgbClr val="CC3300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/>
            <a:r>
              <a:rPr lang="ru-RU" altLang="ru-RU" sz="2400" b="0" dirty="0">
                <a:solidFill>
                  <a:srgbClr val="3366CC"/>
                </a:solidFill>
              </a:rPr>
              <a:t>физические упражнения, </a:t>
            </a:r>
          </a:p>
          <a:p>
            <a:pPr algn="ctr"/>
            <a:r>
              <a:rPr lang="ru-RU" altLang="ru-RU" sz="2400" b="0" dirty="0">
                <a:solidFill>
                  <a:srgbClr val="3366CC"/>
                </a:solidFill>
              </a:rPr>
              <a:t>спорт</a:t>
            </a:r>
          </a:p>
        </p:txBody>
      </p:sp>
      <p:pic>
        <p:nvPicPr>
          <p:cNvPr id="7" name="Picture 27" descr="j042620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63688"/>
            <a:ext cx="2736304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5220072" y="5172000"/>
            <a:ext cx="3024336" cy="461665"/>
          </a:xfrm>
          <a:prstGeom prst="rect">
            <a:avLst/>
          </a:prstGeom>
          <a:solidFill>
            <a:srgbClr val="99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7200" b="1" kern="1200">
                <a:solidFill>
                  <a:srgbClr val="CC3300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7200" b="1" kern="1200">
                <a:solidFill>
                  <a:srgbClr val="CC3300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7200" b="1" kern="1200">
                <a:solidFill>
                  <a:srgbClr val="CC3300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7200" b="1" kern="1200">
                <a:solidFill>
                  <a:srgbClr val="CC3300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7200" b="1" kern="1200">
                <a:solidFill>
                  <a:srgbClr val="CC3300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200" b="1" kern="1200">
                <a:solidFill>
                  <a:srgbClr val="CC3300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200" b="1" kern="1200">
                <a:solidFill>
                  <a:srgbClr val="CC3300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200" b="1" kern="1200">
                <a:solidFill>
                  <a:srgbClr val="CC3300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200" b="1" kern="1200">
                <a:solidFill>
                  <a:srgbClr val="CC3300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/>
            <a:r>
              <a:rPr lang="ru-RU" altLang="ru-RU" sz="2400" b="0" dirty="0">
                <a:solidFill>
                  <a:srgbClr val="3366CC"/>
                </a:solidFill>
              </a:rPr>
              <a:t>свежий воздух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22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Моя спортивная история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200" dirty="0" smtClean="0"/>
              <a:t>/презентация достижений каждым учеником/</a:t>
            </a:r>
            <a:endParaRPr lang="ru-RU" sz="22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9145109"/>
              </p:ext>
            </p:extLst>
          </p:nvPr>
        </p:nvGraphicFramePr>
        <p:xfrm>
          <a:off x="1721051" y="1730704"/>
          <a:ext cx="5486400" cy="24768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</a:tblGrid>
              <a:tr h="1405505">
                <a:tc>
                  <a:txBody>
                    <a:bodyPr/>
                    <a:lstStyle/>
                    <a:p>
                      <a:r>
                        <a:rPr lang="ru-RU" dirty="0" smtClean="0"/>
                        <a:t>Анна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Даша</a:t>
                      </a:r>
                      <a:endParaRPr lang="ru-RU" dirty="0"/>
                    </a:p>
                  </a:txBody>
                  <a:tcPr/>
                </a:tc>
              </a:tr>
              <a:tr h="1071348">
                <a:tc>
                  <a:txBody>
                    <a:bodyPr/>
                    <a:lstStyle/>
                    <a:p>
                      <a:r>
                        <a:rPr lang="ru-RU" dirty="0" smtClean="0"/>
                        <a:t>Денис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Георгий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Picture 2" descr="E:\соц проект ЗДОРОВЬЕ\Viber Images\IMG-45f5efc03c113c55bd8e66d13fe9a94b-V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31840" y="1771433"/>
            <a:ext cx="822053" cy="865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E:\здоровье_проект\фото\IMG-e4e0dd292b105d4d2489557dd202380a-V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9" t="12745" r="25745"/>
          <a:stretch/>
        </p:blipFill>
        <p:spPr bwMode="auto">
          <a:xfrm>
            <a:off x="3325875" y="2922933"/>
            <a:ext cx="701827" cy="1236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E:\здоровье_проект\фото\IMG-072643a926758e12ea144b36a8e88984-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1920" y="1897129"/>
            <a:ext cx="665500" cy="971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E:\здоровье_проект\IMG_20180216_14524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flipH="1">
            <a:off x="6264670" y="3122795"/>
            <a:ext cx="549815" cy="1172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74491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ages.easyfreeclipart.com/768/virtual-reality-rainforest-buffer-audit-76815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4312" y="597364"/>
            <a:ext cx="4067944" cy="542392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575" y="332656"/>
            <a:ext cx="5487995" cy="126273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Дерево здоровья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07976" y="1803139"/>
            <a:ext cx="4746336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Наши ответы мы поместим на «Дерево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здоровья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». </a:t>
            </a:r>
          </a:p>
          <a:p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Если готовы 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заниматься спортом, ежедневно делать зарядку, играть на свежем воздухе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прикрепите на крону дерева  красные  яблоки</a:t>
            </a:r>
            <a:r>
              <a:rPr lang="ru-RU" sz="2400" b="1" dirty="0" smtClean="0">
                <a:solidFill>
                  <a:srgbClr val="FF0000"/>
                </a:solidFill>
                <a:latin typeface="+mj-lt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5126" name="Picture 6" descr="http://printonic.ru/uploads/images/2016/03/26/.tmb/thumb_img_56f6e52d873cf_resize_900_5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595390"/>
            <a:ext cx="2095385" cy="2016224"/>
          </a:xfrm>
          <a:prstGeom prst="rect">
            <a:avLst/>
          </a:prstGeom>
          <a:noFill/>
        </p:spPr>
      </p:pic>
      <p:sp>
        <p:nvSpPr>
          <p:cNvPr id="5128" name="AutoShape 8" descr="https://botan.cc/prepod/_bloks/pic/3mb1gvq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6" name="Picture 2" descr="https://ds04.infourok.ru/uploads/ex/0682/0004d4f9-d729fa17/img3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38" t="10421" r="24917" b="64468"/>
          <a:stretch/>
        </p:blipFill>
        <p:spPr bwMode="auto">
          <a:xfrm>
            <a:off x="934292" y="4797152"/>
            <a:ext cx="4832148" cy="1722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722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</TotalTime>
  <Words>402</Words>
  <Application>Microsoft Office PowerPoint</Application>
  <PresentationFormat>Экран (4:3)</PresentationFormat>
  <Paragraphs>89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Исследовательский проект «Здоровым быть здорово»</vt:lpstr>
      <vt:lpstr>Презентация PowerPoint</vt:lpstr>
      <vt:lpstr>Презентация PowerPoint</vt:lpstr>
      <vt:lpstr>Презентация PowerPoint</vt:lpstr>
      <vt:lpstr>Что такое здоровье?</vt:lpstr>
      <vt:lpstr>Растим дерево здоровья</vt:lpstr>
      <vt:lpstr>1 шаг Мы выбираем здоровье</vt:lpstr>
      <vt:lpstr>Моя спортивная история /презентация достижений каждым учеником/</vt:lpstr>
      <vt:lpstr>Дерево здоровья</vt:lpstr>
      <vt:lpstr>2 шаг   Правильно питайся</vt:lpstr>
      <vt:lpstr>Презентация PowerPoint</vt:lpstr>
      <vt:lpstr>Презентация PowerPoint</vt:lpstr>
      <vt:lpstr>Презентация PowerPoint</vt:lpstr>
      <vt:lpstr>Презентация PowerPoint</vt:lpstr>
      <vt:lpstr>Дерево здоровья</vt:lpstr>
      <vt:lpstr>Какая фотография вам нравится?</vt:lpstr>
      <vt:lpstr>3 шаг - хорошее настроение  отказ от вредных привычек</vt:lpstr>
      <vt:lpstr>Игра «Следуй за мной»</vt:lpstr>
      <vt:lpstr>Игра «Кулачок»</vt:lpstr>
      <vt:lpstr>Презентация PowerPoint</vt:lpstr>
      <vt:lpstr>Дерево здоровья</vt:lpstr>
      <vt:lpstr>Рефлексия Какое красивое мы вырастили дерево здоровья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Социальный проект «Здоровым быть здорово»</dc:title>
  <dc:creator>user</dc:creator>
  <cp:lastModifiedBy>Пользователь Windows</cp:lastModifiedBy>
  <cp:revision>53</cp:revision>
  <dcterms:created xsi:type="dcterms:W3CDTF">2018-02-24T09:02:50Z</dcterms:created>
  <dcterms:modified xsi:type="dcterms:W3CDTF">2019-01-06T10:51:21Z</dcterms:modified>
</cp:coreProperties>
</file>