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77" r:id="rId2"/>
    <p:sldId id="278" r:id="rId3"/>
    <p:sldId id="256" r:id="rId4"/>
    <p:sldId id="285" r:id="rId5"/>
    <p:sldId id="259" r:id="rId6"/>
    <p:sldId id="280" r:id="rId7"/>
    <p:sldId id="260" r:id="rId8"/>
    <p:sldId id="281" r:id="rId9"/>
    <p:sldId id="282" r:id="rId10"/>
    <p:sldId id="283" r:id="rId11"/>
    <p:sldId id="287" r:id="rId12"/>
    <p:sldId id="289" r:id="rId13"/>
    <p:sldId id="291" r:id="rId14"/>
    <p:sldId id="292" r:id="rId15"/>
    <p:sldId id="293" r:id="rId16"/>
    <p:sldId id="295" r:id="rId17"/>
    <p:sldId id="261" r:id="rId18"/>
    <p:sldId id="296" r:id="rId19"/>
    <p:sldId id="29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20922930480868834"/>
          <c:y val="5.23116906015215E-2"/>
          <c:w val="0.42807587859940988"/>
          <c:h val="0.561459334176399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0.30000000000000021</c:v>
                </c:pt>
                <c:pt idx="1">
                  <c:v>0.25</c:v>
                </c:pt>
                <c:pt idx="2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0.60000000000000042</c:v>
                </c:pt>
                <c:pt idx="1">
                  <c:v>0.5</c:v>
                </c:pt>
                <c:pt idx="2">
                  <c:v>0.60000000000000042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0.1</c:v>
                </c:pt>
                <c:pt idx="1">
                  <c:v>0.25</c:v>
                </c:pt>
                <c:pt idx="2">
                  <c:v>0.30000000000000021</c:v>
                </c:pt>
              </c:numCache>
            </c:numRef>
          </c:val>
        </c:ser>
        <c:shape val="pyramid"/>
        <c:axId val="37754752"/>
        <c:axId val="37756288"/>
        <c:axId val="0"/>
      </c:bar3DChart>
      <c:catAx>
        <c:axId val="3775475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7756288"/>
        <c:crosses val="autoZero"/>
        <c:auto val="1"/>
        <c:lblAlgn val="ctr"/>
        <c:lblOffset val="100"/>
      </c:catAx>
      <c:valAx>
        <c:axId val="37756288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3775475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9512849944832927"/>
          <c:y val="7.1422993217526917E-2"/>
          <c:w val="0.42807587859940988"/>
          <c:h val="0.561459334176399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</c:v>
                </c:pt>
                <c:pt idx="1">
                  <c:v>0.2</c:v>
                </c:pt>
                <c:pt idx="2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0.8</c:v>
                </c:pt>
                <c:pt idx="1">
                  <c:v>0.60000000000000042</c:v>
                </c:pt>
                <c:pt idx="2">
                  <c:v>0.60000000000000042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0.1</c:v>
                </c:pt>
                <c:pt idx="1">
                  <c:v>0.2</c:v>
                </c:pt>
                <c:pt idx="2">
                  <c:v>0.30000000000000021</c:v>
                </c:pt>
              </c:numCache>
            </c:numRef>
          </c:val>
        </c:ser>
        <c:shape val="pyramid"/>
        <c:axId val="53019392"/>
        <c:axId val="53020928"/>
        <c:axId val="0"/>
      </c:bar3DChart>
      <c:catAx>
        <c:axId val="5301939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3020928"/>
        <c:crosses val="autoZero"/>
        <c:auto val="1"/>
        <c:lblAlgn val="ctr"/>
        <c:lblOffset val="100"/>
      </c:catAx>
      <c:valAx>
        <c:axId val="53020928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5301939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1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8519528499161197"/>
          <c:y val="9.0136484962708333E-2"/>
          <c:w val="0.42807587859940988"/>
          <c:h val="0.5056030441819515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0.1</c:v>
                </c:pt>
                <c:pt idx="2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0.60000000000000042</c:v>
                </c:pt>
                <c:pt idx="1">
                  <c:v>0.5</c:v>
                </c:pt>
                <c:pt idx="2">
                  <c:v>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0.2</c:v>
                </c:pt>
                <c:pt idx="1">
                  <c:v>0.30000000000000021</c:v>
                </c:pt>
                <c:pt idx="2">
                  <c:v>0.4</c:v>
                </c:pt>
              </c:numCache>
            </c:numRef>
          </c:val>
        </c:ser>
        <c:shape val="pyramid"/>
        <c:axId val="37592448"/>
        <c:axId val="37782656"/>
        <c:axId val="0"/>
      </c:bar3DChart>
      <c:catAx>
        <c:axId val="3759244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7782656"/>
        <c:crosses val="autoZero"/>
        <c:auto val="1"/>
        <c:lblAlgn val="ctr"/>
        <c:lblOffset val="100"/>
      </c:catAx>
      <c:valAx>
        <c:axId val="37782656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3759244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1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8519528499161197"/>
          <c:y val="9.0136484962708333E-2"/>
          <c:w val="0.42807587859940988"/>
          <c:h val="0.561459334176399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базовый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0.55000000000000004</c:v>
                </c:pt>
                <c:pt idx="1">
                  <c:v>0.5</c:v>
                </c:pt>
                <c:pt idx="2">
                  <c:v>0.43000000000000022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повышенный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0.22</c:v>
                </c:pt>
                <c:pt idx="1">
                  <c:v>0.5</c:v>
                </c:pt>
                <c:pt idx="2">
                  <c:v>0.56999999999999995</c:v>
                </c:pt>
              </c:numCache>
            </c:numRef>
          </c:val>
        </c:ser>
        <c:shape val="cylinder"/>
        <c:axId val="53070848"/>
        <c:axId val="53076736"/>
        <c:axId val="0"/>
      </c:bar3DChart>
      <c:catAx>
        <c:axId val="53070848"/>
        <c:scaling>
          <c:orientation val="minMax"/>
        </c:scaling>
        <c:axPos val="b"/>
        <c:tickLblPos val="nextTo"/>
        <c:crossAx val="53076736"/>
        <c:crosses val="autoZero"/>
        <c:auto val="1"/>
        <c:lblAlgn val="ctr"/>
        <c:lblOffset val="100"/>
      </c:catAx>
      <c:valAx>
        <c:axId val="53076736"/>
        <c:scaling>
          <c:orientation val="minMax"/>
        </c:scaling>
        <c:axPos val="l"/>
        <c:majorGridlines/>
        <c:numFmt formatCode="0%" sourceLinked="1"/>
        <c:tickLblPos val="nextTo"/>
        <c:crossAx val="5307084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80E5C-5C5C-475F-81B8-B66E4D7471C9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634163-FFF2-44CF-9EBD-DC140B3CE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4C6691A-6044-4EB1-A9B0-2A6CF75A5525}" type="slidenum">
              <a:rPr lang="ru-RU" sz="1200"/>
              <a:pPr algn="r"/>
              <a:t>4</a:t>
            </a:fld>
            <a:endParaRPr lang="ru-RU" sz="1200"/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8C5DE6B-8739-47EC-9839-A3C80235EF77}" type="slidenum">
              <a:rPr lang="ru-RU" sz="1200"/>
              <a:pPr algn="r"/>
              <a:t>4</a:t>
            </a:fld>
            <a:endParaRPr lang="ru-RU" sz="120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	</a:t>
            </a:r>
            <a:endParaRPr lang="ru-RU" b="1" smtClean="0"/>
          </a:p>
          <a:p>
            <a:pPr eaLnBrk="1" hangingPunct="1">
              <a:spcBef>
                <a:spcPct val="0"/>
              </a:spcBef>
              <a:buClr>
                <a:srgbClr val="FFFFFF"/>
              </a:buClr>
            </a:pPr>
            <a:r>
              <a:rPr lang="ru-RU" b="1" smtClean="0"/>
              <a:t>	</a:t>
            </a:r>
            <a:r>
              <a:rPr lang="ru-RU" b="1" i="1" smtClean="0"/>
              <a:t>Системно-деятельностный подход </a:t>
            </a:r>
            <a:r>
              <a:rPr lang="ru-RU" i="1" smtClean="0"/>
              <a:t> </a:t>
            </a:r>
            <a:r>
              <a:rPr lang="ru-RU" smtClean="0"/>
              <a:t>служит основой  реализации основной образовательной программы начального общего образования  и предполагает ориентацию на достижение основного результата – развитие личности обучающегося на основе универсальных учебных действий познания и освоения мира, признание  решающей роли содержания образования и способов организации образовательной деятельности и учебного сотрудничества в достижении целей личностного и социального развития обучающихся.</a:t>
            </a:r>
            <a:endParaRPr lang="ru-RU" b="1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articles/527236/" TargetMode="External"/><Relationship Id="rId2" Type="http://schemas.openxmlformats.org/officeDocument/2006/relationships/hyperlink" Target="http://periodika.websib.ru/node/1823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mczo.org/publ/393-1-0-246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736"/>
            <a:ext cx="7786687" cy="21431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4000" b="1" cap="none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системно-деятельностного</a:t>
            </a:r>
            <a:r>
              <a:rPr lang="ru-RU" sz="40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подхода в обучении младших школьников</a:t>
            </a:r>
            <a:r>
              <a:rPr lang="ru-RU" sz="32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458200" cy="9144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Соловьихинская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школа»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500" y="6143625"/>
            <a:ext cx="364331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2014 год.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90" y="3786190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Составитель: учитель начальных классов 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Соловьихинская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Рыжих Маргарита Леонидовна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Обобщение и анализ результатов работы по теме проекта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28688" y="1143000"/>
            <a:ext cx="2643187" cy="37147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принципы построения урока в режиме </a:t>
            </a:r>
            <a:r>
              <a:rPr lang="ru-RU" sz="20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системно-деятельностного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подхода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86313" y="357188"/>
            <a:ext cx="3643312" cy="5000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деятельности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786313" y="1071563"/>
            <a:ext cx="3633787" cy="5619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непрерывности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786313" y="1928813"/>
            <a:ext cx="3643312" cy="5715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целостности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786313" y="2714625"/>
            <a:ext cx="3643312" cy="5715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минимакса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786313" y="3500438"/>
            <a:ext cx="3643312" cy="5715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психологической комфортности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786313" y="4357688"/>
            <a:ext cx="3643312" cy="5715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вариативности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786313" y="5143500"/>
            <a:ext cx="3643312" cy="5715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творчества</a:t>
            </a:r>
          </a:p>
        </p:txBody>
      </p:sp>
      <p:cxnSp>
        <p:nvCxnSpPr>
          <p:cNvPr id="22" name="Прямая со стрелкой 21"/>
          <p:cNvCxnSpPr>
            <a:endCxn id="16" idx="1"/>
          </p:cNvCxnSpPr>
          <p:nvPr/>
        </p:nvCxnSpPr>
        <p:spPr>
          <a:xfrm flipV="1">
            <a:off x="3571875" y="3000375"/>
            <a:ext cx="121443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7" idx="1"/>
          </p:cNvCxnSpPr>
          <p:nvPr/>
        </p:nvCxnSpPr>
        <p:spPr>
          <a:xfrm>
            <a:off x="3571875" y="3000375"/>
            <a:ext cx="1214438" cy="7858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18" idx="1"/>
          </p:cNvCxnSpPr>
          <p:nvPr/>
        </p:nvCxnSpPr>
        <p:spPr>
          <a:xfrm rot="16200000" flipH="1">
            <a:off x="3357562" y="3214688"/>
            <a:ext cx="1643063" cy="1214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15" idx="1"/>
          </p:cNvCxnSpPr>
          <p:nvPr/>
        </p:nvCxnSpPr>
        <p:spPr>
          <a:xfrm flipV="1">
            <a:off x="3571875" y="2214563"/>
            <a:ext cx="1214438" cy="7858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8" idx="3"/>
            <a:endCxn id="19" idx="1"/>
          </p:cNvCxnSpPr>
          <p:nvPr/>
        </p:nvCxnSpPr>
        <p:spPr>
          <a:xfrm>
            <a:off x="3571875" y="3000375"/>
            <a:ext cx="1214438" cy="24288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8" idx="3"/>
            <a:endCxn id="14" idx="1"/>
          </p:cNvCxnSpPr>
          <p:nvPr/>
        </p:nvCxnSpPr>
        <p:spPr>
          <a:xfrm flipV="1">
            <a:off x="3571875" y="1352550"/>
            <a:ext cx="1214438" cy="1647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8" idx="3"/>
            <a:endCxn id="13" idx="1"/>
          </p:cNvCxnSpPr>
          <p:nvPr/>
        </p:nvCxnSpPr>
        <p:spPr>
          <a:xfrm flipV="1">
            <a:off x="3571875" y="606425"/>
            <a:ext cx="1214438" cy="23939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714356"/>
            <a:ext cx="857256" cy="478634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wordArtVert" anchor="ctr"/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14625" y="2357438"/>
            <a:ext cx="4429125" cy="714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Технология, основанная на создании учебной ситуации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14625" y="3571875"/>
            <a:ext cx="4429125" cy="7858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проектного обучения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14625" y="4714875"/>
            <a:ext cx="4429125" cy="10001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Технология, основанная на уровневой дифференциации обучения</a:t>
            </a:r>
          </a:p>
        </p:txBody>
      </p:sp>
      <p:cxnSp>
        <p:nvCxnSpPr>
          <p:cNvPr id="9" name="Прямая со стрелкой 8"/>
          <p:cNvCxnSpPr>
            <a:stCxn id="3" idx="3"/>
            <a:endCxn id="4" idx="1"/>
          </p:cNvCxnSpPr>
          <p:nvPr/>
        </p:nvCxnSpPr>
        <p:spPr>
          <a:xfrm flipV="1">
            <a:off x="1428750" y="2714625"/>
            <a:ext cx="1285875" cy="3921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3" idx="3"/>
            <a:endCxn id="5" idx="1"/>
          </p:cNvCxnSpPr>
          <p:nvPr/>
        </p:nvCxnSpPr>
        <p:spPr>
          <a:xfrm>
            <a:off x="1428750" y="3106738"/>
            <a:ext cx="1285875" cy="8588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3" idx="3"/>
            <a:endCxn id="6" idx="1"/>
          </p:cNvCxnSpPr>
          <p:nvPr/>
        </p:nvCxnSpPr>
        <p:spPr>
          <a:xfrm>
            <a:off x="1428750" y="3106738"/>
            <a:ext cx="1285875" cy="210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2786063" y="1000125"/>
            <a:ext cx="4357687" cy="714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Информационные и коммуникативные </a:t>
            </a:r>
          </a:p>
        </p:txBody>
      </p:sp>
      <p:cxnSp>
        <p:nvCxnSpPr>
          <p:cNvPr id="29" name="Прямая со стрелкой 28"/>
          <p:cNvCxnSpPr>
            <a:stCxn id="3" idx="3"/>
          </p:cNvCxnSpPr>
          <p:nvPr/>
        </p:nvCxnSpPr>
        <p:spPr>
          <a:xfrm flipV="1">
            <a:off x="1428750" y="1357313"/>
            <a:ext cx="1285875" cy="1749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1428750" y="1357313"/>
            <a:ext cx="1285875" cy="1749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50" y="785813"/>
            <a:ext cx="635793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</a:p>
        </p:txBody>
      </p:sp>
      <p:sp>
        <p:nvSpPr>
          <p:cNvPr id="161" name="Прямоугольник 160"/>
          <p:cNvSpPr/>
          <p:nvPr/>
        </p:nvSpPr>
        <p:spPr>
          <a:xfrm>
            <a:off x="214313" y="3714750"/>
            <a:ext cx="1285875" cy="785813"/>
          </a:xfrm>
          <a:prstGeom prst="rect">
            <a:avLst/>
          </a:prstGeom>
          <a:solidFill>
            <a:srgbClr val="CBF5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Мотивация</a:t>
            </a:r>
          </a:p>
        </p:txBody>
      </p:sp>
      <p:sp>
        <p:nvSpPr>
          <p:cNvPr id="172" name="Прямоугольник 171"/>
          <p:cNvSpPr/>
          <p:nvPr/>
        </p:nvSpPr>
        <p:spPr>
          <a:xfrm>
            <a:off x="1785938" y="3714750"/>
            <a:ext cx="1143000" cy="785813"/>
          </a:xfrm>
          <a:prstGeom prst="rect">
            <a:avLst/>
          </a:prstGeom>
          <a:solidFill>
            <a:srgbClr val="CBF5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Пробное действие</a:t>
            </a:r>
          </a:p>
        </p:txBody>
      </p:sp>
      <p:sp>
        <p:nvSpPr>
          <p:cNvPr id="173" name="Прямоугольник 172"/>
          <p:cNvSpPr/>
          <p:nvPr/>
        </p:nvSpPr>
        <p:spPr>
          <a:xfrm>
            <a:off x="3214688" y="3714750"/>
            <a:ext cx="1143000" cy="785813"/>
          </a:xfrm>
          <a:prstGeom prst="rect">
            <a:avLst/>
          </a:prstGeom>
          <a:solidFill>
            <a:srgbClr val="CBF5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Затрудне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>
              <a:defRPr/>
            </a:pP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" name="Прямоугольник 173"/>
          <p:cNvSpPr/>
          <p:nvPr/>
        </p:nvSpPr>
        <p:spPr>
          <a:xfrm>
            <a:off x="4643438" y="3714750"/>
            <a:ext cx="1357312" cy="785813"/>
          </a:xfrm>
          <a:prstGeom prst="rect">
            <a:avLst/>
          </a:prstGeom>
          <a:solidFill>
            <a:srgbClr val="CBF5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проекта</a:t>
            </a:r>
          </a:p>
        </p:txBody>
      </p:sp>
      <p:sp>
        <p:nvSpPr>
          <p:cNvPr id="175" name="Прямоугольник 174"/>
          <p:cNvSpPr/>
          <p:nvPr/>
        </p:nvSpPr>
        <p:spPr>
          <a:xfrm>
            <a:off x="6286500" y="3714750"/>
            <a:ext cx="1071563" cy="785813"/>
          </a:xfrm>
          <a:prstGeom prst="rect">
            <a:avLst/>
          </a:prstGeom>
          <a:solidFill>
            <a:srgbClr val="CBF5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Само-контроль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6" name="Прямоугольник 175"/>
          <p:cNvSpPr/>
          <p:nvPr/>
        </p:nvSpPr>
        <p:spPr>
          <a:xfrm>
            <a:off x="7643813" y="3714750"/>
            <a:ext cx="1214437" cy="785813"/>
          </a:xfrm>
          <a:prstGeom prst="rect">
            <a:avLst/>
          </a:prstGeom>
          <a:solidFill>
            <a:srgbClr val="CBF5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Само-оценка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7" name="Стрелка вправо 176"/>
          <p:cNvSpPr/>
          <p:nvPr/>
        </p:nvSpPr>
        <p:spPr>
          <a:xfrm>
            <a:off x="1500188" y="4071938"/>
            <a:ext cx="285750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5" name="Стрелка вправо 184"/>
          <p:cNvSpPr/>
          <p:nvPr/>
        </p:nvSpPr>
        <p:spPr>
          <a:xfrm>
            <a:off x="2928938" y="4071938"/>
            <a:ext cx="285750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6" name="Стрелка вправо 185"/>
          <p:cNvSpPr/>
          <p:nvPr/>
        </p:nvSpPr>
        <p:spPr>
          <a:xfrm>
            <a:off x="4357688" y="4071938"/>
            <a:ext cx="285750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7" name="Стрелка вправо 186"/>
          <p:cNvSpPr/>
          <p:nvPr/>
        </p:nvSpPr>
        <p:spPr>
          <a:xfrm>
            <a:off x="6000750" y="4071938"/>
            <a:ext cx="285750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8" name="Стрелка вправо 187"/>
          <p:cNvSpPr/>
          <p:nvPr/>
        </p:nvSpPr>
        <p:spPr>
          <a:xfrm>
            <a:off x="7358063" y="4071938"/>
            <a:ext cx="285750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1" name="TextBox 190"/>
          <p:cNvSpPr txBox="1"/>
          <p:nvPr/>
        </p:nvSpPr>
        <p:spPr>
          <a:xfrm>
            <a:off x="214313" y="2143125"/>
            <a:ext cx="85725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Структура деятельности согласно методологической версии теории деятельности (Л.Г.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Петерсон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икита\Desktop\Рите\грамота 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214422"/>
            <a:ext cx="3671886" cy="5154344"/>
          </a:xfrm>
          <a:prstGeom prst="rect">
            <a:avLst/>
          </a:prstGeom>
          <a:noFill/>
        </p:spPr>
      </p:pic>
      <p:pic>
        <p:nvPicPr>
          <p:cNvPr id="1027" name="Picture 3" descr="C:\Users\Никита\Desktop\Рите\грамота 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28604"/>
            <a:ext cx="3727449" cy="5121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 оценки достижения планируемых результатов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543956" cy="4525963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Коммуникативные УУД        Регулятивные УУД            Познавательные УУД</a:t>
            </a:r>
            <a:endParaRPr lang="ru-RU" sz="2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Мониторинг УУД</a:t>
            </a:r>
            <a:endParaRPr lang="ru-RU" sz="3600" dirty="0">
              <a:solidFill>
                <a:srgbClr val="002060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28596" y="2000240"/>
          <a:ext cx="2928958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3357554" y="1928802"/>
          <a:ext cx="2786082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6215074" y="2000240"/>
          <a:ext cx="2643206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Рабочая программа внеурочной деятельности    «Я – исследователь»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Разработки уроков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Технологические карты мониторинга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Листы диагностики достижений планируемых результатов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Листы самооценки предметных результатов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Методическая копилка ФГОС НОО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Georgia" pitchFamily="18" charset="0"/>
              </a:rPr>
              <a:t>Результаты - продукты</a:t>
            </a:r>
            <a:endParaRPr lang="ru-RU" sz="3600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Результаты выполнение комплексных работ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Georgia" pitchFamily="18" charset="0"/>
              </a:rPr>
              <a:t>Результаты - эффекты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643174" y="2428868"/>
          <a:ext cx="4572032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smtClean="0"/>
              <a:t>Формирование универсальных учебных действий в основной школе: от действия к мысли. Система заданий. Пособие для учителя. Под ред.А.Г. </a:t>
            </a:r>
            <a:r>
              <a:rPr lang="ru-RU" dirty="0" err="1" smtClean="0"/>
              <a:t>Асмолова</a:t>
            </a:r>
            <a:r>
              <a:rPr lang="ru-RU" dirty="0" smtClean="0"/>
              <a:t>. </a:t>
            </a:r>
            <a:r>
              <a:rPr lang="ru-RU" dirty="0" err="1" smtClean="0"/>
              <a:t>М.,Просвещение</a:t>
            </a:r>
            <a:r>
              <a:rPr lang="ru-RU" dirty="0" smtClean="0"/>
              <a:t>, 2011- (серия «Стандарты второго поколения»).</a:t>
            </a:r>
          </a:p>
          <a:p>
            <a:endParaRPr lang="ru-RU" dirty="0" smtClean="0"/>
          </a:p>
          <a:p>
            <a:r>
              <a:rPr lang="ru-RU" dirty="0" err="1" smtClean="0"/>
              <a:t>Асмолов</a:t>
            </a:r>
            <a:r>
              <a:rPr lang="ru-RU" dirty="0" smtClean="0"/>
              <a:t> А. Г. </a:t>
            </a:r>
            <a:r>
              <a:rPr lang="ru-RU" dirty="0" err="1" smtClean="0"/>
              <a:t>Системно-деятельностный</a:t>
            </a:r>
            <a:r>
              <a:rPr lang="ru-RU" dirty="0" smtClean="0"/>
              <a:t> подход к построению образовательных стандартов/ А.Г. </a:t>
            </a:r>
            <a:r>
              <a:rPr lang="ru-RU" dirty="0" err="1" smtClean="0"/>
              <a:t>Асмолов</a:t>
            </a:r>
            <a:r>
              <a:rPr lang="ru-RU" dirty="0" smtClean="0"/>
              <a:t> // Практика образования.-2008.- №2.</a:t>
            </a:r>
          </a:p>
          <a:p>
            <a:endParaRPr lang="ru-RU" dirty="0" smtClean="0"/>
          </a:p>
          <a:p>
            <a:r>
              <a:rPr lang="ru-RU" dirty="0" smtClean="0"/>
              <a:t>Давыдов В. В. Проблемы развивающего обучения, - М. 1986.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Дмитриев С. В. </a:t>
            </a:r>
            <a:r>
              <a:rPr lang="ru-RU" dirty="0" err="1" smtClean="0"/>
              <a:t>Системно-деятельностный</a:t>
            </a:r>
            <a:r>
              <a:rPr lang="ru-RU" dirty="0" smtClean="0"/>
              <a:t> подход в технологии школьного обучения / С. В. Дмитриев // Школьные технологии. - 2003.- N 6. - С. 30-39.</a:t>
            </a:r>
          </a:p>
          <a:p>
            <a:r>
              <a:rPr lang="ru-RU" dirty="0" smtClean="0"/>
              <a:t> </a:t>
            </a:r>
          </a:p>
          <a:p>
            <a:r>
              <a:rPr lang="ru-RU" dirty="0" err="1" smtClean="0"/>
              <a:t>Гревцова</a:t>
            </a:r>
            <a:r>
              <a:rPr lang="ru-RU" dirty="0" smtClean="0"/>
              <a:t>, И. </a:t>
            </a:r>
            <a:r>
              <a:rPr lang="ru-RU" dirty="0" err="1" smtClean="0">
                <a:hlinkClick r:id="rId2"/>
              </a:rPr>
              <a:t>Системно-деятельностный</a:t>
            </a:r>
            <a:r>
              <a:rPr lang="ru-RU" dirty="0" smtClean="0">
                <a:hlinkClick r:id="rId2"/>
              </a:rPr>
              <a:t> подход в технологии школьного обучения</a:t>
            </a:r>
            <a:r>
              <a:rPr lang="ru-RU" dirty="0" smtClean="0"/>
              <a:t> /И. </a:t>
            </a:r>
            <a:r>
              <a:rPr lang="ru-RU" dirty="0" err="1" smtClean="0"/>
              <a:t>Гревцова</a:t>
            </a:r>
            <a:r>
              <a:rPr lang="ru-RU" dirty="0" smtClean="0"/>
              <a:t> // Школьные технологии. - 2003. - № 6. </a:t>
            </a:r>
          </a:p>
          <a:p>
            <a:r>
              <a:rPr lang="ru-RU" dirty="0" smtClean="0"/>
              <a:t>Федеральный государственный образовательный стандарт начального общего образования. – М., Просвещение, 2010.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Л.Г. </a:t>
            </a:r>
            <a:r>
              <a:rPr lang="ru-RU" dirty="0" err="1" smtClean="0"/>
              <a:t>Петерсон</a:t>
            </a:r>
            <a:r>
              <a:rPr lang="ru-RU" dirty="0" smtClean="0"/>
              <a:t>, Ю.В. Агапов, М.А. </a:t>
            </a:r>
            <a:r>
              <a:rPr lang="ru-RU" dirty="0" err="1" smtClean="0"/>
              <a:t>Кубышева</a:t>
            </a:r>
            <a:r>
              <a:rPr lang="ru-RU" dirty="0" smtClean="0"/>
              <a:t>, В.А. </a:t>
            </a:r>
            <a:r>
              <a:rPr lang="ru-RU" dirty="0" err="1" smtClean="0"/>
              <a:t>Петерсон</a:t>
            </a:r>
            <a:r>
              <a:rPr lang="ru-RU" dirty="0" smtClean="0"/>
              <a:t>. Система и структура учебной деятельности в контексте современной методологии. М., 2006.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 Шубина Т.И. </a:t>
            </a:r>
            <a:r>
              <a:rPr lang="ru-RU" dirty="0" err="1" smtClean="0"/>
              <a:t>Деятельностный</a:t>
            </a:r>
            <a:r>
              <a:rPr lang="ru-RU" dirty="0" smtClean="0"/>
              <a:t> метод в школе </a:t>
            </a:r>
            <a:r>
              <a:rPr lang="ru-RU" dirty="0" smtClean="0">
                <a:hlinkClick r:id="rId3"/>
              </a:rPr>
              <a:t>http://festival.1september.ru/articles/527236/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Методические рекомендации по организации урока в рамках </a:t>
            </a:r>
            <a:r>
              <a:rPr lang="ru-RU" dirty="0" err="1" smtClean="0"/>
              <a:t>системно-деятельностного</a:t>
            </a:r>
            <a:r>
              <a:rPr lang="ru-RU" dirty="0" smtClean="0"/>
              <a:t> подхода. </a:t>
            </a:r>
            <a:r>
              <a:rPr lang="ru-RU" dirty="0" smtClean="0">
                <a:hlinkClick r:id="rId4"/>
              </a:rPr>
              <a:t>http://omczo.org/publ/393-1-0-2468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rgbClr val="002060"/>
                </a:solidFill>
              </a:rPr>
              <a:t>Литература и источники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«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Великая цель образования-</a:t>
            </a:r>
            <a:b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не знания, а действия!»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pPr algn="ctr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Герберт  Спенсер</a:t>
            </a:r>
            <a:endParaRPr lang="ru-RU" sz="36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844408" cy="316835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36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системно-деятельностного</a:t>
            </a:r>
            <a:r>
              <a:rPr lang="ru-RU" sz="36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подхода в обучении младших школьников</a:t>
            </a:r>
            <a:endParaRPr lang="ru-RU" sz="32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17700"/>
            <a:ext cx="9144000" cy="4940300"/>
          </a:xfrm>
        </p:spPr>
        <p:txBody>
          <a:bodyPr/>
          <a:lstStyle/>
          <a:p>
            <a:pPr marL="609600" indent="-609600" algn="ctr" eaLnBrk="1" hangingPunct="1">
              <a:spcBef>
                <a:spcPct val="0"/>
              </a:spcBef>
              <a:buClr>
                <a:srgbClr val="FFFFFF"/>
              </a:buClr>
              <a:buFont typeface="Arial" charset="0"/>
              <a:buNone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1" hangingPunct="1">
              <a:spcBef>
                <a:spcPct val="0"/>
              </a:spcBef>
              <a:buClr>
                <a:srgbClr val="FFFFFF"/>
              </a:buClr>
              <a:buFont typeface="Arial" charset="0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Основная педагогическая задача – </a:t>
            </a:r>
          </a:p>
          <a:p>
            <a:pPr marL="609600" indent="-609600" algn="ctr" eaLnBrk="1" hangingPunct="1">
              <a:spcBef>
                <a:spcPct val="0"/>
              </a:spcBef>
              <a:buClr>
                <a:srgbClr val="FFFFFF"/>
              </a:buClr>
              <a:buFont typeface="Arial" charset="0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создание и организация условий,</a:t>
            </a:r>
          </a:p>
          <a:p>
            <a:pPr marL="609600" indent="-609600" algn="ctr" eaLnBrk="1" hangingPunct="1">
              <a:spcBef>
                <a:spcPct val="0"/>
              </a:spcBef>
              <a:buClr>
                <a:srgbClr val="FFFFFF"/>
              </a:buClr>
              <a:buFont typeface="Arial" charset="0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инициирующих детское действие</a:t>
            </a:r>
            <a:endParaRPr lang="ru-RU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Oval 6"/>
          <p:cNvSpPr>
            <a:spLocks noChangeArrowheads="1"/>
          </p:cNvSpPr>
          <p:nvPr/>
        </p:nvSpPr>
        <p:spPr bwMode="auto">
          <a:xfrm>
            <a:off x="6443663" y="3968750"/>
            <a:ext cx="2339975" cy="2339975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4351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Tahoma" pitchFamily="34" charset="0"/>
              </a:rPr>
              <a:t>Как учить?</a:t>
            </a:r>
          </a:p>
          <a:p>
            <a:pPr algn="ctr"/>
            <a:endParaRPr lang="ru-RU" sz="1000" b="1" i="1" dirty="0">
              <a:latin typeface="Tahoma" pitchFamily="34" charset="0"/>
            </a:endParaRPr>
          </a:p>
          <a:p>
            <a:pPr algn="ctr"/>
            <a:r>
              <a:rPr lang="ru-RU" b="1" dirty="0">
                <a:latin typeface="Tahoma" pitchFamily="34" charset="0"/>
              </a:rPr>
              <a:t>обновление</a:t>
            </a:r>
          </a:p>
          <a:p>
            <a:pPr algn="ctr"/>
            <a:r>
              <a:rPr lang="ru-RU" b="1" dirty="0">
                <a:latin typeface="Tahoma" pitchFamily="34" charset="0"/>
              </a:rPr>
              <a:t>средств</a:t>
            </a:r>
          </a:p>
          <a:p>
            <a:pPr algn="ctr"/>
            <a:r>
              <a:rPr lang="ru-RU" b="1" dirty="0">
                <a:latin typeface="Tahoma" pitchFamily="34" charset="0"/>
              </a:rPr>
              <a:t>обучения</a:t>
            </a:r>
          </a:p>
        </p:txBody>
      </p:sp>
      <p:sp>
        <p:nvSpPr>
          <p:cNvPr id="3076" name="Oval 5"/>
          <p:cNvSpPr>
            <a:spLocks noChangeArrowheads="1"/>
          </p:cNvSpPr>
          <p:nvPr/>
        </p:nvSpPr>
        <p:spPr bwMode="auto">
          <a:xfrm>
            <a:off x="3240088" y="3968750"/>
            <a:ext cx="2339975" cy="233997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4351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 i="1" dirty="0">
                <a:latin typeface="Tahoma" pitchFamily="34" charset="0"/>
              </a:rPr>
              <a:t>Ради чего</a:t>
            </a:r>
          </a:p>
          <a:p>
            <a:pPr algn="ctr">
              <a:defRPr/>
            </a:pPr>
            <a:r>
              <a:rPr lang="ru-RU" sz="2400" b="1" i="1" dirty="0">
                <a:latin typeface="Tahoma" pitchFamily="34" charset="0"/>
              </a:rPr>
              <a:t>учить?</a:t>
            </a:r>
          </a:p>
          <a:p>
            <a:pPr algn="ctr">
              <a:defRPr/>
            </a:pPr>
            <a:endParaRPr lang="ru-RU" b="1" i="1" dirty="0">
              <a:latin typeface="Tahoma" pitchFamily="34" charset="0"/>
            </a:endParaRPr>
          </a:p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ценности </a:t>
            </a:r>
          </a:p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образования</a:t>
            </a:r>
          </a:p>
          <a:p>
            <a:pPr algn="ctr">
              <a:defRPr/>
            </a:pPr>
            <a:endParaRPr lang="ru-RU" sz="8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07950" y="3933825"/>
            <a:ext cx="2339975" cy="2339975"/>
          </a:xfrm>
          <a:prstGeom prst="ellipse">
            <a:avLst/>
          </a:prstGeom>
          <a:gradFill rotWithShape="1">
            <a:gsLst>
              <a:gs pos="0">
                <a:srgbClr val="CCFF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4351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 i="1" dirty="0">
                <a:latin typeface="Tahoma" pitchFamily="34" charset="0"/>
              </a:rPr>
              <a:t>Чему учить?</a:t>
            </a:r>
          </a:p>
          <a:p>
            <a:pPr algn="ctr">
              <a:defRPr/>
            </a:pPr>
            <a:endParaRPr lang="ru-RU" sz="2400" b="1" i="1" dirty="0">
              <a:latin typeface="Tahoma" pitchFamily="34" charset="0"/>
            </a:endParaRPr>
          </a:p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обновление</a:t>
            </a:r>
          </a:p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содержания</a:t>
            </a:r>
          </a:p>
          <a:p>
            <a:pPr algn="ctr">
              <a:defRPr/>
            </a:pPr>
            <a:endParaRPr lang="ru-RU" sz="800" b="1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gray">
          <a:xfrm>
            <a:off x="250825" y="260350"/>
            <a:ext cx="8712200" cy="576263"/>
          </a:xfrm>
          <a:prstGeom prst="roundRect">
            <a:avLst>
              <a:gd name="adj" fmla="val 49106"/>
            </a:avLst>
          </a:prstGeom>
          <a:solidFill>
            <a:srgbClr val="99CCFF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600" b="1" dirty="0" err="1">
                <a:solidFill>
                  <a:srgbClr val="66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3600" b="1" dirty="0">
                <a:solidFill>
                  <a:srgbClr val="66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подход</a:t>
            </a:r>
          </a:p>
        </p:txBody>
      </p:sp>
      <p:sp>
        <p:nvSpPr>
          <p:cNvPr id="17415" name="AutoShape 8"/>
          <p:cNvSpPr>
            <a:spLocks noChangeArrowheads="1"/>
          </p:cNvSpPr>
          <p:nvPr/>
        </p:nvSpPr>
        <p:spPr bwMode="auto">
          <a:xfrm>
            <a:off x="719138" y="3536950"/>
            <a:ext cx="7740650" cy="431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50000">
                <a:srgbClr val="FFFFCC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/>
              <a:t>Вектор смещения акцентов нового стандарта</a:t>
            </a:r>
          </a:p>
        </p:txBody>
      </p:sp>
      <p:sp>
        <p:nvSpPr>
          <p:cNvPr id="17416" name="AutoShape 9"/>
          <p:cNvSpPr>
            <a:spLocks noChangeArrowheads="1"/>
          </p:cNvSpPr>
          <p:nvPr/>
        </p:nvSpPr>
        <p:spPr bwMode="auto">
          <a:xfrm>
            <a:off x="107950" y="981075"/>
            <a:ext cx="8604250" cy="122396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/>
              <a:t>Основной результат – развитие личности ребенка</a:t>
            </a:r>
          </a:p>
          <a:p>
            <a:pPr algn="ctr"/>
            <a:r>
              <a:rPr lang="ru-RU" sz="2400" b="1" i="1"/>
              <a:t>на основе  универсальных учебных действий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Реализация системно – деятельностного подхода с соответствии с требованиями ФГОС НОО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инновационные формы и методы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развитие личности младшего школьника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96752"/>
            <a:ext cx="8363272" cy="54006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100" dirty="0" smtClean="0">
                <a:latin typeface="Georgia" pitchFamily="18" charset="0"/>
                <a:cs typeface="Times New Roman" pitchFamily="18" charset="0"/>
              </a:rPr>
              <a:t>1.     Изучение  теоретической основы системно – деятельностного подхода.</a:t>
            </a:r>
            <a:br>
              <a:rPr lang="ru-RU" sz="5100" dirty="0" smtClean="0">
                <a:latin typeface="Georgia" pitchFamily="18" charset="0"/>
                <a:cs typeface="Times New Roman" pitchFamily="18" charset="0"/>
              </a:rPr>
            </a:br>
            <a:r>
              <a:rPr lang="ru-RU" sz="5100" dirty="0" smtClean="0">
                <a:latin typeface="Georgia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atin typeface="Georgia" pitchFamily="18" charset="0"/>
                <a:cs typeface="Times New Roman" pitchFamily="18" charset="0"/>
              </a:rPr>
            </a:br>
            <a:r>
              <a:rPr lang="ru-RU" sz="5100" dirty="0" smtClean="0">
                <a:latin typeface="Georgia" pitchFamily="18" charset="0"/>
                <a:cs typeface="Times New Roman" pitchFamily="18" charset="0"/>
              </a:rPr>
              <a:t>2.     Осуществление отбора форм и методов образовательной деятельности, ориентированных на развитие УУД .</a:t>
            </a:r>
            <a:br>
              <a:rPr lang="ru-RU" sz="5100" dirty="0" smtClean="0">
                <a:latin typeface="Georgia" pitchFamily="18" charset="0"/>
                <a:cs typeface="Times New Roman" pitchFamily="18" charset="0"/>
              </a:rPr>
            </a:br>
            <a:r>
              <a:rPr lang="ru-RU" sz="5100" dirty="0" smtClean="0">
                <a:latin typeface="Georgia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atin typeface="Georgia" pitchFamily="18" charset="0"/>
                <a:cs typeface="Times New Roman" pitchFamily="18" charset="0"/>
              </a:rPr>
            </a:br>
            <a:r>
              <a:rPr lang="ru-RU" sz="5100" dirty="0" smtClean="0">
                <a:latin typeface="Georgia" pitchFamily="18" charset="0"/>
                <a:cs typeface="Times New Roman" pitchFamily="18" charset="0"/>
              </a:rPr>
              <a:t>3.     Освоение новой системы требований к оценке результатов образовательной деятельности. </a:t>
            </a:r>
            <a:br>
              <a:rPr lang="ru-RU" sz="5100" dirty="0" smtClean="0">
                <a:latin typeface="Georgia" pitchFamily="18" charset="0"/>
                <a:cs typeface="Times New Roman" pitchFamily="18" charset="0"/>
              </a:rPr>
            </a:br>
            <a:r>
              <a:rPr lang="ru-RU" sz="5100" dirty="0" smtClean="0">
                <a:latin typeface="Georgia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atin typeface="Georgia" pitchFamily="18" charset="0"/>
                <a:cs typeface="Times New Roman" pitchFamily="18" charset="0"/>
              </a:rPr>
            </a:br>
            <a:r>
              <a:rPr lang="ru-RU" sz="5100" dirty="0" smtClean="0">
                <a:latin typeface="Georgia" pitchFamily="18" charset="0"/>
                <a:cs typeface="Times New Roman" pitchFamily="18" charset="0"/>
              </a:rPr>
              <a:t>4.    Разработка и апробация технологических карт и методик оценки уровня сформированности УУД .</a:t>
            </a:r>
            <a:br>
              <a:rPr lang="ru-RU" sz="5100" dirty="0" smtClean="0">
                <a:latin typeface="Georgia" pitchFamily="18" charset="0"/>
                <a:cs typeface="Times New Roman" pitchFamily="18" charset="0"/>
              </a:rPr>
            </a:br>
            <a:endParaRPr lang="ru-RU" sz="5100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Методическая система работы;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Технологические карты мониторинга УУД;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Листы достижений.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содержание проекта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Подготовительный этап:    2011 –2012г.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Основной этап:                   2013- 2014г.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Заключительный этап:         2014-2015г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/>
              <a:t>       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работы над проектом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355</Words>
  <Application>Microsoft Office PowerPoint</Application>
  <PresentationFormat>Экран (4:3)</PresentationFormat>
  <Paragraphs>108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Реализация системно-деятельностного подхода в обучении младших школьников.</vt:lpstr>
      <vt:lpstr>Слайд 2</vt:lpstr>
      <vt:lpstr>      Реализация системно-деятельностного подхода в обучении младших школьников</vt:lpstr>
      <vt:lpstr>Слайд 4</vt:lpstr>
      <vt:lpstr>Цель:</vt:lpstr>
      <vt:lpstr>Слайд 6</vt:lpstr>
      <vt:lpstr>Задачи:</vt:lpstr>
      <vt:lpstr>Основное содержание проекта</vt:lpstr>
      <vt:lpstr>Этапы работы над проектом</vt:lpstr>
      <vt:lpstr>Обобщение и анализ результатов работы по теме проекта </vt:lpstr>
      <vt:lpstr>Слайд 11</vt:lpstr>
      <vt:lpstr>Слайд 12</vt:lpstr>
      <vt:lpstr>Слайд 13</vt:lpstr>
      <vt:lpstr>Слайд 14</vt:lpstr>
      <vt:lpstr>Система оценки достижения планируемых результатов</vt:lpstr>
      <vt:lpstr>Мониторинг УУД</vt:lpstr>
      <vt:lpstr>Результаты - продукты</vt:lpstr>
      <vt:lpstr>Результаты - эффекты</vt:lpstr>
      <vt:lpstr>  Литература и источники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"Внутри каждого человека есть дремлющие силы. Силы, способные удивить его самого, так как он зачастую и не предполагает, что обладает ими. Силы, способные перевернуть жизнь, стоит их только поднять из глубин и привести в действие"   Оризон Свит Марден</dc:title>
  <dc:creator>школа</dc:creator>
  <cp:lastModifiedBy>Никита</cp:lastModifiedBy>
  <cp:revision>47</cp:revision>
  <dcterms:modified xsi:type="dcterms:W3CDTF">2014-11-16T03:57:38Z</dcterms:modified>
</cp:coreProperties>
</file>