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0" r:id="rId2"/>
    <p:sldId id="294" r:id="rId3"/>
    <p:sldId id="291" r:id="rId4"/>
    <p:sldId id="267" r:id="rId5"/>
    <p:sldId id="268" r:id="rId6"/>
    <p:sldId id="275" r:id="rId7"/>
    <p:sldId id="271" r:id="rId8"/>
    <p:sldId id="266" r:id="rId9"/>
    <p:sldId id="295" r:id="rId10"/>
    <p:sldId id="274" r:id="rId11"/>
    <p:sldId id="272" r:id="rId12"/>
    <p:sldId id="276" r:id="rId13"/>
    <p:sldId id="279" r:id="rId14"/>
    <p:sldId id="280" r:id="rId15"/>
    <p:sldId id="277" r:id="rId16"/>
    <p:sldId id="278" r:id="rId17"/>
    <p:sldId id="282" r:id="rId18"/>
    <p:sldId id="296" r:id="rId19"/>
    <p:sldId id="297" r:id="rId20"/>
    <p:sldId id="30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64775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D7F05-8E62-408D-93E0-36FE2BEC8500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D1A38-BB12-4BF6-B816-9F3DD3246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9F9CE-A75B-4516-9ED8-F3BE701D5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3DAD2-197D-47DE-A0B3-D3C3717121B5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88DBA-5140-4306-8F82-276D2FC571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png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trifoly.ru/wp-content/uploads/%D0%B2%D0%B5%D1%80%D0%B1%D0%B5%D0%B9%D0%BD%D0%B8%D0%BA%D0%B0_%D1%86%D0%B2%D0%B5%D1%82%D0%BE%D0%BA.jpg" TargetMode="Externa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trifoly.ru/wp-content/uploads/%D1%88%D0%B0%D0%BB%D1%84%D0%B5%D0%B9%D0%BB%D1%83%D0%B3_%D1%86%D0%B2.jpg" TargetMode="External"/><Relationship Id="rId3" Type="http://schemas.openxmlformats.org/officeDocument/2006/relationships/hyperlink" Target="http://trifoly.ru/category/semejstva/bobovye-fabaceae/" TargetMode="External"/><Relationship Id="rId7" Type="http://schemas.openxmlformats.org/officeDocument/2006/relationships/image" Target="../media/image23.jpeg"/><Relationship Id="rId2" Type="http://schemas.openxmlformats.org/officeDocument/2006/relationships/hyperlink" Target="http://trifoly.ru/category/semejstva/gubocvetnye-lamiaceae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trifoly.ru/wp-content/uploads/%D1%81%D0%BE%D1%87%D0%B5%D0%B2%D0%B8%D1%87%D0%BD%D0%B8%D0%BA_%D1%86%D0%B2.jpg" TargetMode="External"/><Relationship Id="rId5" Type="http://schemas.openxmlformats.org/officeDocument/2006/relationships/hyperlink" Target="http://trifoly.ru/category/semejstva/orxidnye-orchidaceae/" TargetMode="External"/><Relationship Id="rId4" Type="http://schemas.openxmlformats.org/officeDocument/2006/relationships/hyperlink" Target="http://trifoly.ru/category/semejstva/norichnikovye/" TargetMode="External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DC112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428604"/>
            <a:ext cx="8358246" cy="6122217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000232" y="642918"/>
            <a:ext cx="528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Строение цветка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4714884"/>
            <a:ext cx="42862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Работу выполнила учитель биологии МКОУ </a:t>
            </a:r>
            <a:r>
              <a:rPr lang="ru-RU" sz="2800" b="1" dirty="0" err="1" smtClean="0">
                <a:solidFill>
                  <a:srgbClr val="FFFF00"/>
                </a:solidFill>
              </a:rPr>
              <a:t>оош</a:t>
            </a:r>
            <a:r>
              <a:rPr lang="ru-RU" sz="2800" b="1" dirty="0" smtClean="0">
                <a:solidFill>
                  <a:srgbClr val="FFFF00"/>
                </a:solidFill>
              </a:rPr>
              <a:t> №24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Цыпина  Н.Б.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Венчик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сростнолепестной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500174"/>
            <a:ext cx="4114800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Лепесточки венчика срослись между собой на всем протяжении или частично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(паслен, примула. душистый табак)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72132" y="1785927"/>
            <a:ext cx="2141553" cy="50006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колокольчик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8" name="Содержимое 7" descr="http://3.bp.blogspot.com/-cx49mTUsFjw/T-Uwf5fJJcI/AAAAAAAAAhs/bSRjdrRCrIU/s320/00045233.jpg"/>
          <p:cNvPicPr>
            <a:picLocks noGr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500306"/>
            <a:ext cx="4143404" cy="3500462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Венчик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раздельнолепестной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928670"/>
            <a:ext cx="4040188" cy="5500726"/>
          </a:xfrm>
        </p:spPr>
        <p:txBody>
          <a:bodyPr>
            <a:noAutofit/>
          </a:bodyPr>
          <a:lstStyle/>
          <a:p>
            <a:pPr>
              <a:buNone/>
              <a:defRPr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sz="4000" b="1" dirty="0" smtClean="0">
                <a:solidFill>
                  <a:srgbClr val="0070C0"/>
                </a:solidFill>
              </a:rPr>
              <a:t>Лепестки не срастаются.</a:t>
            </a:r>
          </a:p>
          <a:p>
            <a:pPr>
              <a:defRPr/>
            </a:pPr>
            <a:r>
              <a:rPr lang="ru-RU" sz="4000" b="1" dirty="0" smtClean="0">
                <a:solidFill>
                  <a:srgbClr val="0070C0"/>
                </a:solidFill>
              </a:rPr>
              <a:t>Венчик состоит из отдельных лепестков</a:t>
            </a:r>
          </a:p>
          <a:p>
            <a:pPr>
              <a:buNone/>
              <a:defRPr/>
            </a:pPr>
            <a:r>
              <a:rPr lang="ru-RU" sz="4000" b="1" dirty="0" smtClean="0">
                <a:solidFill>
                  <a:srgbClr val="0070C0"/>
                </a:solidFill>
              </a:rPr>
              <a:t>  (роза, яблоня, вишня)</a:t>
            </a:r>
          </a:p>
          <a:p>
            <a:pPr>
              <a:buNone/>
            </a:pP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43636" y="2000240"/>
            <a:ext cx="927107" cy="571503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роза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8" name="Содержимое 7" descr="C:\Цыпина НБ\цветы\цветы 4\476067.JPG"/>
          <p:cNvPicPr>
            <a:picLocks noGr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643182"/>
            <a:ext cx="4041775" cy="3340384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err="1" smtClean="0">
                <a:solidFill>
                  <a:srgbClr val="FF0000"/>
                </a:solidFill>
              </a:rPr>
              <a:t>Чашечка+венчик</a:t>
            </a: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ru-RU" b="1" dirty="0" smtClean="0">
                <a:solidFill>
                  <a:srgbClr val="FF0000"/>
                </a:solidFill>
              </a:rPr>
              <a:t>околоцветник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Околоцветник бывает простой.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Он состоит из одинаковых листочков.</a:t>
            </a:r>
          </a:p>
          <a:p>
            <a:endParaRPr lang="ru-RU" dirty="0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786190"/>
            <a:ext cx="2786082" cy="2357454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714480" y="557214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лилия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29322" y="621508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тюльпан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1" name="Picture 1" descr="C:\Цыпина НБ\цветы\цветы 1\16-Лилия Топ-Га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28802"/>
            <a:ext cx="4038600" cy="35719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Двойной околоцветник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28596" y="1981200"/>
            <a:ext cx="3286148" cy="4114800"/>
          </a:xfrm>
        </p:spPr>
        <p:txBody>
          <a:bodyPr/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0070C0"/>
                </a:solidFill>
              </a:rPr>
              <a:t>Состоит из чашечки и венчика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857364"/>
            <a:ext cx="5143500" cy="4357718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57620" y="207167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колокольчик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66"/>
                </a:solidFill>
              </a:rPr>
              <a:t>Главные части цветка- это </a:t>
            </a:r>
            <a:br>
              <a:rPr lang="ru-RU" b="1" dirty="0" smtClean="0">
                <a:solidFill>
                  <a:srgbClr val="FF0066"/>
                </a:solidFill>
              </a:rPr>
            </a:br>
            <a:r>
              <a:rPr lang="ru-RU" b="1" dirty="0" smtClean="0">
                <a:solidFill>
                  <a:srgbClr val="FF0066"/>
                </a:solidFill>
              </a:rPr>
              <a:t>пестик и тычинки</a:t>
            </a:r>
            <a:endParaRPr lang="ru-RU" b="1" dirty="0"/>
          </a:p>
        </p:txBody>
      </p:sp>
      <p:pic>
        <p:nvPicPr>
          <p:cNvPr id="4" name="Picture 4" descr="C:\2\2210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6788945" cy="4525963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Строение пестика.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Пестик – это женский орган цветка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>
            <p:ph sz="half" idx="2"/>
          </p:nvPr>
        </p:nvGraphicFramePr>
        <p:xfrm>
          <a:off x="457200" y="2285992"/>
          <a:ext cx="4471990" cy="3286148"/>
        </p:xfrm>
        <a:graphic>
          <a:graphicData uri="http://schemas.openxmlformats.org/presentationml/2006/ole">
            <p:oleObj spid="_x0000_s2050" name="MS Org Chart" r:id="rId4" imgW="7772400" imgH="2971800" progId="">
              <p:embed followColorScheme="full"/>
            </p:oleObj>
          </a:graphicData>
        </a:graphic>
      </p:graphicFrame>
      <p:pic>
        <p:nvPicPr>
          <p:cNvPr id="8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5000628" y="1857364"/>
            <a:ext cx="3590318" cy="335758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Строение тычинки.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Тычинки – это мужские органы цветка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357158" y="2362200"/>
          <a:ext cx="4572032" cy="3067064"/>
        </p:xfrm>
        <a:graphic>
          <a:graphicData uri="http://schemas.openxmlformats.org/presentationml/2006/ole">
            <p:oleObj spid="_x0000_s3074" name="MS Org Chart" r:id="rId4" imgW="7772400" imgH="2406600" progId="">
              <p:embed followColorScheme="full"/>
            </p:oleObj>
          </a:graphicData>
        </a:graphic>
      </p:graphicFrame>
      <p:pic>
        <p:nvPicPr>
          <p:cNvPr id="6" name="Picture 6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5143504" y="1643050"/>
            <a:ext cx="3643338" cy="392909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8229600" cy="57149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В пестиках содержатся семязачатки.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В тычинках образуется пыльца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43042" y="1500174"/>
            <a:ext cx="2543164" cy="117950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А – пестик</a:t>
            </a:r>
          </a:p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1 - завязь </a:t>
            </a:r>
          </a:p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2 – семязачаток.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357298"/>
            <a:ext cx="4041775" cy="135732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Б –тычинка</a:t>
            </a:r>
          </a:p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 3 – пыльник тычинки </a:t>
            </a:r>
          </a:p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 4- пыльца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786058"/>
            <a:ext cx="8258204" cy="371477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Правильные цветки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428736"/>
            <a:ext cx="3810000" cy="4667264"/>
          </a:xfrm>
        </p:spPr>
        <p:txBody>
          <a:bodyPr>
            <a:normAutofit fontScale="62500" lnSpcReduction="20000"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Если цветок можно разделить двумя осями, проходящими через центр цветка, на симметричные (равные) половины (например, по вертикали и горизонтали), такой цветок называется 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правильным,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(вербейник, яблоня, груша, вишня)</a:t>
            </a:r>
          </a:p>
          <a:p>
            <a:endParaRPr lang="ru-RU" dirty="0"/>
          </a:p>
        </p:txBody>
      </p:sp>
      <p:pic>
        <p:nvPicPr>
          <p:cNvPr id="5" name="Клип 4" descr="актиноморфный цветок вербейника обыкновенного">
            <a:hlinkClick r:id="rId2"/>
          </p:cNvPr>
          <p:cNvPicPr>
            <a:picLocks noGrp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143116"/>
            <a:ext cx="3810000" cy="344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Неправильные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цветки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Если цветок можно симметрично разделить через центр только по одной плоскости, то можно говорить, что цветок не правильный.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Примеры: цветки </a:t>
            </a:r>
            <a:r>
              <a:rPr lang="ru-RU" b="1" i="1" dirty="0" smtClean="0">
                <a:solidFill>
                  <a:srgbClr val="0070C0"/>
                </a:solidFill>
                <a:hlinkClick r:id="rId2"/>
              </a:rPr>
              <a:t>губоцветных</a:t>
            </a:r>
            <a:r>
              <a:rPr lang="ru-RU" b="1" i="1" dirty="0" smtClean="0">
                <a:solidFill>
                  <a:srgbClr val="0070C0"/>
                </a:solidFill>
              </a:rPr>
              <a:t>, 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  <a:hlinkClick r:id="rId3"/>
              </a:rPr>
              <a:t>бобовых</a:t>
            </a:r>
            <a:r>
              <a:rPr lang="ru-RU" b="1" i="1" dirty="0" smtClean="0">
                <a:solidFill>
                  <a:srgbClr val="0070C0"/>
                </a:solidFill>
              </a:rPr>
              <a:t>,</a:t>
            </a:r>
            <a:r>
              <a:rPr lang="ru-RU" b="1" i="1" smtClean="0">
                <a:solidFill>
                  <a:srgbClr val="0070C0"/>
                </a:solidFill>
              </a:rPr>
              <a:t> </a:t>
            </a:r>
            <a:r>
              <a:rPr lang="ru-RU" b="1" i="1" smtClean="0">
                <a:solidFill>
                  <a:srgbClr val="0070C0"/>
                </a:solidFill>
                <a:hlinkClick r:id="rId4"/>
              </a:rPr>
              <a:t>норичниковых</a:t>
            </a:r>
            <a:r>
              <a:rPr lang="ru-RU" b="1" i="1" smtClean="0">
                <a:solidFill>
                  <a:srgbClr val="0070C0"/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 </a:t>
            </a:r>
            <a:r>
              <a:rPr lang="ru-RU" b="1" i="1" dirty="0" smtClean="0">
                <a:solidFill>
                  <a:srgbClr val="0070C0"/>
                </a:solidFill>
                <a:hlinkClick r:id="rId5"/>
              </a:rPr>
              <a:t>орхидных</a:t>
            </a:r>
            <a:r>
              <a:rPr lang="ru-RU" b="1" i="1" dirty="0" smtClean="0">
                <a:solidFill>
                  <a:srgbClr val="0070C0"/>
                </a:solidFill>
              </a:rPr>
              <a:t> и др.</a:t>
            </a:r>
            <a:endParaRPr lang="ru-RU" b="1" dirty="0" smtClean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цветы сочевичника весеннего">
            <a:hlinkClick r:id="rId6"/>
          </p:cNvPr>
          <p:cNvPicPr>
            <a:picLocks noGrp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6000760" y="285728"/>
            <a:ext cx="2538402" cy="3071834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6" name="Рисунок 5" descr="цветы шалфея лугового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2643182"/>
            <a:ext cx="2586355" cy="3670935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Эпиграф урока: 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« Что есть цветы? Трава по сути.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Но как красой ласкают взгляд!»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8673" name="Picture 1" descr="C:\Цыпина НБ\цветы\цветы 3\axxetr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500306"/>
            <a:ext cx="4790107" cy="3714776"/>
          </a:xfrm>
          <a:prstGeom prst="rect">
            <a:avLst/>
          </a:prstGeom>
          <a:noFill/>
        </p:spPr>
      </p:pic>
      <p:pic>
        <p:nvPicPr>
          <p:cNvPr id="7" name="Рисунок 6" descr="C:\Цыпина НБ\цветы\цветы 4\82003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428868"/>
            <a:ext cx="5940425" cy="3956674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урок, до новых встреч!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1600201"/>
            <a:ext cx="3186106" cy="4186254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Домашнее задание:</a:t>
            </a:r>
          </a:p>
          <a:p>
            <a:r>
              <a:rPr lang="ru-RU" sz="1800" b="1" dirty="0" smtClean="0"/>
              <a:t>П. 28 , </a:t>
            </a:r>
          </a:p>
          <a:p>
            <a:r>
              <a:rPr lang="ru-RU" sz="1800" b="1" dirty="0" smtClean="0"/>
              <a:t>загадки , стихи о цветах.</a:t>
            </a:r>
          </a:p>
          <a:p>
            <a:r>
              <a:rPr lang="ru-RU" sz="1800" b="1" dirty="0" smtClean="0"/>
              <a:t>Кроссворд о </a:t>
            </a:r>
            <a:r>
              <a:rPr lang="ru-RU" sz="1800" b="1" smtClean="0"/>
              <a:t>строении цветка</a:t>
            </a:r>
            <a:endParaRPr lang="ru-RU" sz="1800" b="1" dirty="0"/>
          </a:p>
        </p:txBody>
      </p:sp>
      <p:pic>
        <p:nvPicPr>
          <p:cNvPr id="5" name="Picture 11" descr="Пример смайлика из коллекции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8045" y="2071678"/>
            <a:ext cx="4132517" cy="2928958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Тема урока: Строение цветка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Цель :</a:t>
            </a:r>
            <a:r>
              <a:rPr lang="ru-RU" sz="2000" b="1" dirty="0" smtClean="0">
                <a:solidFill>
                  <a:srgbClr val="00B050"/>
                </a:solidFill>
              </a:rPr>
              <a:t>дать понятие о цветке как генеративном органе растения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Задачи: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-изучить особенности строения цветка , связь строения с выполняемой функцией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B050"/>
                </a:solidFill>
              </a:rPr>
              <a:t>умение ценить красоту окружающего мира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-  Развивать умения работать с раздаточным материалом, работать в паре;</a:t>
            </a:r>
          </a:p>
          <a:p>
            <a:pPr>
              <a:buNone/>
            </a:pPr>
            <a:endParaRPr lang="ru-RU" sz="20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</a:rPr>
              <a:t>Части цветка</a:t>
            </a:r>
            <a:endParaRPr lang="ru-RU" b="1" dirty="0"/>
          </a:p>
        </p:txBody>
      </p:sp>
      <p:pic>
        <p:nvPicPr>
          <p:cNvPr id="4" name="Picture 6" descr="C:\2\47608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290" y="1643050"/>
            <a:ext cx="6788945" cy="4525963"/>
          </a:xfrm>
          <a:ln w="7620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429256" y="564357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цветоножка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378619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цветоложе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12" y="471488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чашелистики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Чашечка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*  Чашечка-это наружный круг двойного околоцветника</a:t>
            </a:r>
          </a:p>
          <a:p>
            <a:pPr>
              <a:buFont typeface="Arial" charset="0"/>
              <a:buChar char="•"/>
              <a:defRPr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</a:rPr>
              <a:t>Составляющие ее листочки- </a:t>
            </a:r>
            <a:r>
              <a:rPr lang="ru-RU" b="1" u="sng" dirty="0" smtClean="0">
                <a:solidFill>
                  <a:srgbClr val="0070C0"/>
                </a:solidFill>
              </a:rPr>
              <a:t>чашелистики</a:t>
            </a:r>
            <a:r>
              <a:rPr lang="ru-RU" b="1" dirty="0" smtClean="0">
                <a:solidFill>
                  <a:srgbClr val="0070C0"/>
                </a:solidFill>
              </a:rPr>
              <a:t> чаще бывают зелеными, реже окрашенными.</a:t>
            </a:r>
          </a:p>
          <a:p>
            <a:pPr>
              <a:buFont typeface="Arial" charset="0"/>
              <a:buChar char="•"/>
              <a:defRPr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</a:rPr>
              <a:t>В зеленых чашелистиках протекает процесс фотосинтеза</a:t>
            </a:r>
          </a:p>
          <a:p>
            <a:pPr>
              <a:buFont typeface="Monotype Sorts" pitchFamily="2" charset="2"/>
              <a:buNone/>
              <a:defRPr/>
            </a:pP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Чашечка  защищает внутренние части цветка до раскрывания бутона.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Чашечка сростнолистная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46512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Медуница лекарственная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4876" y="1428736"/>
            <a:ext cx="4143404" cy="4697427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Чашелистики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срослись между собой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( вьюнок, гвоздика)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1" name="Содержимое 10" descr="сростнолистная чашечка медуницы лекарственной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71459"/>
            <a:ext cx="4040188" cy="355812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Чашечка </a:t>
            </a:r>
            <a:r>
              <a:rPr lang="ru-RU" b="1" dirty="0" err="1" smtClean="0">
                <a:solidFill>
                  <a:srgbClr val="FF0000"/>
                </a:solidFill>
              </a:rPr>
              <a:t>раздельнолистная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Чашелистики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не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срастаются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между собой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( роза, герань)</a:t>
            </a:r>
          </a:p>
          <a:p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557214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роза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8" name="Содержимое 7" descr="C:\Цыпина НБ\цветы\цветы 4\476076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7845" y="1600200"/>
            <a:ext cx="3017309" cy="4525963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66"/>
                </a:solidFill>
                <a:latin typeface="Arial" charset="0"/>
              </a:rPr>
              <a:t>Венчик - самая </a:t>
            </a:r>
            <a:br>
              <a:rPr lang="ru-RU" b="1" dirty="0" smtClean="0">
                <a:solidFill>
                  <a:srgbClr val="FF0066"/>
                </a:solidFill>
                <a:latin typeface="Arial" charset="0"/>
              </a:rPr>
            </a:br>
            <a:r>
              <a:rPr lang="ru-RU" b="1" dirty="0" smtClean="0">
                <a:solidFill>
                  <a:srgbClr val="FF0066"/>
                </a:solidFill>
                <a:latin typeface="Arial" charset="0"/>
              </a:rPr>
              <a:t>яркая часть цветка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00175"/>
            <a:ext cx="4041775" cy="35719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роза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Picture 4" descr="DSC002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88829"/>
            <a:ext cx="4040188" cy="332338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" name="Picture 7" descr="gallery_25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4645025" y="2500306"/>
            <a:ext cx="4041775" cy="3286147"/>
          </a:xfrm>
          <a:prstGeom prst="rect">
            <a:avLst/>
          </a:prstGeom>
          <a:noFill/>
          <a:ln w="76200" algn="ctr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186847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Главные функции венчика: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  1. привлечение насекомых - опылителей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2. защита главных частей цветка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Черная бабочка на декоративной ромашке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1462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olxlo.ru/images/stories/2012-07-nasekomye/ns_1_shmel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357430"/>
            <a:ext cx="3108720" cy="416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308</Words>
  <Application>Microsoft Office PowerPoint</Application>
  <PresentationFormat>Экран (4:3)</PresentationFormat>
  <Paragraphs>85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MS Org Chart</vt:lpstr>
      <vt:lpstr>Слайд 1</vt:lpstr>
      <vt:lpstr>Эпиграф урока:  « Что есть цветы? Трава по сути. Но как красой ласкают взгляд!»</vt:lpstr>
      <vt:lpstr>Тема урока: Строение цветка</vt:lpstr>
      <vt:lpstr>Части цветка</vt:lpstr>
      <vt:lpstr>Чашечка</vt:lpstr>
      <vt:lpstr>Чашечка сростнолистная</vt:lpstr>
      <vt:lpstr>Чашечка раздельнолистная</vt:lpstr>
      <vt:lpstr>Венчик - самая  яркая часть цветка</vt:lpstr>
      <vt:lpstr>Главные функции венчика:   1. привлечение насекомых - опылителей 2. защита главных частей цветка</vt:lpstr>
      <vt:lpstr>Венчик сростнолепестной</vt:lpstr>
      <vt:lpstr>Венчик раздельнолепестной</vt:lpstr>
      <vt:lpstr>Чашечка+венчик=околоцветник</vt:lpstr>
      <vt:lpstr>Двойной околоцветник</vt:lpstr>
      <vt:lpstr>Главные части цветка- это  пестик и тычинки</vt:lpstr>
      <vt:lpstr>Строение пестика.  Пестик – это женский орган цветка</vt:lpstr>
      <vt:lpstr>Строение тычинки. Тычинки – это мужские органы цветка</vt:lpstr>
      <vt:lpstr>В пестиках содержатся семязачатки. В тычинках образуется пыльца </vt:lpstr>
      <vt:lpstr>Правильные цветки</vt:lpstr>
      <vt:lpstr>Неправильные  цветки </vt:lpstr>
      <vt:lpstr>Спасибо за урок, до новых встреч!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цветка </dc:title>
  <dc:creator>Admin</dc:creator>
  <cp:lastModifiedBy>Admin</cp:lastModifiedBy>
  <cp:revision>72</cp:revision>
  <dcterms:created xsi:type="dcterms:W3CDTF">2013-03-10T06:34:13Z</dcterms:created>
  <dcterms:modified xsi:type="dcterms:W3CDTF">2013-04-04T16:58:15Z</dcterms:modified>
</cp:coreProperties>
</file>