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64" r:id="rId3"/>
    <p:sldId id="259" r:id="rId4"/>
    <p:sldId id="260" r:id="rId5"/>
    <p:sldId id="265" r:id="rId6"/>
    <p:sldId id="267" r:id="rId7"/>
    <p:sldId id="266" r:id="rId8"/>
    <p:sldId id="268" r:id="rId9"/>
    <p:sldId id="261" r:id="rId10"/>
    <p:sldId id="271" r:id="rId11"/>
    <p:sldId id="262" r:id="rId12"/>
    <p:sldId id="269" r:id="rId13"/>
    <p:sldId id="273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FFC9DC-00FE-4993-B209-3C17328F49C5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4BCF31D-3E14-45F0-8E1B-1E4E348E3936}">
      <dgm:prSet phldrT="[Текст]" custT="1"/>
      <dgm:spPr/>
      <dgm:t>
        <a:bodyPr/>
        <a:lstStyle/>
        <a:p>
          <a:r>
            <a:rPr lang="ru-RU" sz="2400" b="1" dirty="0" smtClean="0"/>
            <a:t>Формируя УУД</a:t>
          </a:r>
        </a:p>
        <a:p>
          <a:r>
            <a:rPr lang="ru-RU" sz="2400" b="1" dirty="0" smtClean="0"/>
            <a:t>Я</a:t>
          </a:r>
          <a:endParaRPr lang="ru-RU" sz="2400" b="1" dirty="0"/>
        </a:p>
      </dgm:t>
    </dgm:pt>
    <dgm:pt modelId="{1E991E1B-27BE-40BC-B83A-AA34E8AF7DCF}" type="parTrans" cxnId="{EA2A6076-21AA-4745-A798-9E854D1D915D}">
      <dgm:prSet/>
      <dgm:spPr/>
      <dgm:t>
        <a:bodyPr/>
        <a:lstStyle/>
        <a:p>
          <a:endParaRPr lang="ru-RU"/>
        </a:p>
      </dgm:t>
    </dgm:pt>
    <dgm:pt modelId="{D6F7AD8C-2AC0-42BE-89F5-B4DEBE4E5867}" type="sibTrans" cxnId="{EA2A6076-21AA-4745-A798-9E854D1D915D}">
      <dgm:prSet/>
      <dgm:spPr/>
      <dgm:t>
        <a:bodyPr/>
        <a:lstStyle/>
        <a:p>
          <a:endParaRPr lang="ru-RU"/>
        </a:p>
      </dgm:t>
    </dgm:pt>
    <dgm:pt modelId="{32B3082D-348A-4557-8358-158987AB1C56}">
      <dgm:prSet phldrT="[Текст]" custT="1"/>
      <dgm:spPr/>
      <dgm:t>
        <a:bodyPr/>
        <a:lstStyle/>
        <a:p>
          <a:r>
            <a:rPr lang="ru-RU" sz="1600" b="1" dirty="0" smtClean="0"/>
            <a:t>Провожу мониторинг достижений учеников</a:t>
          </a:r>
          <a:endParaRPr lang="ru-RU" sz="1600" b="1" dirty="0"/>
        </a:p>
      </dgm:t>
    </dgm:pt>
    <dgm:pt modelId="{4EF1FB26-EBE3-4B5C-8A7E-89908F985CB5}" type="parTrans" cxnId="{72CC4834-298C-45E8-A1CD-BE9363F12BB9}">
      <dgm:prSet/>
      <dgm:spPr/>
      <dgm:t>
        <a:bodyPr/>
        <a:lstStyle/>
        <a:p>
          <a:endParaRPr lang="ru-RU"/>
        </a:p>
      </dgm:t>
    </dgm:pt>
    <dgm:pt modelId="{A06BD23D-DEFA-4E31-BBA2-384C0F4F11B0}" type="sibTrans" cxnId="{72CC4834-298C-45E8-A1CD-BE9363F12BB9}">
      <dgm:prSet/>
      <dgm:spPr/>
      <dgm:t>
        <a:bodyPr/>
        <a:lstStyle/>
        <a:p>
          <a:endParaRPr lang="ru-RU"/>
        </a:p>
      </dgm:t>
    </dgm:pt>
    <dgm:pt modelId="{7152D69B-DBB0-4251-B2C8-702B524E5CC2}">
      <dgm:prSet phldrT="[Текст]" custT="1"/>
      <dgm:spPr/>
      <dgm:t>
        <a:bodyPr/>
        <a:lstStyle/>
        <a:p>
          <a:r>
            <a:rPr lang="ru-RU" sz="1600" b="1" dirty="0" smtClean="0"/>
            <a:t>Обучаю приёмам  работы в группах и самопроверки</a:t>
          </a:r>
          <a:endParaRPr lang="ru-RU" sz="1600" b="1" dirty="0"/>
        </a:p>
      </dgm:t>
    </dgm:pt>
    <dgm:pt modelId="{199D112F-61C1-47E1-87DD-54ACB010E0F8}" type="parTrans" cxnId="{1AE3B145-0807-480D-B9FE-20A80A568F9D}">
      <dgm:prSet/>
      <dgm:spPr/>
      <dgm:t>
        <a:bodyPr/>
        <a:lstStyle/>
        <a:p>
          <a:endParaRPr lang="ru-RU"/>
        </a:p>
      </dgm:t>
    </dgm:pt>
    <dgm:pt modelId="{B4369B77-67B9-4F40-922D-E8F195F05431}" type="sibTrans" cxnId="{1AE3B145-0807-480D-B9FE-20A80A568F9D}">
      <dgm:prSet/>
      <dgm:spPr/>
      <dgm:t>
        <a:bodyPr/>
        <a:lstStyle/>
        <a:p>
          <a:endParaRPr lang="ru-RU"/>
        </a:p>
      </dgm:t>
    </dgm:pt>
    <dgm:pt modelId="{939B0C8A-6360-4649-B8E3-2728B7387D09}">
      <dgm:prSet phldrT="[Текст]" custT="1"/>
      <dgm:spPr/>
      <dgm:t>
        <a:bodyPr/>
        <a:lstStyle/>
        <a:p>
          <a:r>
            <a:rPr lang="ru-RU" sz="1600" b="1" dirty="0" smtClean="0"/>
            <a:t>Знакомлю с источниками информации</a:t>
          </a:r>
          <a:endParaRPr lang="ru-RU" sz="1600" b="1" dirty="0"/>
        </a:p>
      </dgm:t>
    </dgm:pt>
    <dgm:pt modelId="{69AE6FCD-C546-4438-8382-A8F2C66A0505}" type="parTrans" cxnId="{C8D6C1FC-61D7-46B2-A7D0-8EAA9E0AC880}">
      <dgm:prSet/>
      <dgm:spPr/>
      <dgm:t>
        <a:bodyPr/>
        <a:lstStyle/>
        <a:p>
          <a:endParaRPr lang="ru-RU"/>
        </a:p>
      </dgm:t>
    </dgm:pt>
    <dgm:pt modelId="{84B37D15-43F3-4BC4-B029-1C3A7DAA9A0D}" type="sibTrans" cxnId="{C8D6C1FC-61D7-46B2-A7D0-8EAA9E0AC880}">
      <dgm:prSet/>
      <dgm:spPr/>
      <dgm:t>
        <a:bodyPr/>
        <a:lstStyle/>
        <a:p>
          <a:endParaRPr lang="ru-RU"/>
        </a:p>
      </dgm:t>
    </dgm:pt>
    <dgm:pt modelId="{EC01263A-514C-41A3-9899-A62D22ADEDD3}">
      <dgm:prSet phldrT="[Текст]" custT="1"/>
      <dgm:spPr/>
      <dgm:t>
        <a:bodyPr/>
        <a:lstStyle/>
        <a:p>
          <a:r>
            <a:rPr lang="ru-RU" sz="1600" b="1" dirty="0" smtClean="0"/>
            <a:t>Учу ставить цели, делать выбор, отстаивать своё мнение, сотрудничать</a:t>
          </a:r>
          <a:endParaRPr lang="ru-RU" sz="1600" b="1" dirty="0"/>
        </a:p>
      </dgm:t>
    </dgm:pt>
    <dgm:pt modelId="{5E0AB7B1-913B-4DE0-80A1-AE499A2265C9}" type="parTrans" cxnId="{94B265A7-AF10-4811-9631-4C73F0342D0A}">
      <dgm:prSet/>
      <dgm:spPr/>
      <dgm:t>
        <a:bodyPr/>
        <a:lstStyle/>
        <a:p>
          <a:endParaRPr lang="ru-RU"/>
        </a:p>
      </dgm:t>
    </dgm:pt>
    <dgm:pt modelId="{71E51CCE-25D2-4208-9543-934B89C6E217}" type="sibTrans" cxnId="{94B265A7-AF10-4811-9631-4C73F0342D0A}">
      <dgm:prSet/>
      <dgm:spPr/>
      <dgm:t>
        <a:bodyPr/>
        <a:lstStyle/>
        <a:p>
          <a:endParaRPr lang="ru-RU"/>
        </a:p>
      </dgm:t>
    </dgm:pt>
    <dgm:pt modelId="{FBB6DB28-4450-462C-B90F-36AFBA80BC5C}">
      <dgm:prSet phldrT="[Текст]" phldr="1" custRadScaleRad="110275" custRadScaleInc="73502"/>
      <dgm:spPr/>
      <dgm:t>
        <a:bodyPr/>
        <a:lstStyle/>
        <a:p>
          <a:endParaRPr lang="ru-RU"/>
        </a:p>
      </dgm:t>
    </dgm:pt>
    <dgm:pt modelId="{BFEDF35A-95C7-4A59-B99C-C20F0123E657}" type="parTrans" cxnId="{46E99A0D-8278-4827-80BB-BBD8A781C77E}">
      <dgm:prSet/>
      <dgm:spPr/>
      <dgm:t>
        <a:bodyPr/>
        <a:lstStyle/>
        <a:p>
          <a:endParaRPr lang="ru-RU"/>
        </a:p>
      </dgm:t>
    </dgm:pt>
    <dgm:pt modelId="{C9502E30-46EF-4472-9FE7-01CF184C16A7}" type="sibTrans" cxnId="{46E99A0D-8278-4827-80BB-BBD8A781C77E}">
      <dgm:prSet/>
      <dgm:spPr/>
      <dgm:t>
        <a:bodyPr/>
        <a:lstStyle/>
        <a:p>
          <a:endParaRPr lang="ru-RU"/>
        </a:p>
      </dgm:t>
    </dgm:pt>
    <dgm:pt modelId="{54D57B52-662E-4C11-96E2-FDD01A6C5C4E}" type="pres">
      <dgm:prSet presAssocID="{4AFFC9DC-00FE-4993-B209-3C17328F49C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6364DD-0ED0-4123-A869-DEDD5D89DED9}" type="pres">
      <dgm:prSet presAssocID="{04BCF31D-3E14-45F0-8E1B-1E4E348E3936}" presName="centerShape" presStyleLbl="node0" presStyleIdx="0" presStyleCnt="1" custLinFactNeighborX="855" custLinFactNeighborY="-92"/>
      <dgm:spPr/>
      <dgm:t>
        <a:bodyPr/>
        <a:lstStyle/>
        <a:p>
          <a:endParaRPr lang="ru-RU"/>
        </a:p>
      </dgm:t>
    </dgm:pt>
    <dgm:pt modelId="{E1D42CC2-9335-41F9-9E6B-BCCD1161E2A8}" type="pres">
      <dgm:prSet presAssocID="{32B3082D-348A-4557-8358-158987AB1C56}" presName="node" presStyleLbl="node1" presStyleIdx="0" presStyleCnt="4" custScaleX="129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F9182F-D473-42F7-B8DB-CF2F2DDD9005}" type="pres">
      <dgm:prSet presAssocID="{32B3082D-348A-4557-8358-158987AB1C56}" presName="dummy" presStyleCnt="0"/>
      <dgm:spPr/>
    </dgm:pt>
    <dgm:pt modelId="{27D14B44-A70B-45E7-BCEA-22BE27DB8B1C}" type="pres">
      <dgm:prSet presAssocID="{A06BD23D-DEFA-4E31-BBA2-384C0F4F11B0}" presName="sibTrans" presStyleLbl="sibTrans2D1" presStyleIdx="0" presStyleCnt="4" custLinFactNeighborX="-141" custLinFactNeighborY="1436"/>
      <dgm:spPr/>
      <dgm:t>
        <a:bodyPr/>
        <a:lstStyle/>
        <a:p>
          <a:endParaRPr lang="ru-RU"/>
        </a:p>
      </dgm:t>
    </dgm:pt>
    <dgm:pt modelId="{8BA9BA9C-6936-4996-9FBC-62D4E3C0701A}" type="pres">
      <dgm:prSet presAssocID="{7152D69B-DBB0-4251-B2C8-702B524E5CC2}" presName="node" presStyleLbl="node1" presStyleIdx="1" presStyleCnt="4" custScaleX="121753" custRadScaleRad="111344" custRadScaleInc="720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4FAF71-68C6-4A2D-9866-C713F0002C8B}" type="pres">
      <dgm:prSet presAssocID="{7152D69B-DBB0-4251-B2C8-702B524E5CC2}" presName="dummy" presStyleCnt="0"/>
      <dgm:spPr/>
    </dgm:pt>
    <dgm:pt modelId="{77AB0AF3-84EC-43F1-A529-E84BACF783CB}" type="pres">
      <dgm:prSet presAssocID="{B4369B77-67B9-4F40-922D-E8F195F05431}" presName="sibTrans" presStyleLbl="sibTrans2D1" presStyleIdx="1" presStyleCnt="4"/>
      <dgm:spPr/>
      <dgm:t>
        <a:bodyPr/>
        <a:lstStyle/>
        <a:p>
          <a:endParaRPr lang="ru-RU"/>
        </a:p>
      </dgm:t>
    </dgm:pt>
    <dgm:pt modelId="{DC8BEC91-D560-4D52-A819-261D4E416C30}" type="pres">
      <dgm:prSet presAssocID="{939B0C8A-6360-4649-B8E3-2728B7387D09}" presName="node" presStyleLbl="node1" presStyleIdx="2" presStyleCnt="4" custScaleX="1216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2FCF42-10AE-44B5-B9AD-C52E5AF59CA0}" type="pres">
      <dgm:prSet presAssocID="{939B0C8A-6360-4649-B8E3-2728B7387D09}" presName="dummy" presStyleCnt="0"/>
      <dgm:spPr/>
    </dgm:pt>
    <dgm:pt modelId="{930A2088-56E3-493A-9125-3BAB883697CD}" type="pres">
      <dgm:prSet presAssocID="{84B37D15-43F3-4BC4-B029-1C3A7DAA9A0D}" presName="sibTrans" presStyleLbl="sibTrans2D1" presStyleIdx="2" presStyleCnt="4"/>
      <dgm:spPr/>
      <dgm:t>
        <a:bodyPr/>
        <a:lstStyle/>
        <a:p>
          <a:endParaRPr lang="ru-RU"/>
        </a:p>
      </dgm:t>
    </dgm:pt>
    <dgm:pt modelId="{E008910E-E1E1-4101-A0C0-1CF002DB3320}" type="pres">
      <dgm:prSet presAssocID="{EC01263A-514C-41A3-9899-A62D22ADEDD3}" presName="node" presStyleLbl="node1" presStyleIdx="3" presStyleCnt="4" custScaleX="123775" custRadScaleRad="99878" custRadScaleInc="905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21479E-FC74-422E-8FA9-ADB8066559B3}" type="pres">
      <dgm:prSet presAssocID="{EC01263A-514C-41A3-9899-A62D22ADEDD3}" presName="dummy" presStyleCnt="0"/>
      <dgm:spPr/>
    </dgm:pt>
    <dgm:pt modelId="{8F1437DD-A42B-465A-876B-EA734F4F0C76}" type="pres">
      <dgm:prSet presAssocID="{71E51CCE-25D2-4208-9543-934B89C6E217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EA2A6076-21AA-4745-A798-9E854D1D915D}" srcId="{4AFFC9DC-00FE-4993-B209-3C17328F49C5}" destId="{04BCF31D-3E14-45F0-8E1B-1E4E348E3936}" srcOrd="0" destOrd="0" parTransId="{1E991E1B-27BE-40BC-B83A-AA34E8AF7DCF}" sibTransId="{D6F7AD8C-2AC0-42BE-89F5-B4DEBE4E5867}"/>
    <dgm:cxn modelId="{2D92E994-777C-42D6-A38A-73F33CC50B0E}" type="presOf" srcId="{939B0C8A-6360-4649-B8E3-2728B7387D09}" destId="{DC8BEC91-D560-4D52-A819-261D4E416C30}" srcOrd="0" destOrd="0" presId="urn:microsoft.com/office/officeart/2005/8/layout/radial6"/>
    <dgm:cxn modelId="{D6AF576A-6BB7-4982-8B3C-416A156A84A6}" type="presOf" srcId="{7152D69B-DBB0-4251-B2C8-702B524E5CC2}" destId="{8BA9BA9C-6936-4996-9FBC-62D4E3C0701A}" srcOrd="0" destOrd="0" presId="urn:microsoft.com/office/officeart/2005/8/layout/radial6"/>
    <dgm:cxn modelId="{C8D6C1FC-61D7-46B2-A7D0-8EAA9E0AC880}" srcId="{04BCF31D-3E14-45F0-8E1B-1E4E348E3936}" destId="{939B0C8A-6360-4649-B8E3-2728B7387D09}" srcOrd="2" destOrd="0" parTransId="{69AE6FCD-C546-4438-8382-A8F2C66A0505}" sibTransId="{84B37D15-43F3-4BC4-B029-1C3A7DAA9A0D}"/>
    <dgm:cxn modelId="{C5835411-3B29-4CA7-9850-A364FE6496E1}" type="presOf" srcId="{EC01263A-514C-41A3-9899-A62D22ADEDD3}" destId="{E008910E-E1E1-4101-A0C0-1CF002DB3320}" srcOrd="0" destOrd="0" presId="urn:microsoft.com/office/officeart/2005/8/layout/radial6"/>
    <dgm:cxn modelId="{424D0423-D3E6-45B6-9CD7-3A0A2265304E}" type="presOf" srcId="{4AFFC9DC-00FE-4993-B209-3C17328F49C5}" destId="{54D57B52-662E-4C11-96E2-FDD01A6C5C4E}" srcOrd="0" destOrd="0" presId="urn:microsoft.com/office/officeart/2005/8/layout/radial6"/>
    <dgm:cxn modelId="{C52A8EB7-E0D7-425A-B9EB-08EF55B736E4}" type="presOf" srcId="{84B37D15-43F3-4BC4-B029-1C3A7DAA9A0D}" destId="{930A2088-56E3-493A-9125-3BAB883697CD}" srcOrd="0" destOrd="0" presId="urn:microsoft.com/office/officeart/2005/8/layout/radial6"/>
    <dgm:cxn modelId="{3F9941C5-06C4-407E-9086-87420F0B6C85}" type="presOf" srcId="{71E51CCE-25D2-4208-9543-934B89C6E217}" destId="{8F1437DD-A42B-465A-876B-EA734F4F0C76}" srcOrd="0" destOrd="0" presId="urn:microsoft.com/office/officeart/2005/8/layout/radial6"/>
    <dgm:cxn modelId="{46E99A0D-8278-4827-80BB-BBD8A781C77E}" srcId="{4AFFC9DC-00FE-4993-B209-3C17328F49C5}" destId="{FBB6DB28-4450-462C-B90F-36AFBA80BC5C}" srcOrd="1" destOrd="0" parTransId="{BFEDF35A-95C7-4A59-B99C-C20F0123E657}" sibTransId="{C9502E30-46EF-4472-9FE7-01CF184C16A7}"/>
    <dgm:cxn modelId="{94B265A7-AF10-4811-9631-4C73F0342D0A}" srcId="{04BCF31D-3E14-45F0-8E1B-1E4E348E3936}" destId="{EC01263A-514C-41A3-9899-A62D22ADEDD3}" srcOrd="3" destOrd="0" parTransId="{5E0AB7B1-913B-4DE0-80A1-AE499A2265C9}" sibTransId="{71E51CCE-25D2-4208-9543-934B89C6E217}"/>
    <dgm:cxn modelId="{1AE3B145-0807-480D-B9FE-20A80A568F9D}" srcId="{04BCF31D-3E14-45F0-8E1B-1E4E348E3936}" destId="{7152D69B-DBB0-4251-B2C8-702B524E5CC2}" srcOrd="1" destOrd="0" parTransId="{199D112F-61C1-47E1-87DD-54ACB010E0F8}" sibTransId="{B4369B77-67B9-4F40-922D-E8F195F05431}"/>
    <dgm:cxn modelId="{AB0870A9-F88D-4952-99EC-5D7552C165F6}" type="presOf" srcId="{B4369B77-67B9-4F40-922D-E8F195F05431}" destId="{77AB0AF3-84EC-43F1-A529-E84BACF783CB}" srcOrd="0" destOrd="0" presId="urn:microsoft.com/office/officeart/2005/8/layout/radial6"/>
    <dgm:cxn modelId="{10359738-1DE7-4939-8C9C-C7F5DEBCAFBB}" type="presOf" srcId="{04BCF31D-3E14-45F0-8E1B-1E4E348E3936}" destId="{9A6364DD-0ED0-4123-A869-DEDD5D89DED9}" srcOrd="0" destOrd="0" presId="urn:microsoft.com/office/officeart/2005/8/layout/radial6"/>
    <dgm:cxn modelId="{FF3D2D8E-AB24-4A9E-8151-8930806595D2}" type="presOf" srcId="{A06BD23D-DEFA-4E31-BBA2-384C0F4F11B0}" destId="{27D14B44-A70B-45E7-BCEA-22BE27DB8B1C}" srcOrd="0" destOrd="0" presId="urn:microsoft.com/office/officeart/2005/8/layout/radial6"/>
    <dgm:cxn modelId="{72CC4834-298C-45E8-A1CD-BE9363F12BB9}" srcId="{04BCF31D-3E14-45F0-8E1B-1E4E348E3936}" destId="{32B3082D-348A-4557-8358-158987AB1C56}" srcOrd="0" destOrd="0" parTransId="{4EF1FB26-EBE3-4B5C-8A7E-89908F985CB5}" sibTransId="{A06BD23D-DEFA-4E31-BBA2-384C0F4F11B0}"/>
    <dgm:cxn modelId="{E9E7B41A-505C-4F75-B1A5-D1DD9822D35A}" type="presOf" srcId="{32B3082D-348A-4557-8358-158987AB1C56}" destId="{E1D42CC2-9335-41F9-9E6B-BCCD1161E2A8}" srcOrd="0" destOrd="0" presId="urn:microsoft.com/office/officeart/2005/8/layout/radial6"/>
    <dgm:cxn modelId="{91BD28C1-FE33-47BF-B649-91F37B864088}" type="presParOf" srcId="{54D57B52-662E-4C11-96E2-FDD01A6C5C4E}" destId="{9A6364DD-0ED0-4123-A869-DEDD5D89DED9}" srcOrd="0" destOrd="0" presId="urn:microsoft.com/office/officeart/2005/8/layout/radial6"/>
    <dgm:cxn modelId="{90988BEB-25D6-4A70-8FAE-3348B34EBEF4}" type="presParOf" srcId="{54D57B52-662E-4C11-96E2-FDD01A6C5C4E}" destId="{E1D42CC2-9335-41F9-9E6B-BCCD1161E2A8}" srcOrd="1" destOrd="0" presId="urn:microsoft.com/office/officeart/2005/8/layout/radial6"/>
    <dgm:cxn modelId="{B323EDB3-3EAF-47AA-8F6F-75937D67FA86}" type="presParOf" srcId="{54D57B52-662E-4C11-96E2-FDD01A6C5C4E}" destId="{30F9182F-D473-42F7-B8DB-CF2F2DDD9005}" srcOrd="2" destOrd="0" presId="urn:microsoft.com/office/officeart/2005/8/layout/radial6"/>
    <dgm:cxn modelId="{F1071B61-0162-462B-8BE6-99809AC26097}" type="presParOf" srcId="{54D57B52-662E-4C11-96E2-FDD01A6C5C4E}" destId="{27D14B44-A70B-45E7-BCEA-22BE27DB8B1C}" srcOrd="3" destOrd="0" presId="urn:microsoft.com/office/officeart/2005/8/layout/radial6"/>
    <dgm:cxn modelId="{CA3085F3-72DD-4E00-B145-E5861DD43A81}" type="presParOf" srcId="{54D57B52-662E-4C11-96E2-FDD01A6C5C4E}" destId="{8BA9BA9C-6936-4996-9FBC-62D4E3C0701A}" srcOrd="4" destOrd="0" presId="urn:microsoft.com/office/officeart/2005/8/layout/radial6"/>
    <dgm:cxn modelId="{B5FC0A5A-0EFC-4B93-834B-31351DEC752E}" type="presParOf" srcId="{54D57B52-662E-4C11-96E2-FDD01A6C5C4E}" destId="{BB4FAF71-68C6-4A2D-9866-C713F0002C8B}" srcOrd="5" destOrd="0" presId="urn:microsoft.com/office/officeart/2005/8/layout/radial6"/>
    <dgm:cxn modelId="{DFBED879-86D0-44A5-B996-2479B6BB4317}" type="presParOf" srcId="{54D57B52-662E-4C11-96E2-FDD01A6C5C4E}" destId="{77AB0AF3-84EC-43F1-A529-E84BACF783CB}" srcOrd="6" destOrd="0" presId="urn:microsoft.com/office/officeart/2005/8/layout/radial6"/>
    <dgm:cxn modelId="{57B5C88D-E7AF-4383-AD47-C4866B843FA5}" type="presParOf" srcId="{54D57B52-662E-4C11-96E2-FDD01A6C5C4E}" destId="{DC8BEC91-D560-4D52-A819-261D4E416C30}" srcOrd="7" destOrd="0" presId="urn:microsoft.com/office/officeart/2005/8/layout/radial6"/>
    <dgm:cxn modelId="{B598E19E-52C0-4798-92B9-12469DA79700}" type="presParOf" srcId="{54D57B52-662E-4C11-96E2-FDD01A6C5C4E}" destId="{A62FCF42-10AE-44B5-B9AD-C52E5AF59CA0}" srcOrd="8" destOrd="0" presId="urn:microsoft.com/office/officeart/2005/8/layout/radial6"/>
    <dgm:cxn modelId="{54708ABB-3B87-4C7C-9104-4356BA4F67DB}" type="presParOf" srcId="{54D57B52-662E-4C11-96E2-FDD01A6C5C4E}" destId="{930A2088-56E3-493A-9125-3BAB883697CD}" srcOrd="9" destOrd="0" presId="urn:microsoft.com/office/officeart/2005/8/layout/radial6"/>
    <dgm:cxn modelId="{1EBC72B0-46FC-46AE-AE5E-CE4BAB1DD06A}" type="presParOf" srcId="{54D57B52-662E-4C11-96E2-FDD01A6C5C4E}" destId="{E008910E-E1E1-4101-A0C0-1CF002DB3320}" srcOrd="10" destOrd="0" presId="urn:microsoft.com/office/officeart/2005/8/layout/radial6"/>
    <dgm:cxn modelId="{448C199E-A68D-4EB1-8F13-ACA85913459E}" type="presParOf" srcId="{54D57B52-662E-4C11-96E2-FDD01A6C5C4E}" destId="{EB21479E-FC74-422E-8FA9-ADB8066559B3}" srcOrd="11" destOrd="0" presId="urn:microsoft.com/office/officeart/2005/8/layout/radial6"/>
    <dgm:cxn modelId="{8DED9F4D-D037-4A6D-8176-EF54721631AA}" type="presParOf" srcId="{54D57B52-662E-4C11-96E2-FDD01A6C5C4E}" destId="{8F1437DD-A42B-465A-876B-EA734F4F0C76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F1437DD-A42B-465A-876B-EA734F4F0C76}">
      <dsp:nvSpPr>
        <dsp:cNvPr id="0" name=""/>
        <dsp:cNvSpPr/>
      </dsp:nvSpPr>
      <dsp:spPr>
        <a:xfrm>
          <a:off x="1352540" y="747264"/>
          <a:ext cx="4986186" cy="4986186"/>
        </a:xfrm>
        <a:prstGeom prst="blockArc">
          <a:avLst>
            <a:gd name="adj1" fmla="val 12427062"/>
            <a:gd name="adj2" fmla="val 16195286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0A2088-56E3-493A-9125-3BAB883697CD}">
      <dsp:nvSpPr>
        <dsp:cNvPr id="0" name=""/>
        <dsp:cNvSpPr/>
      </dsp:nvSpPr>
      <dsp:spPr>
        <a:xfrm>
          <a:off x="1352538" y="747269"/>
          <a:ext cx="4986186" cy="4986186"/>
        </a:xfrm>
        <a:prstGeom prst="blockArc">
          <a:avLst>
            <a:gd name="adj1" fmla="val 5404711"/>
            <a:gd name="adj2" fmla="val 12427069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AB0AF3-84EC-43F1-A529-E84BACF783CB}">
      <dsp:nvSpPr>
        <dsp:cNvPr id="0" name=""/>
        <dsp:cNvSpPr/>
      </dsp:nvSpPr>
      <dsp:spPr>
        <a:xfrm>
          <a:off x="1641206" y="764837"/>
          <a:ext cx="4986186" cy="4986186"/>
        </a:xfrm>
        <a:prstGeom prst="blockArc">
          <a:avLst>
            <a:gd name="adj1" fmla="val 1424955"/>
            <a:gd name="adj2" fmla="val 5813207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D14B44-A70B-45E7-BCEA-22BE27DB8B1C}">
      <dsp:nvSpPr>
        <dsp:cNvPr id="0" name=""/>
        <dsp:cNvSpPr/>
      </dsp:nvSpPr>
      <dsp:spPr>
        <a:xfrm>
          <a:off x="1650927" y="799216"/>
          <a:ext cx="4986186" cy="4986186"/>
        </a:xfrm>
        <a:prstGeom prst="blockArc">
          <a:avLst>
            <a:gd name="adj1" fmla="val 15762964"/>
            <a:gd name="adj2" fmla="val 1482577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6364DD-0ED0-4123-A869-DEDD5D89DED9}">
      <dsp:nvSpPr>
        <dsp:cNvPr id="0" name=""/>
        <dsp:cNvSpPr/>
      </dsp:nvSpPr>
      <dsp:spPr>
        <a:xfrm>
          <a:off x="2736306" y="2088248"/>
          <a:ext cx="2295261" cy="22952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Формируя УУД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Я</a:t>
          </a:r>
          <a:endParaRPr lang="ru-RU" sz="2400" b="1" kern="1200" dirty="0"/>
        </a:p>
      </dsp:txBody>
      <dsp:txXfrm>
        <a:off x="2736306" y="2088248"/>
        <a:ext cx="2295261" cy="2295261"/>
      </dsp:txXfrm>
    </dsp:sp>
    <dsp:sp modelId="{E1D42CC2-9335-41F9-9E6B-BCCD1161E2A8}">
      <dsp:nvSpPr>
        <dsp:cNvPr id="0" name=""/>
        <dsp:cNvSpPr/>
      </dsp:nvSpPr>
      <dsp:spPr>
        <a:xfrm>
          <a:off x="2803412" y="1766"/>
          <a:ext cx="2077762" cy="16066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Провожу мониторинг достижений учеников</a:t>
          </a:r>
          <a:endParaRPr lang="ru-RU" sz="1600" b="1" kern="1200" dirty="0"/>
        </a:p>
      </dsp:txBody>
      <dsp:txXfrm>
        <a:off x="2803412" y="1766"/>
        <a:ext cx="2077762" cy="1606682"/>
      </dsp:txXfrm>
    </dsp:sp>
    <dsp:sp modelId="{8BA9BA9C-6936-4996-9FBC-62D4E3C0701A}">
      <dsp:nvSpPr>
        <dsp:cNvPr id="0" name=""/>
        <dsp:cNvSpPr/>
      </dsp:nvSpPr>
      <dsp:spPr>
        <a:xfrm>
          <a:off x="5385234" y="3435349"/>
          <a:ext cx="1956184" cy="16066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Обучаю приёмам  работы в группах и самопроверки</a:t>
          </a:r>
          <a:endParaRPr lang="ru-RU" sz="1600" b="1" kern="1200" dirty="0"/>
        </a:p>
      </dsp:txBody>
      <dsp:txXfrm>
        <a:off x="5385234" y="3435349"/>
        <a:ext cx="1956184" cy="1606682"/>
      </dsp:txXfrm>
    </dsp:sp>
    <dsp:sp modelId="{DC8BEC91-D560-4D52-A819-261D4E416C30}">
      <dsp:nvSpPr>
        <dsp:cNvPr id="0" name=""/>
        <dsp:cNvSpPr/>
      </dsp:nvSpPr>
      <dsp:spPr>
        <a:xfrm>
          <a:off x="2864956" y="4872271"/>
          <a:ext cx="1954674" cy="16066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Знакомлю с источниками информации</a:t>
          </a:r>
          <a:endParaRPr lang="ru-RU" sz="1600" b="1" kern="1200" dirty="0"/>
        </a:p>
      </dsp:txBody>
      <dsp:txXfrm>
        <a:off x="2864956" y="4872271"/>
        <a:ext cx="1954674" cy="1606682"/>
      </dsp:txXfrm>
    </dsp:sp>
    <dsp:sp modelId="{E008910E-E1E1-4101-A0C0-1CF002DB3320}">
      <dsp:nvSpPr>
        <dsp:cNvPr id="0" name=""/>
        <dsp:cNvSpPr/>
      </dsp:nvSpPr>
      <dsp:spPr>
        <a:xfrm>
          <a:off x="683747" y="1326980"/>
          <a:ext cx="1988671" cy="16066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Учу ставить цели, делать выбор, отстаивать своё мнение, сотрудничать</a:t>
          </a:r>
          <a:endParaRPr lang="ru-RU" sz="1600" b="1" kern="1200" dirty="0"/>
        </a:p>
      </dsp:txBody>
      <dsp:txXfrm>
        <a:off x="683747" y="1326980"/>
        <a:ext cx="1988671" cy="16066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98757-1B58-4743-97E3-4151D06DFB51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B234E-5503-4B10-89A5-2F9437080F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7B32A43-44ED-4A98-BDAB-F62724AE299D}" type="slidenum">
              <a:rPr kumimoji="1" lang="ru-RU" sz="1200" b="0">
                <a:latin typeface="Times New Roman" pitchFamily="18" charset="0"/>
                <a:cs typeface="Arial" charset="0"/>
              </a:rPr>
              <a:pPr algn="r"/>
              <a:t>10</a:t>
            </a:fld>
            <a:endParaRPr kumimoji="1" lang="ru-RU" sz="1200" b="0">
              <a:latin typeface="Times New Roman" pitchFamily="18" charset="0"/>
              <a:cs typeface="Arial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slide" Target="slide4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7704" y="1916832"/>
            <a:ext cx="6583288" cy="1698625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Формирование </a:t>
            </a:r>
            <a:br>
              <a:rPr lang="ru-RU" sz="3200" b="1" i="1" dirty="0" smtClean="0">
                <a:solidFill>
                  <a:srgbClr val="002060"/>
                </a:solidFill>
              </a:rPr>
            </a:br>
            <a:r>
              <a:rPr lang="ru-RU" sz="3200" b="1" i="1" dirty="0" smtClean="0">
                <a:solidFill>
                  <a:srgbClr val="002060"/>
                </a:solidFill>
              </a:rPr>
              <a:t>УНИВЕРСАЛЬНЫХ </a:t>
            </a:r>
            <a:r>
              <a:rPr lang="ru-RU" sz="3200" b="1" i="1" dirty="0">
                <a:solidFill>
                  <a:srgbClr val="002060"/>
                </a:solidFill>
              </a:rPr>
              <a:t>УЧЕБНЫХ </a:t>
            </a:r>
            <a:r>
              <a:rPr lang="ru-RU" sz="3200" b="1" i="1" dirty="0" smtClean="0">
                <a:solidFill>
                  <a:srgbClr val="002060"/>
                </a:solidFill>
              </a:rPr>
              <a:t>ДЕЙСТВИЙ</a:t>
            </a:r>
            <a:br>
              <a:rPr lang="ru-RU" sz="3200" b="1" i="1" dirty="0" smtClean="0">
                <a:solidFill>
                  <a:srgbClr val="002060"/>
                </a:solidFill>
              </a:rPr>
            </a:br>
            <a:r>
              <a:rPr lang="ru-RU" sz="3200" b="1" i="1" dirty="0" smtClean="0">
                <a:solidFill>
                  <a:srgbClr val="002060"/>
                </a:solidFill>
              </a:rPr>
              <a:t>(УУД)</a:t>
            </a:r>
            <a:br>
              <a:rPr lang="ru-RU" sz="3200" b="1" i="1" dirty="0" smtClean="0">
                <a:solidFill>
                  <a:srgbClr val="002060"/>
                </a:solidFill>
              </a:rPr>
            </a:br>
            <a:r>
              <a:rPr lang="ru-RU" sz="3200" b="1" i="1" dirty="0" smtClean="0">
                <a:solidFill>
                  <a:srgbClr val="002060"/>
                </a:solidFill>
              </a:rPr>
              <a:t>  на уроках ИЗО</a:t>
            </a:r>
            <a:endParaRPr lang="en-US" sz="3200" b="1" i="1" dirty="0">
              <a:solidFill>
                <a:srgbClr val="00206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39752" y="4221088"/>
            <a:ext cx="6079232" cy="457200"/>
          </a:xfrm>
        </p:spPr>
        <p:txBody>
          <a:bodyPr>
            <a:noAutofit/>
          </a:bodyPr>
          <a:lstStyle/>
          <a:p>
            <a:r>
              <a:rPr lang="ru-RU" sz="2400" dirty="0" err="1" smtClean="0">
                <a:solidFill>
                  <a:schemeClr val="tx2"/>
                </a:solidFill>
              </a:rPr>
              <a:t>Жидова</a:t>
            </a:r>
            <a:r>
              <a:rPr lang="ru-RU" sz="2400" dirty="0" smtClean="0">
                <a:solidFill>
                  <a:schemeClr val="tx2"/>
                </a:solidFill>
              </a:rPr>
              <a:t> Марина Владимировна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Учитель изобразительного искусства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83768" y="332656"/>
            <a:ext cx="58326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МБОУ «</a:t>
            </a:r>
            <a:r>
              <a:rPr lang="ru-RU" sz="2000" b="1" cap="all" dirty="0" err="1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Яренская</a:t>
            </a:r>
            <a:r>
              <a:rPr lang="ru-RU" sz="20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 </a:t>
            </a:r>
            <a:r>
              <a:rPr lang="ru-RU" sz="2000" b="1" cap="all" dirty="0" err="1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сш</a:t>
            </a:r>
            <a:r>
              <a:rPr lang="ru-RU" sz="20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»</a:t>
            </a:r>
            <a:endParaRPr lang="ru-RU" sz="2000" b="1" cap="all" dirty="0">
              <a:ln w="0"/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+mn-lt"/>
            </a:endParaRPr>
          </a:p>
          <a:p>
            <a:pPr algn="ctr"/>
            <a:r>
              <a:rPr lang="ru-RU" sz="2000" b="1" cap="all" dirty="0" err="1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ленского</a:t>
            </a:r>
            <a:r>
              <a:rPr lang="ru-RU" sz="20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 района </a:t>
            </a:r>
            <a:r>
              <a:rPr lang="ru-RU" sz="2000" b="1" cap="all" dirty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20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20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Архангельской  </a:t>
            </a:r>
            <a:r>
              <a:rPr lang="ru-RU" sz="2000" b="1" cap="all" dirty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области </a:t>
            </a:r>
          </a:p>
          <a:p>
            <a:pPr algn="ctr"/>
            <a:r>
              <a:rPr lang="ru-RU" sz="2000" b="1" cap="all" dirty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 </a:t>
            </a:r>
          </a:p>
        </p:txBody>
      </p:sp>
      <p:pic>
        <p:nvPicPr>
          <p:cNvPr id="8" name="Picture 2" descr="G:\logo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589240"/>
            <a:ext cx="3088571" cy="842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Скругленный прямоугольник 63"/>
          <p:cNvSpPr/>
          <p:nvPr/>
        </p:nvSpPr>
        <p:spPr>
          <a:xfrm>
            <a:off x="323528" y="377280"/>
            <a:ext cx="8496944" cy="64807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7" name="Picture 3" descr="E:\к уроку\Рисунок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692696"/>
            <a:ext cx="3232461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755576" y="1556792"/>
            <a:ext cx="165618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учитель</a:t>
            </a:r>
            <a:endParaRPr lang="ru-RU" sz="24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03848" y="836712"/>
            <a:ext cx="165618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ученик</a:t>
            </a:r>
            <a:endParaRPr lang="ru-RU" sz="24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03848" y="1628800"/>
            <a:ext cx="165618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ученик</a:t>
            </a:r>
            <a:endParaRPr lang="ru-RU" sz="24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03848" y="2420888"/>
            <a:ext cx="165618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ученик</a:t>
            </a:r>
            <a:endParaRPr lang="ru-RU" sz="2400" b="1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2411760" y="980728"/>
            <a:ext cx="720080" cy="5040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411760" y="2132856"/>
            <a:ext cx="720080" cy="5040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9" idx="3"/>
          </p:cNvCxnSpPr>
          <p:nvPr/>
        </p:nvCxnSpPr>
        <p:spPr>
          <a:xfrm flipV="1">
            <a:off x="2411760" y="1772816"/>
            <a:ext cx="792088" cy="3600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2411760" y="1124744"/>
            <a:ext cx="720080" cy="5040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2411760" y="1916832"/>
            <a:ext cx="72008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 flipV="1">
            <a:off x="2483768" y="2060848"/>
            <a:ext cx="648072" cy="4320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V="1">
            <a:off x="4211960" y="1340768"/>
            <a:ext cx="0" cy="2880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V="1">
            <a:off x="4211960" y="2132856"/>
            <a:ext cx="0" cy="2880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flipH="1">
            <a:off x="3707904" y="1340768"/>
            <a:ext cx="8384" cy="2880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flipH="1">
            <a:off x="3707904" y="2132856"/>
            <a:ext cx="8384" cy="2880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Скругленный прямоугольник 50"/>
          <p:cNvSpPr/>
          <p:nvPr/>
        </p:nvSpPr>
        <p:spPr>
          <a:xfrm>
            <a:off x="1043608" y="3501008"/>
            <a:ext cx="7200800" cy="576064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92280" y="4581128"/>
            <a:ext cx="1584176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436096" y="4581128"/>
            <a:ext cx="1584176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TextBox 53"/>
          <p:cNvSpPr txBox="1"/>
          <p:nvPr/>
        </p:nvSpPr>
        <p:spPr>
          <a:xfrm>
            <a:off x="5220072" y="5085184"/>
            <a:ext cx="1899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948264" y="5085184"/>
            <a:ext cx="1853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дискуссия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6" name="Прямая со стрелкой 55"/>
          <p:cNvCxnSpPr/>
          <p:nvPr/>
        </p:nvCxnSpPr>
        <p:spPr>
          <a:xfrm flipH="1">
            <a:off x="1331640" y="4149080"/>
            <a:ext cx="360040" cy="415714"/>
          </a:xfrm>
          <a:prstGeom prst="straightConnector1">
            <a:avLst/>
          </a:prstGeom>
          <a:ln w="76200"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>
            <a:endCxn id="52" idx="0"/>
          </p:cNvCxnSpPr>
          <p:nvPr/>
        </p:nvCxnSpPr>
        <p:spPr>
          <a:xfrm>
            <a:off x="7596336" y="4077072"/>
            <a:ext cx="288032" cy="504056"/>
          </a:xfrm>
          <a:prstGeom prst="straightConnector1">
            <a:avLst/>
          </a:prstGeom>
          <a:ln w="76200"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>
            <a:off x="6012160" y="4077072"/>
            <a:ext cx="72008" cy="504056"/>
          </a:xfrm>
          <a:prstGeom prst="straightConnector1">
            <a:avLst/>
          </a:prstGeom>
          <a:ln w="76200"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79912" y="4581128"/>
            <a:ext cx="1584176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23728" y="4581128"/>
            <a:ext cx="1584176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" name="Прямоугольник 60"/>
          <p:cNvSpPr/>
          <p:nvPr/>
        </p:nvSpPr>
        <p:spPr>
          <a:xfrm>
            <a:off x="2123728" y="4869160"/>
            <a:ext cx="15121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Исследо-вательский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метод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097633" y="5157192"/>
            <a:ext cx="6959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КТД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3" name="Прямая со стрелкой 62"/>
          <p:cNvCxnSpPr/>
          <p:nvPr/>
        </p:nvCxnSpPr>
        <p:spPr>
          <a:xfrm>
            <a:off x="4499992" y="4077072"/>
            <a:ext cx="0" cy="504056"/>
          </a:xfrm>
          <a:prstGeom prst="straightConnector1">
            <a:avLst/>
          </a:prstGeom>
          <a:ln w="76200"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5" name="WordArt 26"/>
          <p:cNvSpPr>
            <a:spLocks noChangeArrowheads="1" noChangeShapeType="1" noTextEdit="1"/>
          </p:cNvSpPr>
          <p:nvPr/>
        </p:nvSpPr>
        <p:spPr bwMode="auto">
          <a:xfrm>
            <a:off x="1403648" y="3573016"/>
            <a:ext cx="6480720" cy="4274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Impact"/>
              </a:rPr>
              <a:t>Интерактивные</a:t>
            </a:r>
            <a:r>
              <a:rPr lang="ru-RU" sz="36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/>
              </a:rPr>
              <a:t> </a:t>
            </a:r>
            <a:r>
              <a:rPr lang="ru-RU" sz="3600" b="1" kern="1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/>
              </a:rPr>
              <a:t> </a:t>
            </a:r>
            <a:r>
              <a:rPr lang="ru-RU" sz="3600" b="1" kern="1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Impact"/>
              </a:rPr>
              <a:t>методики</a:t>
            </a:r>
            <a:endParaRPr lang="ru-RU" sz="3600" b="1" kern="1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Impact"/>
            </a:endParaRPr>
          </a:p>
        </p:txBody>
      </p:sp>
      <p:pic>
        <p:nvPicPr>
          <p:cNvPr id="6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7544" y="4581128"/>
            <a:ext cx="1584176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7" name="Прямоугольник 66"/>
          <p:cNvSpPr/>
          <p:nvPr/>
        </p:nvSpPr>
        <p:spPr>
          <a:xfrm>
            <a:off x="467544" y="4941168"/>
            <a:ext cx="15121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 проектов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0" name="Прямая со стрелкой 69"/>
          <p:cNvCxnSpPr>
            <a:endCxn id="60" idx="0"/>
          </p:cNvCxnSpPr>
          <p:nvPr/>
        </p:nvCxnSpPr>
        <p:spPr>
          <a:xfrm flipH="1">
            <a:off x="2915816" y="4077072"/>
            <a:ext cx="72008" cy="504056"/>
          </a:xfrm>
          <a:prstGeom prst="straightConnector1">
            <a:avLst/>
          </a:prstGeom>
          <a:ln w="76200"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Скругленный прямоугольник 33"/>
          <p:cNvSpPr/>
          <p:nvPr/>
        </p:nvSpPr>
        <p:spPr>
          <a:xfrm>
            <a:off x="323528" y="188640"/>
            <a:ext cx="8496944" cy="64807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260648"/>
            <a:ext cx="7541840" cy="56356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>Модернизация системы заданий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8" name="Group 52"/>
          <p:cNvGrpSpPr>
            <a:grpSpLocks/>
          </p:cNvGrpSpPr>
          <p:nvPr/>
        </p:nvGrpSpPr>
        <p:grpSpPr bwMode="auto">
          <a:xfrm>
            <a:off x="467544" y="1295400"/>
            <a:ext cx="8064896" cy="4797895"/>
            <a:chOff x="480" y="816"/>
            <a:chExt cx="4800" cy="2775"/>
          </a:xfrm>
        </p:grpSpPr>
        <p:sp>
          <p:nvSpPr>
            <p:cNvPr id="91140" name="Oval 4"/>
            <p:cNvSpPr>
              <a:spLocks noChangeArrowheads="1"/>
            </p:cNvSpPr>
            <p:nvPr/>
          </p:nvSpPr>
          <p:spPr bwMode="auto">
            <a:xfrm>
              <a:off x="1702" y="1297"/>
              <a:ext cx="2313" cy="2294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142" name="Oval 6"/>
            <p:cNvSpPr>
              <a:spLocks noChangeArrowheads="1"/>
            </p:cNvSpPr>
            <p:nvPr/>
          </p:nvSpPr>
          <p:spPr bwMode="gray">
            <a:xfrm>
              <a:off x="2269" y="1871"/>
              <a:ext cx="1178" cy="1235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144" name="Text Box 8"/>
            <p:cNvSpPr txBox="1">
              <a:spLocks noChangeArrowheads="1"/>
            </p:cNvSpPr>
            <p:nvPr/>
          </p:nvSpPr>
          <p:spPr bwMode="gray">
            <a:xfrm>
              <a:off x="2823" y="2356"/>
              <a:ext cx="11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endPara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grpSp>
          <p:nvGrpSpPr>
            <p:cNvPr id="9" name="Group 10"/>
            <p:cNvGrpSpPr>
              <a:grpSpLocks/>
            </p:cNvGrpSpPr>
            <p:nvPr/>
          </p:nvGrpSpPr>
          <p:grpSpPr bwMode="auto">
            <a:xfrm>
              <a:off x="2618" y="1076"/>
              <a:ext cx="393" cy="382"/>
              <a:chOff x="2016" y="1920"/>
              <a:chExt cx="1680" cy="1680"/>
            </a:xfrm>
          </p:grpSpPr>
          <p:sp>
            <p:nvSpPr>
              <p:cNvPr id="91147" name="Oval 11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235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1148" name="Freeform 12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/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accent2"/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" name="Group 18"/>
            <p:cNvGrpSpPr>
              <a:grpSpLocks/>
            </p:cNvGrpSpPr>
            <p:nvPr/>
          </p:nvGrpSpPr>
          <p:grpSpPr bwMode="auto">
            <a:xfrm>
              <a:off x="1876" y="3147"/>
              <a:ext cx="393" cy="397"/>
              <a:chOff x="2016" y="1920"/>
              <a:chExt cx="1680" cy="1680"/>
            </a:xfrm>
          </p:grpSpPr>
          <p:sp>
            <p:nvSpPr>
              <p:cNvPr id="91155" name="Oval 19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24314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1156" name="Freeform 20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/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folHlink"/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1" name="Group 23"/>
            <p:cNvGrpSpPr>
              <a:grpSpLocks/>
            </p:cNvGrpSpPr>
            <p:nvPr/>
          </p:nvGrpSpPr>
          <p:grpSpPr bwMode="auto">
            <a:xfrm>
              <a:off x="3798" y="1871"/>
              <a:ext cx="391" cy="401"/>
              <a:chOff x="2016" y="1920"/>
              <a:chExt cx="1680" cy="1680"/>
            </a:xfrm>
          </p:grpSpPr>
          <p:sp>
            <p:nvSpPr>
              <p:cNvPr id="91160" name="Oval 24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5764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1161" name="Freeform 25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/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hlink"/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" name="Group 28"/>
            <p:cNvGrpSpPr>
              <a:grpSpLocks/>
            </p:cNvGrpSpPr>
            <p:nvPr/>
          </p:nvGrpSpPr>
          <p:grpSpPr bwMode="auto">
            <a:xfrm>
              <a:off x="3447" y="3150"/>
              <a:ext cx="375" cy="360"/>
              <a:chOff x="2016" y="1920"/>
              <a:chExt cx="1680" cy="1680"/>
            </a:xfrm>
          </p:grpSpPr>
          <p:sp>
            <p:nvSpPr>
              <p:cNvPr id="91165" name="Oval 29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549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1166" name="Freeform 30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/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bg2"/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" name="Group 33"/>
            <p:cNvGrpSpPr>
              <a:grpSpLocks/>
            </p:cNvGrpSpPr>
            <p:nvPr/>
          </p:nvGrpSpPr>
          <p:grpSpPr bwMode="auto">
            <a:xfrm>
              <a:off x="1571" y="1871"/>
              <a:ext cx="393" cy="397"/>
              <a:chOff x="2016" y="1920"/>
              <a:chExt cx="1680" cy="1680"/>
            </a:xfrm>
          </p:grpSpPr>
          <p:sp>
            <p:nvSpPr>
              <p:cNvPr id="91170" name="Oval 34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549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1171" name="Freeform 35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/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accent1"/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1183" name="Text Box 47"/>
            <p:cNvSpPr txBox="1">
              <a:spLocks noChangeArrowheads="1"/>
            </p:cNvSpPr>
            <p:nvPr/>
          </p:nvSpPr>
          <p:spPr bwMode="auto">
            <a:xfrm>
              <a:off x="480" y="1959"/>
              <a:ext cx="109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endParaRPr lang="en-US" b="1" dirty="0">
                <a:solidFill>
                  <a:schemeClr val="tx2"/>
                </a:solidFill>
              </a:endParaRPr>
            </a:p>
          </p:txBody>
        </p:sp>
        <p:sp>
          <p:nvSpPr>
            <p:cNvPr id="91184" name="Text Box 48"/>
            <p:cNvSpPr txBox="1">
              <a:spLocks noChangeArrowheads="1"/>
            </p:cNvSpPr>
            <p:nvPr/>
          </p:nvSpPr>
          <p:spPr bwMode="auto">
            <a:xfrm>
              <a:off x="1632" y="816"/>
              <a:ext cx="244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endParaRPr lang="en-US" b="1" dirty="0">
                <a:solidFill>
                  <a:schemeClr val="tx2"/>
                </a:solidFill>
              </a:endParaRPr>
            </a:p>
          </p:txBody>
        </p:sp>
        <p:sp>
          <p:nvSpPr>
            <p:cNvPr id="91185" name="Text Box 49"/>
            <p:cNvSpPr txBox="1">
              <a:spLocks noChangeArrowheads="1"/>
            </p:cNvSpPr>
            <p:nvPr/>
          </p:nvSpPr>
          <p:spPr bwMode="auto">
            <a:xfrm>
              <a:off x="4189" y="1967"/>
              <a:ext cx="109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endParaRPr lang="en-US" b="1" dirty="0">
                <a:solidFill>
                  <a:schemeClr val="tx2"/>
                </a:solidFill>
              </a:endParaRPr>
            </a:p>
          </p:txBody>
        </p:sp>
        <p:sp>
          <p:nvSpPr>
            <p:cNvPr id="91186" name="Text Box 50"/>
            <p:cNvSpPr txBox="1">
              <a:spLocks noChangeArrowheads="1"/>
            </p:cNvSpPr>
            <p:nvPr/>
          </p:nvSpPr>
          <p:spPr bwMode="auto">
            <a:xfrm>
              <a:off x="698" y="3282"/>
              <a:ext cx="109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endParaRPr lang="en-US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6156176" y="4653136"/>
            <a:ext cx="26843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Постановка учебной задачи на каждом уроке (тема-вопрос, проблемная ситуация)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492896"/>
            <a:ext cx="228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Увеличение заданий для работы в парах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или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группах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516216" y="2348880"/>
            <a:ext cx="228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Увеличение заданий и вопросов, инициирующих детское действие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725144"/>
            <a:ext cx="24000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Увеличение заданий по поиску информации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836712"/>
            <a:ext cx="7770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Увеличение количества заданий, раскрывающих связи учебного материала с реальной действительностью и другими школьными предметами  на основе формирования УУД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2708920"/>
            <a:ext cx="31683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Главный принцип — ориентирование учебного материала,</a:t>
            </a:r>
          </a:p>
          <a:p>
            <a:pPr algn="ctr"/>
            <a:r>
              <a:rPr lang="ru-RU" b="1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способов его представления, методов обучения на максимальное включение учащихся в учебную деятельность</a:t>
            </a:r>
          </a:p>
        </p:txBody>
      </p:sp>
      <p:pic>
        <p:nvPicPr>
          <p:cNvPr id="60" name="Picture 2" descr="D:\Тео\КлапАРТ\0_8e94b_8e63da5b_orig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4067944" y="5589240"/>
            <a:ext cx="1138769" cy="9182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Схема 29"/>
          <p:cNvGraphicFramePr/>
          <p:nvPr/>
        </p:nvGraphicFramePr>
        <p:xfrm>
          <a:off x="1475656" y="188640"/>
          <a:ext cx="7668344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1" name="Группа 30"/>
          <p:cNvGrpSpPr/>
          <p:nvPr/>
        </p:nvGrpSpPr>
        <p:grpSpPr>
          <a:xfrm>
            <a:off x="6516216" y="1484784"/>
            <a:ext cx="2016224" cy="1481156"/>
            <a:chOff x="5256585" y="3168358"/>
            <a:chExt cx="1481156" cy="1481156"/>
          </a:xfrm>
        </p:grpSpPr>
        <p:sp>
          <p:nvSpPr>
            <p:cNvPr id="32" name="Овал 31"/>
            <p:cNvSpPr/>
            <p:nvPr/>
          </p:nvSpPr>
          <p:spPr>
            <a:xfrm>
              <a:off x="5256585" y="3168358"/>
              <a:ext cx="1481156" cy="1481156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Овал 4"/>
            <p:cNvSpPr/>
            <p:nvPr/>
          </p:nvSpPr>
          <p:spPr>
            <a:xfrm>
              <a:off x="5473495" y="3385268"/>
              <a:ext cx="1047336" cy="10473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700" kern="1200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2123728" y="3789040"/>
            <a:ext cx="2057220" cy="1625172"/>
            <a:chOff x="5256585" y="3168358"/>
            <a:chExt cx="1481156" cy="1481156"/>
          </a:xfrm>
        </p:grpSpPr>
        <p:sp>
          <p:nvSpPr>
            <p:cNvPr id="35" name="Овал 34"/>
            <p:cNvSpPr/>
            <p:nvPr/>
          </p:nvSpPr>
          <p:spPr>
            <a:xfrm>
              <a:off x="5256585" y="3168358"/>
              <a:ext cx="1481156" cy="1481156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Овал 4"/>
            <p:cNvSpPr/>
            <p:nvPr/>
          </p:nvSpPr>
          <p:spPr>
            <a:xfrm>
              <a:off x="5473495" y="3385268"/>
              <a:ext cx="1047336" cy="10473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700" kern="1200"/>
            </a:p>
          </p:txBody>
        </p:sp>
      </p:grpSp>
      <p:sp>
        <p:nvSpPr>
          <p:cNvPr id="40" name="Прямоугольник 39"/>
          <p:cNvSpPr/>
          <p:nvPr/>
        </p:nvSpPr>
        <p:spPr>
          <a:xfrm>
            <a:off x="6804248" y="1700808"/>
            <a:ext cx="12961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 smtClean="0">
                <a:solidFill>
                  <a:schemeClr val="bg1"/>
                </a:solidFill>
              </a:rPr>
              <a:t>Привлекаю к  открытию новых знаний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195736" y="4149080"/>
            <a:ext cx="1781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 smtClean="0">
                <a:solidFill>
                  <a:schemeClr val="bg1"/>
                </a:solidFill>
              </a:rPr>
              <a:t>Организую деятельность учащихся</a:t>
            </a:r>
            <a:endParaRPr lang="ru-RU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635896" y="0"/>
            <a:ext cx="34781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Уроки ИЗО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11" descr="Photo-008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924002">
            <a:off x="1980107" y="4754682"/>
            <a:ext cx="1196964" cy="15963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13" descr="Photo-008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26833">
            <a:off x="7147194" y="639373"/>
            <a:ext cx="1323716" cy="17645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9" descr="Photo-000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335807">
            <a:off x="7311354" y="4772676"/>
            <a:ext cx="1173864" cy="15991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3" descr="DSCI0028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79912" y="4725144"/>
            <a:ext cx="2774401" cy="17281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E:\к уроку\DSCF040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1349343">
            <a:off x="1458531" y="2784110"/>
            <a:ext cx="2122060" cy="15841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E:\к уроку\DSCF040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366760">
            <a:off x="6162615" y="2819634"/>
            <a:ext cx="2164296" cy="15889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5" descr="Photo-0008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139952" y="2708920"/>
            <a:ext cx="1296200" cy="17274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4" descr="DSCI0019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21209389">
            <a:off x="2278368" y="543163"/>
            <a:ext cx="1291328" cy="17210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7" descr="DSCI0015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260926" y="1052736"/>
            <a:ext cx="2255289" cy="13424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rdArt 10"/>
          <p:cNvSpPr>
            <a:spLocks noChangeArrowheads="1" noChangeShapeType="1" noTextEdit="1"/>
          </p:cNvSpPr>
          <p:nvPr/>
        </p:nvSpPr>
        <p:spPr bwMode="auto">
          <a:xfrm>
            <a:off x="2123728" y="620688"/>
            <a:ext cx="6624736" cy="14401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В каждом человеке есть солнце, </a:t>
            </a:r>
          </a:p>
          <a:p>
            <a:pPr algn="ctr">
              <a:defRPr/>
            </a:pPr>
            <a:r>
              <a:rPr lang="ru-RU" sz="36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нужно только дать ему светить!</a:t>
            </a:r>
          </a:p>
        </p:txBody>
      </p:sp>
      <p:pic>
        <p:nvPicPr>
          <p:cNvPr id="4" name="Picture 10" descr="http://www.playcast.ru/uploads/2015/03/05/12460822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35696" y="3789040"/>
            <a:ext cx="6264696" cy="3758818"/>
          </a:xfrm>
          <a:prstGeom prst="rect">
            <a:avLst/>
          </a:prstGeom>
          <a:noFill/>
        </p:spPr>
      </p:pic>
      <p:pic>
        <p:nvPicPr>
          <p:cNvPr id="1026" name="Picture 2" descr="http://sunveter.ru/uploads/posts/2013-07/1372857344_solnce3b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1920" y="2276872"/>
            <a:ext cx="2808312" cy="2808312"/>
          </a:xfrm>
          <a:prstGeom prst="rect">
            <a:avLst/>
          </a:prstGeom>
          <a:noFill/>
        </p:spPr>
      </p:pic>
      <p:pic>
        <p:nvPicPr>
          <p:cNvPr id="1028" name="Picture 4" descr="http://fony-kartinki.ru/_ph/48/2/515817672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389" y="260648"/>
            <a:ext cx="8684601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332656"/>
            <a:ext cx="6912768" cy="4525963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  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«…Кто испытал наслаждение творчества, для того все другие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наслаждения уже не существуют».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А.П.Чехов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7" name="Picture 3" descr="E:\к уроку\DSCF042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15816" y="2852936"/>
            <a:ext cx="5328592" cy="3594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620688"/>
            <a:ext cx="6563072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Что такое УУД?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2132856"/>
            <a:ext cx="7164288" cy="19008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900" b="1" i="1" dirty="0" smtClean="0"/>
              <a:t>                 </a:t>
            </a:r>
            <a:r>
              <a:rPr lang="ru-RU" sz="3900" b="1" i="1" dirty="0" smtClean="0">
                <a:solidFill>
                  <a:schemeClr val="accent1">
                    <a:lumMod val="50000"/>
                  </a:schemeClr>
                </a:solidFill>
              </a:rPr>
              <a:t>Это умение учиться!</a:t>
            </a:r>
          </a:p>
          <a:p>
            <a:pPr>
              <a:buNone/>
            </a:pPr>
            <a:endParaRPr lang="ru-RU" b="1" i="1" dirty="0"/>
          </a:p>
        </p:txBody>
      </p:sp>
      <p:pic>
        <p:nvPicPr>
          <p:cNvPr id="5" name="Picture 2" descr="D:\Жидова М В\Методработа\МЦ Эстетика\Учителя МЦ Эстетика\Жидова\DSCI00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5736" y="3212976"/>
            <a:ext cx="2016224" cy="2688299"/>
          </a:xfrm>
          <a:prstGeom prst="rect">
            <a:avLst/>
          </a:prstGeom>
          <a:noFill/>
        </p:spPr>
      </p:pic>
      <p:pic>
        <p:nvPicPr>
          <p:cNvPr id="1026" name="Picture 2" descr="C:\Users\Марина\Desktop\фото\S502005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4" y="3212976"/>
            <a:ext cx="4240471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1331640" y="1412776"/>
            <a:ext cx="7416824" cy="4669532"/>
            <a:chOff x="255" y="792"/>
            <a:chExt cx="5171" cy="2760"/>
          </a:xfrm>
        </p:grpSpPr>
        <p:sp>
          <p:nvSpPr>
            <p:cNvPr id="92164" name="Rectangle 4"/>
            <p:cNvSpPr>
              <a:spLocks noChangeArrowheads="1"/>
            </p:cNvSpPr>
            <p:nvPr/>
          </p:nvSpPr>
          <p:spPr bwMode="gray">
            <a:xfrm>
              <a:off x="1298" y="3115"/>
              <a:ext cx="2401" cy="41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" name="Group 5"/>
            <p:cNvGrpSpPr>
              <a:grpSpLocks/>
            </p:cNvGrpSpPr>
            <p:nvPr/>
          </p:nvGrpSpPr>
          <p:grpSpPr bwMode="auto">
            <a:xfrm>
              <a:off x="3296" y="2964"/>
              <a:ext cx="622" cy="588"/>
              <a:chOff x="2016" y="1920"/>
              <a:chExt cx="1680" cy="1680"/>
            </a:xfrm>
          </p:grpSpPr>
          <p:sp>
            <p:nvSpPr>
              <p:cNvPr id="92166" name="Oval 6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24314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167" name="Freeform 7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/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folHlink"/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2168" name="Text Box 8"/>
            <p:cNvSpPr txBox="1">
              <a:spLocks noChangeArrowheads="1"/>
            </p:cNvSpPr>
            <p:nvPr/>
          </p:nvSpPr>
          <p:spPr bwMode="gray">
            <a:xfrm>
              <a:off x="3514" y="3002"/>
              <a:ext cx="282" cy="2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sz="2400" b="1" dirty="0" smtClean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  <a:hlinkClick r:id="rId2" action="ppaction://hlinksldjump"/>
                </a:rPr>
                <a:t>4</a:t>
              </a:r>
              <a:endParaRPr lang="en-US" sz="2400" b="1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92170" name="Rectangle 10"/>
            <p:cNvSpPr>
              <a:spLocks noChangeArrowheads="1"/>
            </p:cNvSpPr>
            <p:nvPr/>
          </p:nvSpPr>
          <p:spPr bwMode="gray">
            <a:xfrm>
              <a:off x="709" y="1900"/>
              <a:ext cx="2017" cy="415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5" name="Group 11"/>
            <p:cNvGrpSpPr>
              <a:grpSpLocks/>
            </p:cNvGrpSpPr>
            <p:nvPr/>
          </p:nvGrpSpPr>
          <p:grpSpPr bwMode="auto">
            <a:xfrm>
              <a:off x="2529" y="1754"/>
              <a:ext cx="613" cy="581"/>
              <a:chOff x="3938" y="1968"/>
              <a:chExt cx="430" cy="437"/>
            </a:xfrm>
          </p:grpSpPr>
          <p:grpSp>
            <p:nvGrpSpPr>
              <p:cNvPr id="6" name="Group 12"/>
              <p:cNvGrpSpPr>
                <a:grpSpLocks/>
              </p:cNvGrpSpPr>
              <p:nvPr/>
            </p:nvGrpSpPr>
            <p:grpSpPr bwMode="auto">
              <a:xfrm>
                <a:off x="3938" y="1968"/>
                <a:ext cx="430" cy="437"/>
                <a:chOff x="2016" y="1920"/>
                <a:chExt cx="1680" cy="1680"/>
              </a:xfrm>
            </p:grpSpPr>
            <p:sp>
              <p:nvSpPr>
                <p:cNvPr id="92173" name="Oval 13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3019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174" name="Freeform 14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2175" name="Text Box 15"/>
              <p:cNvSpPr txBox="1">
                <a:spLocks noChangeArrowheads="1"/>
              </p:cNvSpPr>
              <p:nvPr/>
            </p:nvSpPr>
            <p:spPr bwMode="gray">
              <a:xfrm>
                <a:off x="4067" y="2011"/>
                <a:ext cx="198" cy="20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ru-RU" sz="2400" b="1" dirty="0" smtClean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  <a:hlinkClick r:id="rId3" action="ppaction://hlinksldjump"/>
                  </a:rPr>
                  <a:t>2</a:t>
                </a:r>
                <a:endParaRPr lang="en-US" sz="2400" b="1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endParaRPr>
              </a:p>
            </p:txBody>
          </p:sp>
        </p:grpSp>
        <p:sp>
          <p:nvSpPr>
            <p:cNvPr id="92177" name="Rectangle 17"/>
            <p:cNvSpPr>
              <a:spLocks noChangeArrowheads="1"/>
            </p:cNvSpPr>
            <p:nvPr/>
          </p:nvSpPr>
          <p:spPr bwMode="gray">
            <a:xfrm>
              <a:off x="1162" y="2497"/>
              <a:ext cx="2139" cy="417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7" name="Group 18"/>
            <p:cNvGrpSpPr>
              <a:grpSpLocks/>
            </p:cNvGrpSpPr>
            <p:nvPr/>
          </p:nvGrpSpPr>
          <p:grpSpPr bwMode="auto">
            <a:xfrm>
              <a:off x="2972" y="2335"/>
              <a:ext cx="573" cy="585"/>
              <a:chOff x="3552" y="3339"/>
              <a:chExt cx="412" cy="392"/>
            </a:xfrm>
          </p:grpSpPr>
          <p:grpSp>
            <p:nvGrpSpPr>
              <p:cNvPr id="8" name="Group 19"/>
              <p:cNvGrpSpPr>
                <a:grpSpLocks/>
              </p:cNvGrpSpPr>
              <p:nvPr/>
            </p:nvGrpSpPr>
            <p:grpSpPr bwMode="auto">
              <a:xfrm>
                <a:off x="3552" y="3339"/>
                <a:ext cx="412" cy="392"/>
                <a:chOff x="2016" y="1920"/>
                <a:chExt cx="1680" cy="1680"/>
              </a:xfrm>
            </p:grpSpPr>
            <p:sp>
              <p:nvSpPr>
                <p:cNvPr id="92180" name="Oval 20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2431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181" name="Freeform 21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2182" name="Text Box 22"/>
              <p:cNvSpPr txBox="1">
                <a:spLocks noChangeArrowheads="1"/>
              </p:cNvSpPr>
              <p:nvPr/>
            </p:nvSpPr>
            <p:spPr bwMode="gray">
              <a:xfrm>
                <a:off x="3679" y="3360"/>
                <a:ext cx="203" cy="18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ru-RU" sz="2400" b="1" dirty="0" smtClean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  <a:hlinkClick r:id="rId4" action="ppaction://hlinksldjump"/>
                  </a:rPr>
                  <a:t>3</a:t>
                </a:r>
                <a:endParaRPr lang="en-US" sz="2400" b="1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endParaRPr>
              </a:p>
            </p:txBody>
          </p:sp>
        </p:grpSp>
        <p:grpSp>
          <p:nvGrpSpPr>
            <p:cNvPr id="9" name="Group 23"/>
            <p:cNvGrpSpPr>
              <a:grpSpLocks/>
            </p:cNvGrpSpPr>
            <p:nvPr/>
          </p:nvGrpSpPr>
          <p:grpSpPr bwMode="auto">
            <a:xfrm>
              <a:off x="528" y="1142"/>
              <a:ext cx="2255" cy="578"/>
              <a:chOff x="278" y="864"/>
              <a:chExt cx="3275" cy="802"/>
            </a:xfrm>
          </p:grpSpPr>
          <p:sp>
            <p:nvSpPr>
              <p:cNvPr id="92184" name="Rectangle 24"/>
              <p:cNvSpPr>
                <a:spLocks noChangeArrowheads="1"/>
              </p:cNvSpPr>
              <p:nvPr/>
            </p:nvSpPr>
            <p:spPr bwMode="gray">
              <a:xfrm>
                <a:off x="278" y="1070"/>
                <a:ext cx="3033" cy="576"/>
              </a:xfrm>
              <a:prstGeom prst="rect">
                <a:avLst/>
              </a:prstGeom>
              <a:gradFill rotWithShape="1"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0" name="Group 25"/>
              <p:cNvGrpSpPr>
                <a:grpSpLocks/>
              </p:cNvGrpSpPr>
              <p:nvPr/>
            </p:nvGrpSpPr>
            <p:grpSpPr bwMode="auto">
              <a:xfrm>
                <a:off x="2734" y="864"/>
                <a:ext cx="819" cy="802"/>
                <a:chOff x="1488" y="1968"/>
                <a:chExt cx="432" cy="432"/>
              </a:xfrm>
            </p:grpSpPr>
            <p:grpSp>
              <p:nvGrpSpPr>
                <p:cNvPr id="11" name="Group 26"/>
                <p:cNvGrpSpPr>
                  <a:grpSpLocks/>
                </p:cNvGrpSpPr>
                <p:nvPr/>
              </p:nvGrpSpPr>
              <p:grpSpPr bwMode="auto">
                <a:xfrm>
                  <a:off x="1488" y="1968"/>
                  <a:ext cx="432" cy="432"/>
                  <a:chOff x="2016" y="1920"/>
                  <a:chExt cx="1680" cy="1680"/>
                </a:xfrm>
              </p:grpSpPr>
              <p:sp>
                <p:nvSpPr>
                  <p:cNvPr id="92187" name="Oval 27"/>
                  <p:cNvSpPr>
                    <a:spLocks noChangeArrowheads="1"/>
                  </p:cNvSpPr>
                  <p:nvPr/>
                </p:nvSpPr>
                <p:spPr bwMode="gray">
                  <a:xfrm>
                    <a:off x="2016" y="1920"/>
                    <a:ext cx="1680" cy="168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2"/>
                      </a:gs>
                      <a:gs pos="100000">
                        <a:schemeClr val="accent2">
                          <a:gamma/>
                          <a:shade val="39216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2188" name="Freeform 28"/>
                  <p:cNvSpPr>
                    <a:spLocks/>
                  </p:cNvSpPr>
                  <p:nvPr/>
                </p:nvSpPr>
                <p:spPr bwMode="gray">
                  <a:xfrm>
                    <a:off x="2208" y="1948"/>
                    <a:ext cx="1296" cy="634"/>
                  </a:xfrm>
                  <a:custGeom>
                    <a:avLst/>
                    <a:gdLst/>
                    <a:ahLst/>
                    <a:cxnLst>
                      <a:cxn ang="0">
                        <a:pos x="1301" y="401"/>
                      </a:cxn>
                      <a:cxn ang="0">
                        <a:pos x="1317" y="442"/>
                      </a:cxn>
                      <a:cxn ang="0">
                        <a:pos x="1321" y="481"/>
                      </a:cxn>
                      <a:cxn ang="0">
                        <a:pos x="1315" y="516"/>
                      </a:cxn>
                      <a:cxn ang="0">
                        <a:pos x="1298" y="550"/>
                      </a:cxn>
                      <a:cxn ang="0">
                        <a:pos x="1272" y="579"/>
                      </a:cxn>
                      <a:cxn ang="0">
                        <a:pos x="1239" y="604"/>
                      </a:cxn>
                      <a:cxn ang="0">
                        <a:pos x="1196" y="628"/>
                      </a:cxn>
                      <a:cxn ang="0">
                        <a:pos x="1147" y="649"/>
                      </a:cxn>
                      <a:cxn ang="0">
                        <a:pos x="1092" y="667"/>
                      </a:cxn>
                      <a:cxn ang="0">
                        <a:pos x="1031" y="683"/>
                      </a:cxn>
                      <a:cxn ang="0">
                        <a:pos x="967" y="694"/>
                      </a:cxn>
                      <a:cxn ang="0">
                        <a:pos x="896" y="704"/>
                      </a:cxn>
                      <a:cxn ang="0">
                        <a:pos x="824" y="710"/>
                      </a:cxn>
                      <a:cxn ang="0">
                        <a:pos x="795" y="712"/>
                      </a:cxn>
                      <a:cxn ang="0">
                        <a:pos x="476" y="712"/>
                      </a:cxn>
                      <a:cxn ang="0">
                        <a:pos x="472" y="712"/>
                      </a:cxn>
                      <a:cxn ang="0">
                        <a:pos x="409" y="708"/>
                      </a:cxn>
                      <a:cxn ang="0">
                        <a:pos x="348" y="704"/>
                      </a:cxn>
                      <a:cxn ang="0">
                        <a:pos x="290" y="696"/>
                      </a:cxn>
                      <a:cxn ang="0">
                        <a:pos x="235" y="689"/>
                      </a:cxn>
                      <a:cxn ang="0">
                        <a:pos x="186" y="677"/>
                      </a:cxn>
                      <a:cxn ang="0">
                        <a:pos x="141" y="663"/>
                      </a:cxn>
                      <a:cxn ang="0">
                        <a:pos x="102" y="648"/>
                      </a:cxn>
                      <a:cxn ang="0">
                        <a:pos x="67" y="630"/>
                      </a:cxn>
                      <a:cxn ang="0">
                        <a:pos x="39" y="608"/>
                      </a:cxn>
                      <a:cxn ang="0">
                        <a:pos x="18" y="583"/>
                      </a:cxn>
                      <a:cxn ang="0">
                        <a:pos x="6" y="554"/>
                      </a:cxn>
                      <a:cxn ang="0">
                        <a:pos x="0" y="524"/>
                      </a:cxn>
                      <a:cxn ang="0">
                        <a:pos x="0" y="520"/>
                      </a:cxn>
                      <a:cxn ang="0">
                        <a:pos x="4" y="487"/>
                      </a:cxn>
                      <a:cxn ang="0">
                        <a:pos x="16" y="446"/>
                      </a:cxn>
                      <a:cxn ang="0">
                        <a:pos x="51" y="370"/>
                      </a:cxn>
                      <a:cxn ang="0">
                        <a:pos x="94" y="299"/>
                      </a:cxn>
                      <a:cxn ang="0">
                        <a:pos x="147" y="235"/>
                      </a:cxn>
                      <a:cxn ang="0">
                        <a:pos x="204" y="176"/>
                      </a:cxn>
                      <a:cxn ang="0">
                        <a:pos x="270" y="125"/>
                      </a:cxn>
                      <a:cxn ang="0">
                        <a:pos x="341" y="82"/>
                      </a:cxn>
                      <a:cxn ang="0">
                        <a:pos x="415" y="47"/>
                      </a:cxn>
                      <a:cxn ang="0">
                        <a:pos x="497" y="21"/>
                      </a:cxn>
                      <a:cxn ang="0">
                        <a:pos x="581" y="6"/>
                      </a:cxn>
                      <a:cxn ang="0">
                        <a:pos x="667" y="0"/>
                      </a:cxn>
                      <a:cxn ang="0">
                        <a:pos x="667" y="0"/>
                      </a:cxn>
                      <a:cxn ang="0">
                        <a:pos x="759" y="6"/>
                      </a:cxn>
                      <a:cxn ang="0">
                        <a:pos x="847" y="23"/>
                      </a:cxn>
                      <a:cxn ang="0">
                        <a:pos x="932" y="53"/>
                      </a:cxn>
                      <a:cxn ang="0">
                        <a:pos x="1010" y="90"/>
                      </a:cxn>
                      <a:cxn ang="0">
                        <a:pos x="1082" y="137"/>
                      </a:cxn>
                      <a:cxn ang="0">
                        <a:pos x="1149" y="194"/>
                      </a:cxn>
                      <a:cxn ang="0">
                        <a:pos x="1208" y="256"/>
                      </a:cxn>
                      <a:cxn ang="0">
                        <a:pos x="1258" y="325"/>
                      </a:cxn>
                      <a:cxn ang="0">
                        <a:pos x="1301" y="401"/>
                      </a:cxn>
                      <a:cxn ang="0">
                        <a:pos x="1301" y="401"/>
                      </a:cxn>
                    </a:cxnLst>
                    <a:rect l="0" t="0" r="r" b="b"/>
                    <a:pathLst>
                      <a:path w="1321" h="712">
                        <a:moveTo>
                          <a:pt x="1301" y="401"/>
                        </a:moveTo>
                        <a:lnTo>
                          <a:pt x="1317" y="442"/>
                        </a:lnTo>
                        <a:lnTo>
                          <a:pt x="1321" y="481"/>
                        </a:lnTo>
                        <a:lnTo>
                          <a:pt x="1315" y="516"/>
                        </a:lnTo>
                        <a:lnTo>
                          <a:pt x="1298" y="550"/>
                        </a:lnTo>
                        <a:lnTo>
                          <a:pt x="1272" y="579"/>
                        </a:lnTo>
                        <a:lnTo>
                          <a:pt x="1239" y="604"/>
                        </a:lnTo>
                        <a:lnTo>
                          <a:pt x="1196" y="628"/>
                        </a:lnTo>
                        <a:lnTo>
                          <a:pt x="1147" y="649"/>
                        </a:lnTo>
                        <a:lnTo>
                          <a:pt x="1092" y="667"/>
                        </a:lnTo>
                        <a:lnTo>
                          <a:pt x="1031" y="683"/>
                        </a:lnTo>
                        <a:lnTo>
                          <a:pt x="967" y="694"/>
                        </a:lnTo>
                        <a:lnTo>
                          <a:pt x="896" y="704"/>
                        </a:lnTo>
                        <a:lnTo>
                          <a:pt x="824" y="710"/>
                        </a:lnTo>
                        <a:lnTo>
                          <a:pt x="795" y="712"/>
                        </a:lnTo>
                        <a:lnTo>
                          <a:pt x="476" y="712"/>
                        </a:lnTo>
                        <a:lnTo>
                          <a:pt x="472" y="712"/>
                        </a:lnTo>
                        <a:lnTo>
                          <a:pt x="409" y="708"/>
                        </a:lnTo>
                        <a:lnTo>
                          <a:pt x="348" y="704"/>
                        </a:lnTo>
                        <a:lnTo>
                          <a:pt x="290" y="696"/>
                        </a:lnTo>
                        <a:lnTo>
                          <a:pt x="235" y="689"/>
                        </a:lnTo>
                        <a:lnTo>
                          <a:pt x="186" y="677"/>
                        </a:lnTo>
                        <a:lnTo>
                          <a:pt x="141" y="663"/>
                        </a:lnTo>
                        <a:lnTo>
                          <a:pt x="102" y="648"/>
                        </a:lnTo>
                        <a:lnTo>
                          <a:pt x="67" y="630"/>
                        </a:lnTo>
                        <a:lnTo>
                          <a:pt x="39" y="608"/>
                        </a:lnTo>
                        <a:lnTo>
                          <a:pt x="18" y="583"/>
                        </a:lnTo>
                        <a:lnTo>
                          <a:pt x="6" y="554"/>
                        </a:lnTo>
                        <a:lnTo>
                          <a:pt x="0" y="524"/>
                        </a:lnTo>
                        <a:lnTo>
                          <a:pt x="0" y="520"/>
                        </a:lnTo>
                        <a:lnTo>
                          <a:pt x="4" y="487"/>
                        </a:lnTo>
                        <a:lnTo>
                          <a:pt x="16" y="446"/>
                        </a:lnTo>
                        <a:lnTo>
                          <a:pt x="51" y="370"/>
                        </a:lnTo>
                        <a:lnTo>
                          <a:pt x="94" y="299"/>
                        </a:lnTo>
                        <a:lnTo>
                          <a:pt x="147" y="235"/>
                        </a:lnTo>
                        <a:lnTo>
                          <a:pt x="204" y="176"/>
                        </a:lnTo>
                        <a:lnTo>
                          <a:pt x="270" y="125"/>
                        </a:lnTo>
                        <a:lnTo>
                          <a:pt x="341" y="82"/>
                        </a:lnTo>
                        <a:lnTo>
                          <a:pt x="415" y="47"/>
                        </a:lnTo>
                        <a:lnTo>
                          <a:pt x="497" y="21"/>
                        </a:lnTo>
                        <a:lnTo>
                          <a:pt x="581" y="6"/>
                        </a:lnTo>
                        <a:lnTo>
                          <a:pt x="667" y="0"/>
                        </a:lnTo>
                        <a:lnTo>
                          <a:pt x="667" y="0"/>
                        </a:lnTo>
                        <a:lnTo>
                          <a:pt x="759" y="6"/>
                        </a:lnTo>
                        <a:lnTo>
                          <a:pt x="847" y="23"/>
                        </a:lnTo>
                        <a:lnTo>
                          <a:pt x="932" y="53"/>
                        </a:lnTo>
                        <a:lnTo>
                          <a:pt x="1010" y="90"/>
                        </a:lnTo>
                        <a:lnTo>
                          <a:pt x="1082" y="137"/>
                        </a:lnTo>
                        <a:lnTo>
                          <a:pt x="1149" y="194"/>
                        </a:lnTo>
                        <a:lnTo>
                          <a:pt x="1208" y="256"/>
                        </a:lnTo>
                        <a:lnTo>
                          <a:pt x="1258" y="325"/>
                        </a:lnTo>
                        <a:lnTo>
                          <a:pt x="1301" y="401"/>
                        </a:lnTo>
                        <a:lnTo>
                          <a:pt x="1301" y="40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/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2189" name="Text Box 29"/>
                <p:cNvSpPr txBox="1">
                  <a:spLocks noChangeArrowheads="1"/>
                </p:cNvSpPr>
                <p:nvPr/>
              </p:nvSpPr>
              <p:spPr bwMode="gray">
                <a:xfrm>
                  <a:off x="1625" y="2016"/>
                  <a:ext cx="216" cy="204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 eaLnBrk="0" hangingPunct="0"/>
                  <a:r>
                    <a:rPr lang="ru-RU" sz="2400" b="1" dirty="0" smtClean="0">
                      <a:solidFill>
                        <a:schemeClr val="tx1">
                          <a:lumMod val="75000"/>
                        </a:schemeClr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Verdana" pitchFamily="34" charset="0"/>
                      <a:hlinkClick r:id="rId5" action="ppaction://hlinksldjump"/>
                    </a:rPr>
                    <a:t>1</a:t>
                  </a:r>
                  <a:endParaRPr lang="en-US" sz="2400" b="1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</a:endParaRPr>
                </a:p>
              </p:txBody>
            </p:sp>
          </p:grpSp>
        </p:grpSp>
        <p:sp>
          <p:nvSpPr>
            <p:cNvPr id="92190" name="Text Box 30"/>
            <p:cNvSpPr txBox="1">
              <a:spLocks noChangeArrowheads="1"/>
            </p:cNvSpPr>
            <p:nvPr/>
          </p:nvSpPr>
          <p:spPr bwMode="gray">
            <a:xfrm>
              <a:off x="255" y="1390"/>
              <a:ext cx="190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 eaLnBrk="0" hangingPunct="0"/>
              <a:r>
                <a:rPr lang="ru-RU" sz="2400" b="1" dirty="0" smtClean="0">
                  <a:solidFill>
                    <a:schemeClr val="accent1">
                      <a:lumMod val="50000"/>
                    </a:schemeClr>
                  </a:solidFill>
                </a:rPr>
                <a:t>ЛИЧНОСТНЫЕ</a:t>
              </a:r>
              <a:endParaRPr lang="en-US" sz="24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92191" name="Text Box 31"/>
            <p:cNvSpPr txBox="1">
              <a:spLocks noChangeArrowheads="1"/>
            </p:cNvSpPr>
            <p:nvPr/>
          </p:nvSpPr>
          <p:spPr bwMode="gray">
            <a:xfrm>
              <a:off x="468" y="1971"/>
              <a:ext cx="205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 eaLnBrk="0" hangingPunct="0"/>
              <a:r>
                <a:rPr lang="ru-RU" sz="2400" b="1" dirty="0" smtClean="0">
                  <a:solidFill>
                    <a:schemeClr val="accent1">
                      <a:lumMod val="50000"/>
                    </a:schemeClr>
                  </a:solidFill>
                </a:rPr>
                <a:t>ПОЗНАВАТЕЛЬНЫЕ</a:t>
              </a:r>
              <a:endParaRPr lang="en-US" sz="24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92192" name="Text Box 32"/>
            <p:cNvSpPr txBox="1">
              <a:spLocks noChangeArrowheads="1"/>
            </p:cNvSpPr>
            <p:nvPr/>
          </p:nvSpPr>
          <p:spPr bwMode="gray">
            <a:xfrm>
              <a:off x="936" y="2561"/>
              <a:ext cx="183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eaLnBrk="0" hangingPunct="0"/>
              <a:r>
                <a:rPr lang="ru-RU" sz="2400" b="1" dirty="0" smtClean="0">
                  <a:solidFill>
                    <a:schemeClr val="accent1">
                      <a:lumMod val="50000"/>
                    </a:schemeClr>
                  </a:solidFill>
                </a:rPr>
                <a:t>РЕГУЛЯТИВНЫЕ</a:t>
              </a:r>
              <a:endParaRPr lang="en-US" sz="24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92193" name="Text Box 33"/>
            <p:cNvSpPr txBox="1">
              <a:spLocks noChangeArrowheads="1"/>
            </p:cNvSpPr>
            <p:nvPr/>
          </p:nvSpPr>
          <p:spPr bwMode="gray">
            <a:xfrm>
              <a:off x="826" y="3225"/>
              <a:ext cx="246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 eaLnBrk="0" hangingPunct="0"/>
              <a:r>
                <a:rPr lang="ru-RU" sz="2400" b="1" dirty="0" smtClean="0">
                  <a:solidFill>
                    <a:schemeClr val="accent1">
                      <a:lumMod val="50000"/>
                    </a:schemeClr>
                  </a:solidFill>
                </a:rPr>
                <a:t>КОММУНИКАТИВНЫЕ</a:t>
              </a:r>
              <a:endParaRPr lang="en-US" sz="24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92194" name="AutoShape 34"/>
            <p:cNvSpPr>
              <a:spLocks noChangeArrowheads="1"/>
            </p:cNvSpPr>
            <p:nvPr/>
          </p:nvSpPr>
          <p:spPr bwMode="gray">
            <a:xfrm>
              <a:off x="3884" y="792"/>
              <a:ext cx="1542" cy="1225"/>
            </a:xfrm>
            <a:prstGeom prst="wedgeRoundRectCallout">
              <a:avLst>
                <a:gd name="adj1" fmla="val -82365"/>
                <a:gd name="adj2" fmla="val -5019"/>
                <a:gd name="adj3" fmla="val 16667"/>
              </a:avLst>
            </a:prstGeom>
            <a:solidFill>
              <a:srgbClr val="DDDDDD"/>
            </a:solidFill>
            <a:ln w="38100" algn="ctr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eaLnBrk="0" hangingPunct="0"/>
              <a:endParaRPr lang="en-US" sz="24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188640"/>
            <a:ext cx="7355160" cy="922114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УУД  подразделяются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868144" y="1700808"/>
            <a:ext cx="28803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ctr" eaLnBrk="1" hangingPunct="1">
              <a:lnSpc>
                <a:spcPct val="90000"/>
              </a:lnSpc>
            </a:pPr>
            <a:r>
              <a:rPr lang="ru-RU" sz="2000" b="1" dirty="0" smtClean="0"/>
              <a:t>         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УУД </a:t>
            </a:r>
          </a:p>
          <a:p>
            <a:pPr marL="609600" indent="-609600" algn="ctr" eaLnBrk="1" hangingPunct="1">
              <a:lnSpc>
                <a:spcPct val="90000"/>
              </a:lnSpc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       определяют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эффективность образовательного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процесса.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2289" name="Picture 1" descr="D:\Жидова М В\Методработа\МЦ Эстетика\Учителя МЦ Эстетика\Жидова\Photo-003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flipH="1">
            <a:off x="6804248" y="3861048"/>
            <a:ext cx="1794661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16216" y="2708920"/>
            <a:ext cx="2199258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3968" y="2780928"/>
            <a:ext cx="2127250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1720" y="332656"/>
            <a:ext cx="6624736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Личностные УУД способствуют 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развитию личностных качеств и способностей ребёнка.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23728" y="2780928"/>
            <a:ext cx="2088232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44208" y="2852936"/>
            <a:ext cx="2376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Личностное,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профессиональное,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жизненное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1960" y="2924944"/>
            <a:ext cx="220124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Действие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нравственно –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этическое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оценивание</a:t>
            </a:r>
          </a:p>
          <a:p>
            <a:endParaRPr lang="ru-RU" dirty="0" smtClean="0"/>
          </a:p>
          <a:p>
            <a:endParaRPr lang="ru-RU" dirty="0"/>
          </a:p>
        </p:txBody>
      </p:sp>
      <p:cxnSp>
        <p:nvCxnSpPr>
          <p:cNvPr id="10" name="Прямая со стрелкой 9"/>
          <p:cNvCxnSpPr>
            <a:endCxn id="1028" idx="0"/>
          </p:cNvCxnSpPr>
          <p:nvPr/>
        </p:nvCxnSpPr>
        <p:spPr>
          <a:xfrm flipH="1">
            <a:off x="3167844" y="2077182"/>
            <a:ext cx="884624" cy="703746"/>
          </a:xfrm>
          <a:prstGeom prst="straightConnector1">
            <a:avLst/>
          </a:prstGeom>
          <a:ln w="76200"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2987824" y="1268760"/>
            <a:ext cx="4680520" cy="792088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627784" y="1196752"/>
            <a:ext cx="537424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ЛИЧНОСТНЫЕ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6804248" y="2060848"/>
            <a:ext cx="504056" cy="720080"/>
          </a:xfrm>
          <a:prstGeom prst="straightConnector1">
            <a:avLst/>
          </a:prstGeom>
          <a:ln w="76200"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3" idx="2"/>
          </p:cNvCxnSpPr>
          <p:nvPr/>
        </p:nvCxnSpPr>
        <p:spPr>
          <a:xfrm>
            <a:off x="5328084" y="2060848"/>
            <a:ext cx="36004" cy="720080"/>
          </a:xfrm>
          <a:prstGeom prst="straightConnector1">
            <a:avLst/>
          </a:prstGeom>
          <a:ln w="76200"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Выгнутая вниз стрелка 17">
            <a:hlinkClick r:id="rId3" action="ppaction://hlinksldjump"/>
          </p:cNvPr>
          <p:cNvSpPr/>
          <p:nvPr/>
        </p:nvSpPr>
        <p:spPr>
          <a:xfrm>
            <a:off x="8783960" y="6381328"/>
            <a:ext cx="360040" cy="28803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39752" y="3140968"/>
            <a:ext cx="16353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Смысло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образование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Марина\Desktop\Новая папка (2)\IMG_20161004_1326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24128" y="4603716"/>
            <a:ext cx="2794770" cy="192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Марина\Desktop\Новая папка (2)\IMG_20161004_13285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15817" y="4653137"/>
            <a:ext cx="2335678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739939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835696" y="188640"/>
            <a:ext cx="6984776" cy="206210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Познавательные УУД включают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действия исследования, поиска и отбора необходимой информации, ее структурирования; моделирования изучаемого содержания, логические действия и операции, способы решения задач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.   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72200" y="3284984"/>
            <a:ext cx="2232248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3968" y="3284984"/>
            <a:ext cx="1944216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51720" y="3284984"/>
            <a:ext cx="2127250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051720" y="3645024"/>
            <a:ext cx="2109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Общеучебные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2987824" y="2564904"/>
            <a:ext cx="793105" cy="703746"/>
          </a:xfrm>
          <a:prstGeom prst="straightConnector1">
            <a:avLst/>
          </a:prstGeom>
          <a:ln w="76200"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Скругленный прямоугольник 18"/>
          <p:cNvSpPr/>
          <p:nvPr/>
        </p:nvSpPr>
        <p:spPr>
          <a:xfrm>
            <a:off x="2411760" y="1772816"/>
            <a:ext cx="5976664" cy="792088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195736" y="1700808"/>
            <a:ext cx="62646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ПОЗНАВАТЕЛЬНЫЕ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6876256" y="2564904"/>
            <a:ext cx="504056" cy="720080"/>
          </a:xfrm>
          <a:prstGeom prst="straightConnector1">
            <a:avLst/>
          </a:prstGeom>
          <a:ln w="76200"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13" idx="0"/>
          </p:cNvCxnSpPr>
          <p:nvPr/>
        </p:nvCxnSpPr>
        <p:spPr>
          <a:xfrm>
            <a:off x="5220072" y="2636912"/>
            <a:ext cx="36004" cy="648072"/>
          </a:xfrm>
          <a:prstGeom prst="straightConnector1">
            <a:avLst/>
          </a:prstGeom>
          <a:ln w="76200"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427984" y="3717032"/>
            <a:ext cx="17379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огические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64433" y="3356992"/>
            <a:ext cx="17997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Постановка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решение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" name="Picture 5" descr="D:\Жидова М В\Классное руководство\Классное руководство с 2013 г\Фото\5 класс фотографии\Открытый урок  ЭСКИЗ ГЕРБА\DSCF156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87824" y="4797151"/>
            <a:ext cx="2376264" cy="1773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Выгнутая вниз стрелка 25">
            <a:hlinkClick r:id="rId4" action="ppaction://hlinksldjump"/>
          </p:cNvPr>
          <p:cNvSpPr/>
          <p:nvPr/>
        </p:nvSpPr>
        <p:spPr>
          <a:xfrm>
            <a:off x="8532440" y="6309320"/>
            <a:ext cx="611560" cy="36004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7" name="Picture 2" descr="D:\Жидова М В\Классное руководство\Классное руководство с 2013 г\Фото\5 класс фотографии\Открытый урок  ЭСКИЗ ГЕРБА\DSCF155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68144" y="4815404"/>
            <a:ext cx="2376264" cy="1773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734324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48264" y="3356992"/>
            <a:ext cx="1728192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72000" y="4221088"/>
            <a:ext cx="2127250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932040" y="4365104"/>
            <a:ext cx="14077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онтроль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44008" y="3284984"/>
            <a:ext cx="2127250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16016" y="2348880"/>
            <a:ext cx="2127250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67744" y="4221088"/>
            <a:ext cx="2127250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67744" y="3284984"/>
            <a:ext cx="2127250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67744" y="2348880"/>
            <a:ext cx="2127250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Скругленный прямоугольник 26"/>
          <p:cNvSpPr/>
          <p:nvPr/>
        </p:nvSpPr>
        <p:spPr>
          <a:xfrm>
            <a:off x="2339752" y="1268760"/>
            <a:ext cx="5976664" cy="792088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051720" y="332656"/>
            <a:ext cx="6624736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Регулятивные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УУД обеспечивают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организацию и регулирование учащимися своей учебной деятельности.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67744" y="2420888"/>
            <a:ext cx="2138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елеполагание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744" y="3429000"/>
            <a:ext cx="20535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ланирование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736" y="4365104"/>
            <a:ext cx="22349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рогнозирование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040" y="3429000"/>
            <a:ext cx="15472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оррекция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20272" y="3573016"/>
            <a:ext cx="16671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Волевая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 –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регуляция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76056" y="2420888"/>
            <a:ext cx="11095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ценка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Стрелка вниз 17"/>
          <p:cNvSpPr/>
          <p:nvPr/>
        </p:nvSpPr>
        <p:spPr>
          <a:xfrm flipV="1">
            <a:off x="5580112" y="3933056"/>
            <a:ext cx="216024" cy="28803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915816" y="1196752"/>
            <a:ext cx="501420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РЕГУЛЯТИВНЫЕ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9" name="Стрелка вниз 28"/>
          <p:cNvSpPr/>
          <p:nvPr/>
        </p:nvSpPr>
        <p:spPr>
          <a:xfrm>
            <a:off x="3203848" y="2996952"/>
            <a:ext cx="216024" cy="272950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низ 35"/>
          <p:cNvSpPr/>
          <p:nvPr/>
        </p:nvSpPr>
        <p:spPr>
          <a:xfrm>
            <a:off x="3203848" y="3933056"/>
            <a:ext cx="216024" cy="272950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низ 38"/>
          <p:cNvSpPr/>
          <p:nvPr/>
        </p:nvSpPr>
        <p:spPr>
          <a:xfrm flipV="1">
            <a:off x="5580112" y="2996952"/>
            <a:ext cx="216024" cy="28803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низ 39"/>
          <p:cNvSpPr/>
          <p:nvPr/>
        </p:nvSpPr>
        <p:spPr>
          <a:xfrm rot="5400000" flipV="1">
            <a:off x="6696236" y="4401108"/>
            <a:ext cx="216024" cy="28803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низ 40"/>
          <p:cNvSpPr/>
          <p:nvPr/>
        </p:nvSpPr>
        <p:spPr>
          <a:xfrm rot="5400000" flipV="1">
            <a:off x="4355976" y="4437112"/>
            <a:ext cx="216024" cy="216024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 вниз 42"/>
          <p:cNvSpPr/>
          <p:nvPr/>
        </p:nvSpPr>
        <p:spPr>
          <a:xfrm flipV="1">
            <a:off x="5580112" y="2060848"/>
            <a:ext cx="216024" cy="28803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 вниз 43"/>
          <p:cNvSpPr/>
          <p:nvPr/>
        </p:nvSpPr>
        <p:spPr>
          <a:xfrm>
            <a:off x="3203848" y="2060848"/>
            <a:ext cx="216024" cy="272950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D:\Жидова М В\Классное руководство\Классное руководство с 2013 г\Фото\5 класс фотографии\Открытый урок  ЭСКИЗ ГЕРБА\DSCF158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5013176"/>
            <a:ext cx="1485165" cy="15841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E:\к уроку\DSCF042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39752" y="5013176"/>
            <a:ext cx="1516576" cy="1615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8" name="Выгнутая вниз стрелка 37">
            <a:hlinkClick r:id="rId5" action="ppaction://hlinksldjump"/>
          </p:cNvPr>
          <p:cNvSpPr/>
          <p:nvPr/>
        </p:nvSpPr>
        <p:spPr>
          <a:xfrm>
            <a:off x="8748464" y="6381328"/>
            <a:ext cx="395536" cy="28803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2" name="Picture 7" descr="Photo-003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92158" y="5013176"/>
            <a:ext cx="2112290" cy="15846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5" name="Picture 2" descr="D:\Жидова М В\Методработа\МЦ Эстетика\Учителя МЦ Эстетика\Жидова\Photo-005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139952" y="5031179"/>
            <a:ext cx="2088232" cy="15661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397446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2483768" y="1484784"/>
            <a:ext cx="5904656" cy="792088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164288" y="2996952"/>
            <a:ext cx="1584176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08104" y="2996952"/>
            <a:ext cx="1584176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188640"/>
            <a:ext cx="6552728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Коммуникативные УУД способствуют 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продуктивному взаимодействию и сотрудничеству со сверстниками и взрослыми.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64088" y="3140968"/>
            <a:ext cx="18998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Построение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ечевых</a:t>
            </a:r>
          </a:p>
          <a:p>
            <a:pPr algn="ctr"/>
            <a:r>
              <a:rPr lang="ru-RU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высказы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ru-RU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ваний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48264" y="3140968"/>
            <a:ext cx="19979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Лидерство и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огласование действий с партнером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2753" y="3100015"/>
            <a:ext cx="0" cy="337242"/>
          </a:xfrm>
          <a:prstGeom prst="line">
            <a:avLst/>
          </a:prstGeom>
          <a:ln w="762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2987824" y="2276872"/>
            <a:ext cx="469070" cy="703746"/>
          </a:xfrm>
          <a:prstGeom prst="straightConnector1">
            <a:avLst/>
          </a:prstGeom>
          <a:ln w="76200"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2339752" y="1412776"/>
            <a:ext cx="619268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КОММУНИКАТИВНЫЕ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7236296" y="2276872"/>
            <a:ext cx="504056" cy="720080"/>
          </a:xfrm>
          <a:prstGeom prst="straightConnector1">
            <a:avLst/>
          </a:prstGeom>
          <a:ln w="76200"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6228184" y="2276872"/>
            <a:ext cx="36004" cy="720080"/>
          </a:xfrm>
          <a:prstGeom prst="straightConnector1">
            <a:avLst/>
          </a:prstGeom>
          <a:ln w="76200"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51920" y="2996952"/>
            <a:ext cx="1584176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95736" y="2996952"/>
            <a:ext cx="1584176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Прямоугольник 32"/>
          <p:cNvSpPr/>
          <p:nvPr/>
        </p:nvSpPr>
        <p:spPr>
          <a:xfrm>
            <a:off x="2195736" y="3068960"/>
            <a:ext cx="151216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Планиро-вание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учебного </a:t>
            </a:r>
            <a:r>
              <a:rPr lang="ru-RU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сотрудни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</a:t>
            </a:r>
            <a:r>
              <a:rPr lang="ru-RU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чества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779912" y="3429000"/>
            <a:ext cx="16736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Постановка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вопросов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5" name="Прямая со стрелкой 34"/>
          <p:cNvCxnSpPr/>
          <p:nvPr/>
        </p:nvCxnSpPr>
        <p:spPr>
          <a:xfrm>
            <a:off x="4572000" y="2276872"/>
            <a:ext cx="36004" cy="720080"/>
          </a:xfrm>
          <a:prstGeom prst="straightConnector1">
            <a:avLst/>
          </a:prstGeom>
          <a:ln w="76200"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D:\раб стол\капец\жидова м.в 2014-2015\SDC1756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68144" y="4941168"/>
            <a:ext cx="2567210" cy="17314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E:\к уроку\DSCF040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59832" y="4941168"/>
            <a:ext cx="2373104" cy="17582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Выгнутая вниз стрелка 19">
            <a:hlinkClick r:id="rId5" action="ppaction://hlinksldjump"/>
          </p:cNvPr>
          <p:cNvSpPr/>
          <p:nvPr/>
        </p:nvSpPr>
        <p:spPr>
          <a:xfrm>
            <a:off x="8604448" y="6309320"/>
            <a:ext cx="360040" cy="28803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356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Скругленный прямоугольник 30"/>
          <p:cNvSpPr/>
          <p:nvPr/>
        </p:nvSpPr>
        <p:spPr>
          <a:xfrm>
            <a:off x="323528" y="188640"/>
            <a:ext cx="8496944" cy="64807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76672"/>
            <a:ext cx="8424936" cy="563562"/>
          </a:xfrm>
        </p:spPr>
        <p:txBody>
          <a:bodyPr>
            <a:noAutofit/>
          </a:bodyPr>
          <a:lstStyle/>
          <a:p>
            <a:r>
              <a:rPr lang="ru-RU" sz="3600" b="1" dirty="0" err="1" smtClean="0">
                <a:solidFill>
                  <a:schemeClr val="tx2"/>
                </a:solidFill>
              </a:rPr>
              <a:t>Системно-деятеятельностный</a:t>
            </a:r>
            <a:r>
              <a:rPr lang="ru-RU" sz="3600" b="1" dirty="0" smtClean="0">
                <a:solidFill>
                  <a:schemeClr val="tx2"/>
                </a:solidFill>
              </a:rPr>
              <a:t> подход</a:t>
            </a:r>
            <a:endParaRPr lang="en-US" sz="3600" b="1" dirty="0">
              <a:solidFill>
                <a:schemeClr val="tx2"/>
              </a:solidFill>
            </a:endParaRP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323528" y="1124744"/>
            <a:ext cx="8497363" cy="5340842"/>
            <a:chOff x="174" y="545"/>
            <a:chExt cx="5686" cy="3775"/>
          </a:xfrm>
        </p:grpSpPr>
        <p:sp>
          <p:nvSpPr>
            <p:cNvPr id="99331" name="AutoShape 3"/>
            <p:cNvSpPr>
              <a:spLocks noChangeArrowheads="1"/>
            </p:cNvSpPr>
            <p:nvPr/>
          </p:nvSpPr>
          <p:spPr bwMode="gray">
            <a:xfrm>
              <a:off x="1200" y="1488"/>
              <a:ext cx="3484" cy="1728"/>
            </a:xfrm>
            <a:prstGeom prst="upArrow">
              <a:avLst>
                <a:gd name="adj1" fmla="val 57824"/>
                <a:gd name="adj2" fmla="val 54398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32" name="AutoShape 4"/>
            <p:cNvSpPr>
              <a:spLocks noChangeArrowheads="1"/>
            </p:cNvSpPr>
            <p:nvPr/>
          </p:nvSpPr>
          <p:spPr bwMode="gray">
            <a:xfrm>
              <a:off x="174" y="545"/>
              <a:ext cx="5686" cy="58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tint val="64314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rgbClr val="001D3A"/>
              </a:outerShdw>
            </a:effectLst>
          </p:spPr>
          <p:txBody>
            <a:bodyPr wrap="none" anchor="ctr"/>
            <a:lstStyle/>
            <a:p>
              <a:pPr algn="ctr" eaLnBrk="0" hangingPunct="0"/>
              <a:endPara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endParaRPr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388" y="2475"/>
              <a:ext cx="1483" cy="1845"/>
              <a:chOff x="388" y="2283"/>
              <a:chExt cx="1483" cy="1845"/>
            </a:xfrm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388" y="2283"/>
                <a:ext cx="1483" cy="1439"/>
                <a:chOff x="373" y="1324"/>
                <a:chExt cx="1975" cy="1956"/>
              </a:xfrm>
            </p:grpSpPr>
            <p:grpSp>
              <p:nvGrpSpPr>
                <p:cNvPr id="5" name="Group 8"/>
                <p:cNvGrpSpPr>
                  <a:grpSpLocks/>
                </p:cNvGrpSpPr>
                <p:nvPr/>
              </p:nvGrpSpPr>
              <p:grpSpPr bwMode="auto">
                <a:xfrm>
                  <a:off x="373" y="1324"/>
                  <a:ext cx="1975" cy="1956"/>
                  <a:chOff x="1678" y="1582"/>
                  <a:chExt cx="2659" cy="2537"/>
                </a:xfrm>
              </p:grpSpPr>
              <p:sp>
                <p:nvSpPr>
                  <p:cNvPr id="99337" name="Oval 9"/>
                  <p:cNvSpPr>
                    <a:spLocks noChangeArrowheads="1"/>
                  </p:cNvSpPr>
                  <p:nvPr/>
                </p:nvSpPr>
                <p:spPr bwMode="gray">
                  <a:xfrm>
                    <a:off x="1678" y="1582"/>
                    <a:ext cx="2659" cy="2537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2"/>
                      </a:gs>
                      <a:gs pos="100000">
                        <a:schemeClr val="accent2">
                          <a:gamma/>
                          <a:shade val="63529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9338" name="Freeform 10"/>
                  <p:cNvSpPr>
                    <a:spLocks/>
                  </p:cNvSpPr>
                  <p:nvPr/>
                </p:nvSpPr>
                <p:spPr bwMode="gray">
                  <a:xfrm>
                    <a:off x="2021" y="1667"/>
                    <a:ext cx="1715" cy="676"/>
                  </a:xfrm>
                  <a:custGeom>
                    <a:avLst/>
                    <a:gdLst/>
                    <a:ahLst/>
                    <a:cxnLst>
                      <a:cxn ang="0">
                        <a:pos x="1301" y="401"/>
                      </a:cxn>
                      <a:cxn ang="0">
                        <a:pos x="1317" y="442"/>
                      </a:cxn>
                      <a:cxn ang="0">
                        <a:pos x="1321" y="481"/>
                      </a:cxn>
                      <a:cxn ang="0">
                        <a:pos x="1315" y="516"/>
                      </a:cxn>
                      <a:cxn ang="0">
                        <a:pos x="1298" y="550"/>
                      </a:cxn>
                      <a:cxn ang="0">
                        <a:pos x="1272" y="579"/>
                      </a:cxn>
                      <a:cxn ang="0">
                        <a:pos x="1239" y="604"/>
                      </a:cxn>
                      <a:cxn ang="0">
                        <a:pos x="1196" y="628"/>
                      </a:cxn>
                      <a:cxn ang="0">
                        <a:pos x="1147" y="649"/>
                      </a:cxn>
                      <a:cxn ang="0">
                        <a:pos x="1092" y="667"/>
                      </a:cxn>
                      <a:cxn ang="0">
                        <a:pos x="1031" y="683"/>
                      </a:cxn>
                      <a:cxn ang="0">
                        <a:pos x="967" y="694"/>
                      </a:cxn>
                      <a:cxn ang="0">
                        <a:pos x="896" y="704"/>
                      </a:cxn>
                      <a:cxn ang="0">
                        <a:pos x="824" y="710"/>
                      </a:cxn>
                      <a:cxn ang="0">
                        <a:pos x="795" y="712"/>
                      </a:cxn>
                      <a:cxn ang="0">
                        <a:pos x="476" y="712"/>
                      </a:cxn>
                      <a:cxn ang="0">
                        <a:pos x="472" y="712"/>
                      </a:cxn>
                      <a:cxn ang="0">
                        <a:pos x="409" y="708"/>
                      </a:cxn>
                      <a:cxn ang="0">
                        <a:pos x="348" y="704"/>
                      </a:cxn>
                      <a:cxn ang="0">
                        <a:pos x="290" y="696"/>
                      </a:cxn>
                      <a:cxn ang="0">
                        <a:pos x="235" y="689"/>
                      </a:cxn>
                      <a:cxn ang="0">
                        <a:pos x="186" y="677"/>
                      </a:cxn>
                      <a:cxn ang="0">
                        <a:pos x="141" y="663"/>
                      </a:cxn>
                      <a:cxn ang="0">
                        <a:pos x="102" y="648"/>
                      </a:cxn>
                      <a:cxn ang="0">
                        <a:pos x="67" y="630"/>
                      </a:cxn>
                      <a:cxn ang="0">
                        <a:pos x="39" y="608"/>
                      </a:cxn>
                      <a:cxn ang="0">
                        <a:pos x="18" y="583"/>
                      </a:cxn>
                      <a:cxn ang="0">
                        <a:pos x="6" y="554"/>
                      </a:cxn>
                      <a:cxn ang="0">
                        <a:pos x="0" y="524"/>
                      </a:cxn>
                      <a:cxn ang="0">
                        <a:pos x="0" y="520"/>
                      </a:cxn>
                      <a:cxn ang="0">
                        <a:pos x="4" y="487"/>
                      </a:cxn>
                      <a:cxn ang="0">
                        <a:pos x="16" y="446"/>
                      </a:cxn>
                      <a:cxn ang="0">
                        <a:pos x="51" y="370"/>
                      </a:cxn>
                      <a:cxn ang="0">
                        <a:pos x="94" y="299"/>
                      </a:cxn>
                      <a:cxn ang="0">
                        <a:pos x="147" y="235"/>
                      </a:cxn>
                      <a:cxn ang="0">
                        <a:pos x="204" y="176"/>
                      </a:cxn>
                      <a:cxn ang="0">
                        <a:pos x="270" y="125"/>
                      </a:cxn>
                      <a:cxn ang="0">
                        <a:pos x="341" y="82"/>
                      </a:cxn>
                      <a:cxn ang="0">
                        <a:pos x="415" y="47"/>
                      </a:cxn>
                      <a:cxn ang="0">
                        <a:pos x="497" y="21"/>
                      </a:cxn>
                      <a:cxn ang="0">
                        <a:pos x="581" y="6"/>
                      </a:cxn>
                      <a:cxn ang="0">
                        <a:pos x="667" y="0"/>
                      </a:cxn>
                      <a:cxn ang="0">
                        <a:pos x="667" y="0"/>
                      </a:cxn>
                      <a:cxn ang="0">
                        <a:pos x="759" y="6"/>
                      </a:cxn>
                      <a:cxn ang="0">
                        <a:pos x="847" y="23"/>
                      </a:cxn>
                      <a:cxn ang="0">
                        <a:pos x="932" y="53"/>
                      </a:cxn>
                      <a:cxn ang="0">
                        <a:pos x="1010" y="90"/>
                      </a:cxn>
                      <a:cxn ang="0">
                        <a:pos x="1082" y="137"/>
                      </a:cxn>
                      <a:cxn ang="0">
                        <a:pos x="1149" y="194"/>
                      </a:cxn>
                      <a:cxn ang="0">
                        <a:pos x="1208" y="256"/>
                      </a:cxn>
                      <a:cxn ang="0">
                        <a:pos x="1258" y="325"/>
                      </a:cxn>
                      <a:cxn ang="0">
                        <a:pos x="1301" y="401"/>
                      </a:cxn>
                      <a:cxn ang="0">
                        <a:pos x="1301" y="401"/>
                      </a:cxn>
                    </a:cxnLst>
                    <a:rect l="0" t="0" r="r" b="b"/>
                    <a:pathLst>
                      <a:path w="1321" h="712">
                        <a:moveTo>
                          <a:pt x="1301" y="401"/>
                        </a:moveTo>
                        <a:lnTo>
                          <a:pt x="1317" y="442"/>
                        </a:lnTo>
                        <a:lnTo>
                          <a:pt x="1321" y="481"/>
                        </a:lnTo>
                        <a:lnTo>
                          <a:pt x="1315" y="516"/>
                        </a:lnTo>
                        <a:lnTo>
                          <a:pt x="1298" y="550"/>
                        </a:lnTo>
                        <a:lnTo>
                          <a:pt x="1272" y="579"/>
                        </a:lnTo>
                        <a:lnTo>
                          <a:pt x="1239" y="604"/>
                        </a:lnTo>
                        <a:lnTo>
                          <a:pt x="1196" y="628"/>
                        </a:lnTo>
                        <a:lnTo>
                          <a:pt x="1147" y="649"/>
                        </a:lnTo>
                        <a:lnTo>
                          <a:pt x="1092" y="667"/>
                        </a:lnTo>
                        <a:lnTo>
                          <a:pt x="1031" y="683"/>
                        </a:lnTo>
                        <a:lnTo>
                          <a:pt x="967" y="694"/>
                        </a:lnTo>
                        <a:lnTo>
                          <a:pt x="896" y="704"/>
                        </a:lnTo>
                        <a:lnTo>
                          <a:pt x="824" y="710"/>
                        </a:lnTo>
                        <a:lnTo>
                          <a:pt x="795" y="712"/>
                        </a:lnTo>
                        <a:lnTo>
                          <a:pt x="476" y="712"/>
                        </a:lnTo>
                        <a:lnTo>
                          <a:pt x="472" y="712"/>
                        </a:lnTo>
                        <a:lnTo>
                          <a:pt x="409" y="708"/>
                        </a:lnTo>
                        <a:lnTo>
                          <a:pt x="348" y="704"/>
                        </a:lnTo>
                        <a:lnTo>
                          <a:pt x="290" y="696"/>
                        </a:lnTo>
                        <a:lnTo>
                          <a:pt x="235" y="689"/>
                        </a:lnTo>
                        <a:lnTo>
                          <a:pt x="186" y="677"/>
                        </a:lnTo>
                        <a:lnTo>
                          <a:pt x="141" y="663"/>
                        </a:lnTo>
                        <a:lnTo>
                          <a:pt x="102" y="648"/>
                        </a:lnTo>
                        <a:lnTo>
                          <a:pt x="67" y="630"/>
                        </a:lnTo>
                        <a:lnTo>
                          <a:pt x="39" y="608"/>
                        </a:lnTo>
                        <a:lnTo>
                          <a:pt x="18" y="583"/>
                        </a:lnTo>
                        <a:lnTo>
                          <a:pt x="6" y="554"/>
                        </a:lnTo>
                        <a:lnTo>
                          <a:pt x="0" y="524"/>
                        </a:lnTo>
                        <a:lnTo>
                          <a:pt x="0" y="520"/>
                        </a:lnTo>
                        <a:lnTo>
                          <a:pt x="4" y="487"/>
                        </a:lnTo>
                        <a:lnTo>
                          <a:pt x="16" y="446"/>
                        </a:lnTo>
                        <a:lnTo>
                          <a:pt x="51" y="370"/>
                        </a:lnTo>
                        <a:lnTo>
                          <a:pt x="94" y="299"/>
                        </a:lnTo>
                        <a:lnTo>
                          <a:pt x="147" y="235"/>
                        </a:lnTo>
                        <a:lnTo>
                          <a:pt x="204" y="176"/>
                        </a:lnTo>
                        <a:lnTo>
                          <a:pt x="270" y="125"/>
                        </a:lnTo>
                        <a:lnTo>
                          <a:pt x="341" y="82"/>
                        </a:lnTo>
                        <a:lnTo>
                          <a:pt x="415" y="47"/>
                        </a:lnTo>
                        <a:lnTo>
                          <a:pt x="497" y="21"/>
                        </a:lnTo>
                        <a:lnTo>
                          <a:pt x="581" y="6"/>
                        </a:lnTo>
                        <a:lnTo>
                          <a:pt x="667" y="0"/>
                        </a:lnTo>
                        <a:lnTo>
                          <a:pt x="667" y="0"/>
                        </a:lnTo>
                        <a:lnTo>
                          <a:pt x="759" y="6"/>
                        </a:lnTo>
                        <a:lnTo>
                          <a:pt x="847" y="23"/>
                        </a:lnTo>
                        <a:lnTo>
                          <a:pt x="932" y="53"/>
                        </a:lnTo>
                        <a:lnTo>
                          <a:pt x="1010" y="90"/>
                        </a:lnTo>
                        <a:lnTo>
                          <a:pt x="1082" y="137"/>
                        </a:lnTo>
                        <a:lnTo>
                          <a:pt x="1149" y="194"/>
                        </a:lnTo>
                        <a:lnTo>
                          <a:pt x="1208" y="256"/>
                        </a:lnTo>
                        <a:lnTo>
                          <a:pt x="1258" y="325"/>
                        </a:lnTo>
                        <a:lnTo>
                          <a:pt x="1301" y="401"/>
                        </a:lnTo>
                        <a:lnTo>
                          <a:pt x="1301" y="40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/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9339" name="Text Box 11"/>
                <p:cNvSpPr txBox="1">
                  <a:spLocks noChangeArrowheads="1"/>
                </p:cNvSpPr>
                <p:nvPr/>
              </p:nvSpPr>
              <p:spPr bwMode="gray">
                <a:xfrm>
                  <a:off x="730" y="1393"/>
                  <a:ext cx="1191" cy="75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 eaLnBrk="0" hangingPunct="0"/>
                  <a:r>
                    <a:rPr lang="ru-RU" sz="2400" b="1" dirty="0" smtClean="0">
                      <a:solidFill>
                        <a:schemeClr val="tx1">
                          <a:lumMod val="75000"/>
                        </a:schemeClr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</a:rPr>
                    <a:t>Чему</a:t>
                  </a:r>
                </a:p>
                <a:p>
                  <a:pPr algn="ctr" eaLnBrk="0" hangingPunct="0"/>
                  <a:r>
                    <a:rPr lang="ru-RU" sz="2400" b="1" dirty="0" smtClean="0">
                      <a:solidFill>
                        <a:schemeClr val="tx1">
                          <a:lumMod val="75000"/>
                        </a:schemeClr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</a:rPr>
                    <a:t> учить?</a:t>
                  </a:r>
                  <a:endParaRPr lang="en-US" sz="2400" b="1" dirty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endParaRPr>
                </a:p>
              </p:txBody>
            </p:sp>
          </p:grpSp>
          <p:sp>
            <p:nvSpPr>
              <p:cNvPr id="99340" name="Oval 12"/>
              <p:cNvSpPr>
                <a:spLocks noChangeArrowheads="1"/>
              </p:cNvSpPr>
              <p:nvPr/>
            </p:nvSpPr>
            <p:spPr bwMode="gray">
              <a:xfrm>
                <a:off x="580" y="3768"/>
                <a:ext cx="995" cy="36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6" name="Group 13"/>
            <p:cNvGrpSpPr>
              <a:grpSpLocks/>
            </p:cNvGrpSpPr>
            <p:nvPr/>
          </p:nvGrpSpPr>
          <p:grpSpPr bwMode="auto">
            <a:xfrm>
              <a:off x="2109" y="2474"/>
              <a:ext cx="1629" cy="1762"/>
              <a:chOff x="2109" y="2282"/>
              <a:chExt cx="1629" cy="1762"/>
            </a:xfrm>
          </p:grpSpPr>
          <p:grpSp>
            <p:nvGrpSpPr>
              <p:cNvPr id="7" name="Group 14"/>
              <p:cNvGrpSpPr>
                <a:grpSpLocks/>
              </p:cNvGrpSpPr>
              <p:nvPr/>
            </p:nvGrpSpPr>
            <p:grpSpPr bwMode="auto">
              <a:xfrm>
                <a:off x="2109" y="2282"/>
                <a:ext cx="1577" cy="1485"/>
                <a:chOff x="2600" y="1580"/>
                <a:chExt cx="2761" cy="2606"/>
              </a:xfrm>
            </p:grpSpPr>
            <p:sp>
              <p:nvSpPr>
                <p:cNvPr id="99343" name="Oval 15"/>
                <p:cNvSpPr>
                  <a:spLocks noChangeArrowheads="1"/>
                </p:cNvSpPr>
                <p:nvPr/>
              </p:nvSpPr>
              <p:spPr bwMode="gray">
                <a:xfrm>
                  <a:off x="2600" y="1580"/>
                  <a:ext cx="2761" cy="260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51373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9344" name="Freeform 16"/>
                <p:cNvSpPr>
                  <a:spLocks/>
                </p:cNvSpPr>
                <p:nvPr/>
              </p:nvSpPr>
              <p:spPr bwMode="gray">
                <a:xfrm>
                  <a:off x="3103" y="1665"/>
                  <a:ext cx="1757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9345" name="Text Box 17"/>
              <p:cNvSpPr txBox="1">
                <a:spLocks noChangeArrowheads="1"/>
              </p:cNvSpPr>
              <p:nvPr/>
            </p:nvSpPr>
            <p:spPr bwMode="gray">
              <a:xfrm>
                <a:off x="2157" y="2377"/>
                <a:ext cx="1581" cy="5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 eaLnBrk="0" hangingPunct="0"/>
                <a:r>
                  <a:rPr lang="ru-RU" sz="2400" b="1" dirty="0" smtClean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Ради чего учить?</a:t>
                </a:r>
                <a:endParaRPr lang="en-US" sz="2400" b="1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99346" name="Oval 18"/>
              <p:cNvSpPr>
                <a:spLocks noChangeArrowheads="1"/>
              </p:cNvSpPr>
              <p:nvPr/>
            </p:nvSpPr>
            <p:spPr bwMode="gray">
              <a:xfrm>
                <a:off x="2444" y="3768"/>
                <a:ext cx="995" cy="27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" name="Group 19"/>
            <p:cNvGrpSpPr>
              <a:grpSpLocks/>
            </p:cNvGrpSpPr>
            <p:nvPr/>
          </p:nvGrpSpPr>
          <p:grpSpPr bwMode="auto">
            <a:xfrm>
              <a:off x="4068" y="2474"/>
              <a:ext cx="1577" cy="1762"/>
              <a:chOff x="4068" y="2282"/>
              <a:chExt cx="1577" cy="1762"/>
            </a:xfrm>
          </p:grpSpPr>
          <p:grpSp>
            <p:nvGrpSpPr>
              <p:cNvPr id="9" name="Group 20"/>
              <p:cNvGrpSpPr>
                <a:grpSpLocks/>
              </p:cNvGrpSpPr>
              <p:nvPr/>
            </p:nvGrpSpPr>
            <p:grpSpPr bwMode="auto">
              <a:xfrm>
                <a:off x="4068" y="2282"/>
                <a:ext cx="1577" cy="1485"/>
                <a:chOff x="3760" y="1629"/>
                <a:chExt cx="2761" cy="2605"/>
              </a:xfrm>
            </p:grpSpPr>
            <p:sp>
              <p:nvSpPr>
                <p:cNvPr id="99349" name="Oval 21"/>
                <p:cNvSpPr>
                  <a:spLocks noChangeArrowheads="1"/>
                </p:cNvSpPr>
                <p:nvPr/>
              </p:nvSpPr>
              <p:spPr bwMode="gray">
                <a:xfrm>
                  <a:off x="3760" y="1629"/>
                  <a:ext cx="2761" cy="260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51373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9350" name="Freeform 22"/>
                <p:cNvSpPr>
                  <a:spLocks/>
                </p:cNvSpPr>
                <p:nvPr/>
              </p:nvSpPr>
              <p:spPr bwMode="gray">
                <a:xfrm>
                  <a:off x="4097" y="1714"/>
                  <a:ext cx="2011" cy="633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9351" name="Text Box 23"/>
              <p:cNvSpPr txBox="1">
                <a:spLocks noChangeArrowheads="1"/>
              </p:cNvSpPr>
              <p:nvPr/>
            </p:nvSpPr>
            <p:spPr bwMode="gray">
              <a:xfrm>
                <a:off x="4469" y="2334"/>
                <a:ext cx="864" cy="5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ru-RU" sz="2400" b="1" dirty="0" smtClean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Как</a:t>
                </a:r>
              </a:p>
              <a:p>
                <a:pPr algn="ctr" eaLnBrk="0" hangingPunct="0"/>
                <a:r>
                  <a:rPr lang="ru-RU" sz="2400" b="1" dirty="0" smtClean="0">
                    <a:solidFill>
                      <a:schemeClr val="tx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учить?</a:t>
                </a:r>
                <a:endParaRPr lang="en-US" sz="2400" b="1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99352" name="Oval 24"/>
              <p:cNvSpPr>
                <a:spLocks noChangeArrowheads="1"/>
              </p:cNvSpPr>
              <p:nvPr/>
            </p:nvSpPr>
            <p:spPr bwMode="gray">
              <a:xfrm>
                <a:off x="4404" y="3768"/>
                <a:ext cx="995" cy="27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35" name="Прямоугольник 34"/>
          <p:cNvSpPr/>
          <p:nvPr/>
        </p:nvSpPr>
        <p:spPr>
          <a:xfrm>
            <a:off x="0" y="1124744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ru-RU" sz="2400" b="1" i="1" dirty="0" smtClean="0">
                <a:solidFill>
                  <a:schemeClr val="bg1"/>
                </a:solidFill>
                <a:latin typeface="Tw Cen MT" charset="0"/>
              </a:rPr>
              <a:t>Основной результат – развитие личности ребенка</a:t>
            </a: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ru-RU" sz="2400" b="1" i="1" dirty="0" smtClean="0">
                <a:solidFill>
                  <a:schemeClr val="bg1"/>
                </a:solidFill>
                <a:latin typeface="Tw Cen MT" charset="0"/>
              </a:rPr>
              <a:t>на основе  универсальных учебных действий</a:t>
            </a:r>
            <a:endParaRPr lang="ru-RU" sz="2400" b="1" i="1" dirty="0">
              <a:solidFill>
                <a:schemeClr val="bg1"/>
              </a:solidFill>
              <a:latin typeface="Tw Cen MT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214546" y="6000768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b="1" dirty="0" smtClean="0">
                <a:solidFill>
                  <a:schemeClr val="tx1">
                    <a:lumMod val="75000"/>
                  </a:schemeClr>
                </a:solidFill>
                <a:latin typeface="Tw Cen MT" charset="0"/>
              </a:rPr>
              <a:t>ФОРМИРОВАНИЕ   УНИВЕРСАЛЬНЫХ  СПОСОБОВ   ДЕЙСТВИЙ</a:t>
            </a:r>
            <a:endParaRPr lang="ru-RU" b="1" dirty="0">
              <a:solidFill>
                <a:schemeClr val="tx1">
                  <a:lumMod val="75000"/>
                </a:schemeClr>
              </a:solidFill>
              <a:latin typeface="Tw Cen MT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83568" y="2492896"/>
            <a:ext cx="74888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w Cen MT" charset="0"/>
              </a:rPr>
              <a:t>Основная педагогическая задача – </a:t>
            </a: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w Cen MT" charset="0"/>
              </a:rPr>
              <a:t>создание и организация условий,</a:t>
            </a: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w Cen MT" charset="0"/>
              </a:rPr>
              <a:t>инициирующих детское действие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w Cen MT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-571536" y="48577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</a:tabLst>
            </a:pPr>
            <a:r>
              <a:rPr lang="ru-RU" b="1" dirty="0" smtClean="0">
                <a:solidFill>
                  <a:schemeClr val="bg1"/>
                </a:solidFill>
                <a:latin typeface="Tahoma" pitchFamily="34" charset="0"/>
              </a:rPr>
              <a:t>обновление</a:t>
            </a:r>
          </a:p>
          <a:p>
            <a:pPr algn="ctr">
              <a:tabLst>
                <a:tab pos="723900" algn="l"/>
                <a:tab pos="1447800" algn="l"/>
                <a:tab pos="2171700" algn="l"/>
              </a:tabLst>
            </a:pPr>
            <a:r>
              <a:rPr lang="ru-RU" b="1" dirty="0" smtClean="0">
                <a:solidFill>
                  <a:schemeClr val="bg1"/>
                </a:solidFill>
                <a:latin typeface="Tahoma" pitchFamily="34" charset="0"/>
              </a:rPr>
              <a:t>содержания</a:t>
            </a:r>
            <a:endParaRPr lang="ru-RU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071670" y="48577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</a:tabLst>
            </a:pPr>
            <a:r>
              <a:rPr lang="ru-RU" b="1" dirty="0" smtClean="0">
                <a:solidFill>
                  <a:schemeClr val="bg1"/>
                </a:solidFill>
                <a:latin typeface="Tahoma" pitchFamily="34" charset="0"/>
              </a:rPr>
              <a:t>ценности </a:t>
            </a:r>
          </a:p>
          <a:p>
            <a:pPr algn="ctr">
              <a:tabLst>
                <a:tab pos="723900" algn="l"/>
                <a:tab pos="1447800" algn="l"/>
                <a:tab pos="2171700" algn="l"/>
              </a:tabLst>
            </a:pPr>
            <a:r>
              <a:rPr lang="ru-RU" b="1" dirty="0" smtClean="0">
                <a:solidFill>
                  <a:schemeClr val="bg1"/>
                </a:solidFill>
                <a:latin typeface="Tahoma" pitchFamily="34" charset="0"/>
              </a:rPr>
              <a:t>образования</a:t>
            </a:r>
          </a:p>
          <a:p>
            <a:pPr algn="ctr">
              <a:tabLst>
                <a:tab pos="723900" algn="l"/>
                <a:tab pos="1447800" algn="l"/>
                <a:tab pos="2171700" algn="l"/>
              </a:tabLst>
            </a:pPr>
            <a:r>
              <a:rPr lang="ru-RU" b="1" dirty="0" smtClean="0">
                <a:solidFill>
                  <a:schemeClr val="bg1"/>
                </a:solidFill>
                <a:latin typeface="Tahoma" pitchFamily="34" charset="0"/>
              </a:rPr>
              <a:t>(цель)</a:t>
            </a:r>
            <a:endParaRPr lang="ru-RU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929190" y="464344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</a:tabLst>
            </a:pPr>
            <a:r>
              <a:rPr lang="ru-RU" b="1" dirty="0" smtClean="0">
                <a:solidFill>
                  <a:schemeClr val="bg1"/>
                </a:solidFill>
                <a:latin typeface="Tahoma" pitchFamily="34" charset="0"/>
              </a:rPr>
              <a:t>обновление</a:t>
            </a:r>
          </a:p>
          <a:p>
            <a:pPr algn="ctr">
              <a:tabLst>
                <a:tab pos="723900" algn="l"/>
                <a:tab pos="1447800" algn="l"/>
                <a:tab pos="2171700" algn="l"/>
              </a:tabLst>
            </a:pPr>
            <a:r>
              <a:rPr lang="ru-RU" b="1" dirty="0" smtClean="0">
                <a:solidFill>
                  <a:schemeClr val="bg1"/>
                </a:solidFill>
                <a:latin typeface="Tahoma" pitchFamily="34" charset="0"/>
              </a:rPr>
              <a:t>средств</a:t>
            </a:r>
          </a:p>
          <a:p>
            <a:pPr algn="ctr">
              <a:tabLst>
                <a:tab pos="723900" algn="l"/>
                <a:tab pos="1447800" algn="l"/>
                <a:tab pos="2171700" algn="l"/>
              </a:tabLst>
            </a:pPr>
            <a:r>
              <a:rPr lang="ru-RU" b="1" dirty="0" smtClean="0">
                <a:solidFill>
                  <a:schemeClr val="bg1"/>
                </a:solidFill>
                <a:latin typeface="Tahoma" pitchFamily="34" charset="0"/>
              </a:rPr>
              <a:t>обучения </a:t>
            </a:r>
          </a:p>
          <a:p>
            <a:pPr algn="ctr">
              <a:tabLst>
                <a:tab pos="723900" algn="l"/>
                <a:tab pos="1447800" algn="l"/>
                <a:tab pos="2171700" algn="l"/>
              </a:tabLst>
            </a:pPr>
            <a:r>
              <a:rPr lang="ru-RU" b="1" dirty="0" smtClean="0">
                <a:solidFill>
                  <a:schemeClr val="bg1"/>
                </a:solidFill>
                <a:latin typeface="Tahoma" pitchFamily="34" charset="0"/>
              </a:rPr>
              <a:t>(методики)</a:t>
            </a:r>
            <a:endParaRPr lang="ru-RU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39552" y="2060848"/>
            <a:ext cx="7992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CC0000"/>
                </a:solidFill>
              </a:rPr>
              <a:t>до 95% информации усваивается через деятельность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701</TotalTime>
  <Words>376</Words>
  <Application>Microsoft Office PowerPoint</Application>
  <PresentationFormat>Экран (4:3)</PresentationFormat>
  <Paragraphs>114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Формирование  УНИВЕРСАЛЬНЫХ УЧЕБНЫХ ДЕЙСТВИЙ (УУД)   на уроках ИЗО</vt:lpstr>
      <vt:lpstr>Слайд 2</vt:lpstr>
      <vt:lpstr>Что такое УУД?</vt:lpstr>
      <vt:lpstr>УУД  подразделяются</vt:lpstr>
      <vt:lpstr>Слайд 5</vt:lpstr>
      <vt:lpstr>Слайд 6</vt:lpstr>
      <vt:lpstr>Слайд 7</vt:lpstr>
      <vt:lpstr>Слайд 8</vt:lpstr>
      <vt:lpstr>Системно-деятеятельностный подход</vt:lpstr>
      <vt:lpstr>Слайд 10</vt:lpstr>
      <vt:lpstr>Модернизация системы заданий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Редактор</dc:creator>
  <cp:lastModifiedBy>Марина</cp:lastModifiedBy>
  <cp:revision>35</cp:revision>
  <dcterms:created xsi:type="dcterms:W3CDTF">2013-10-31T10:14:44Z</dcterms:created>
  <dcterms:modified xsi:type="dcterms:W3CDTF">2019-01-06T18:27:21Z</dcterms:modified>
</cp:coreProperties>
</file>