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1"/>
  </p:notesMasterIdLst>
  <p:sldIdLst>
    <p:sldId id="256" r:id="rId3"/>
    <p:sldId id="266" r:id="rId4"/>
    <p:sldId id="262" r:id="rId5"/>
    <p:sldId id="309" r:id="rId6"/>
    <p:sldId id="310" r:id="rId7"/>
    <p:sldId id="311" r:id="rId8"/>
    <p:sldId id="331" r:id="rId9"/>
    <p:sldId id="330" r:id="rId10"/>
    <p:sldId id="263" r:id="rId11"/>
    <p:sldId id="316" r:id="rId12"/>
    <p:sldId id="313" r:id="rId13"/>
    <p:sldId id="317" r:id="rId14"/>
    <p:sldId id="333" r:id="rId15"/>
    <p:sldId id="312" r:id="rId16"/>
    <p:sldId id="322" r:id="rId17"/>
    <p:sldId id="334" r:id="rId18"/>
    <p:sldId id="279" r:id="rId19"/>
    <p:sldId id="33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800000"/>
    <a:srgbClr val="F1E2AD"/>
    <a:srgbClr val="EFDE9F"/>
    <a:srgbClr val="FFE593"/>
    <a:srgbClr val="FFE89F"/>
    <a:srgbClr val="FFE9A3"/>
    <a:srgbClr val="A50021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48" autoAdjust="0"/>
  </p:normalViewPr>
  <p:slideViewPr>
    <p:cSldViewPr>
      <p:cViewPr>
        <p:scale>
          <a:sx n="50" d="100"/>
          <a:sy n="50" d="100"/>
        </p:scale>
        <p:origin x="-1650" y="-11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BAC1A01-D1D2-4727-A874-8163267892CD}" type="datetimeFigureOut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FFF27D5-C811-4FBF-9E3A-D09F37F0B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AFE4CB6-3CA8-4BA8-8581-B4241C20D551}" type="slidenum">
              <a:rPr lang="ru-RU" altLang="ru-RU" smtClean="0"/>
              <a:pPr eaLnBrk="1" hangingPunct="1">
                <a:defRPr/>
              </a:pPr>
              <a:t>1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raMaste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249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249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lvl="0"/>
            <a:endParaRPr lang="ru-RU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355E8-5F61-493B-9F7C-C598DE5079ED}" type="datetimeFigureOut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C2F81-9BE0-4D70-A6E5-CA8317445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3785F-594D-45A3-B2C8-0B768926AD03}" type="datetimeFigureOut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C6ADE-7FB5-4521-AF5E-4B8144F27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05B76-9CD6-4874-AA35-440908D8FEF5}" type="datetimeFigureOut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F8C79-ACC4-41F6-81E7-AB7A61F9A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EF0CE-D709-41E3-9B88-D024AF538C60}" type="datetimeFigureOut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5873A-9037-4F10-B805-D8F4D9AEC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33F6A-A5B0-407E-B2E7-DF2F11DC8FEC}" type="datetimeFigureOut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E720B-F26D-4251-8FBC-29BB914E6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09044-36D0-4A4F-9DAE-13C6BC956842}" type="datetimeFigureOut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86EC9-E3DD-4D71-9577-9D7C0CD15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2D929-F5A9-4326-AB3D-7D08650B3483}" type="datetimeFigureOut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1975E-865E-481C-979B-6385B10B6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452A1-E80B-4FAD-912E-716BFEA7385D}" type="datetimeFigureOut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287C5-3F33-4F1A-82E2-474FD7255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E689D-BC3E-400F-9490-E87DFD3E3CBB}" type="datetimeFigureOut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7CBE8-6923-482A-A25C-B9FBABBA2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3B33C-846C-4D32-8CE1-CB086991E29B}" type="datetimeFigureOut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63193-8E83-44D1-BD5E-04A67D0C0E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6ADB7-482C-469C-8D95-023A5489CCAD}" type="datetimeFigureOut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56060-B378-41C5-8B8E-FA15D8394E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FloraSlaid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BB5C3C97-F351-4934-8493-E606ACFE0488}" type="datetimeFigureOut">
              <a:rPr lang="ru-RU"/>
              <a:pPr>
                <a:defRPr/>
              </a:pPr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8747E4BE-B26F-40AB-B40A-DC1DB269E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sh&#1089;olniki.ru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sh&#1089;olniki.ru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sh&#1089;olniki.ru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sh&#1089;olniki.ru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sh&#1089;olniki.ru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8" descr="Untitled-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0299" y="1124744"/>
            <a:ext cx="6392876" cy="661183"/>
          </a:xfrm>
        </p:spPr>
        <p:txBody>
          <a:bodyPr/>
          <a:lstStyle/>
          <a:p>
            <a:pPr eaLnBrk="1" hangingPunct="1"/>
            <a:r>
              <a:rPr lang="ru-RU" altLang="ru-RU" sz="1800" dirty="0" smtClean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altLang="ru-RU" sz="1800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altLang="ru-RU" sz="1800" dirty="0" smtClean="0">
                <a:solidFill>
                  <a:srgbClr val="003300"/>
                </a:solidFill>
                <a:latin typeface="Comic Sans MS" pitchFamily="66" charset="0"/>
              </a:rPr>
              <a:t>«</a:t>
            </a:r>
            <a:r>
              <a:rPr lang="ru-RU" altLang="ru-RU" sz="2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Вариативность использования </a:t>
            </a:r>
            <a:r>
              <a:rPr lang="ru-RU" altLang="ru-RU" sz="2800" b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малых форм </a:t>
            </a:r>
            <a:r>
              <a:rPr lang="ru-RU" altLang="ru-RU" sz="2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фольклора в коррекции речевого развития обучающихся»</a:t>
            </a:r>
            <a:r>
              <a:rPr lang="ru-RU" altLang="ru-RU" sz="2800" b="1" dirty="0" smtClean="0">
                <a:solidFill>
                  <a:srgbClr val="800000"/>
                </a:solidFill>
                <a:latin typeface="Comic Sans MS" pitchFamily="66" charset="0"/>
              </a:rPr>
              <a:t/>
            </a:r>
            <a:br>
              <a:rPr lang="ru-RU" altLang="ru-RU" sz="2800" b="1" dirty="0" smtClean="0">
                <a:solidFill>
                  <a:srgbClr val="800000"/>
                </a:solidFill>
                <a:latin typeface="Comic Sans MS" pitchFamily="66" charset="0"/>
              </a:rPr>
            </a:br>
            <a:endParaRPr lang="ru-RU" altLang="ru-RU" sz="6000" b="1" dirty="0" smtClean="0">
              <a:solidFill>
                <a:srgbClr val="800000"/>
              </a:solidFill>
              <a:latin typeface="LuzSans-Book" pitchFamily="2" charset="0"/>
            </a:endParaRPr>
          </a:p>
        </p:txBody>
      </p:sp>
      <p:pic>
        <p:nvPicPr>
          <p:cNvPr id="44036" name="Picture 4" descr="&amp;Mcy;&amp;ucy;&amp;zcy;&amp;ycy;&amp;kcy;&amp;acy;&amp;lcy;&amp;softcy;&amp;ncy;&amp;ycy;&amp;iecy; &amp;icy;&amp;ncy;&amp;ncy;&amp;ocy;&amp;vcy;&amp;acy;&amp;tscy;&amp;icy;&amp;icy; &amp;dcy;&amp;lcy;&amp;yacy; &amp;rcy;&amp;acy;&amp;zcy;&amp;vcy;&amp;icy;&amp;tcy;&amp;icy;&amp;yacy; &amp;rcy;&amp;iecy;&amp;bcy;&amp;iecy;&amp;ncy;&amp;kcy;&amp;acy; (&amp;Scy;&amp;tcy;&amp;rcy;&amp;acy;&amp;ncy;&amp;icy;&amp;tscy;&amp;acy; 651) MP…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E9F4FA"/>
              </a:clrFrom>
              <a:clrTo>
                <a:srgbClr val="E9F4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1844824"/>
            <a:ext cx="4248472" cy="35844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10800000" flipV="1">
            <a:off x="3779912" y="5309929"/>
            <a:ext cx="46497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Кузнецова Марина Павловна</a:t>
            </a:r>
          </a:p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ГБОУ СОШ </a:t>
            </a: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№ 254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  3 СВОУО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 descr="Untitled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0"/>
            <a:ext cx="942972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84" name="Подзаголовок 2"/>
          <p:cNvSpPr>
            <a:spLocks noGrp="1"/>
          </p:cNvSpPr>
          <p:nvPr>
            <p:ph idx="1"/>
          </p:nvPr>
        </p:nvSpPr>
        <p:spPr>
          <a:xfrm>
            <a:off x="1979613" y="1989138"/>
            <a:ext cx="7092950" cy="4895850"/>
          </a:xfrm>
        </p:spPr>
        <p:txBody>
          <a:bodyPr/>
          <a:lstStyle/>
          <a:p>
            <a:pPr marL="1079500" indent="-514350" eaLnBrk="1" hangingPunct="1"/>
            <a:endParaRPr lang="en-US" altLang="ru-RU" dirty="0" smtClean="0"/>
          </a:p>
          <a:p>
            <a:pPr marL="1079500" indent="-514350" eaLnBrk="1" hangingPunct="1"/>
            <a:endParaRPr lang="en-US" altLang="ru-RU" dirty="0" smtClean="0">
              <a:solidFill>
                <a:srgbClr val="000099"/>
              </a:solidFill>
              <a:hlinkClick r:id="rId3"/>
            </a:endParaRPr>
          </a:p>
          <a:p>
            <a:pPr marL="1079500" indent="-514350" eaLnBrk="1" hangingPunct="1"/>
            <a:endParaRPr lang="en-US" altLang="ru-RU" dirty="0" smtClean="0">
              <a:solidFill>
                <a:srgbClr val="000099"/>
              </a:solidFill>
              <a:hlinkClick r:id="rId3"/>
            </a:endParaRPr>
          </a:p>
          <a:p>
            <a:pPr marL="1079500" indent="-514350" eaLnBrk="1" hangingPunct="1"/>
            <a:endParaRPr lang="en-US" altLang="ru-RU" dirty="0" smtClean="0"/>
          </a:p>
          <a:p>
            <a:pPr marL="1079500" indent="-514350" eaLnBrk="1" hangingPunct="1"/>
            <a:endParaRPr lang="ru-RU" altLang="ru-RU" dirty="0" smtClean="0"/>
          </a:p>
        </p:txBody>
      </p:sp>
      <p:pic>
        <p:nvPicPr>
          <p:cNvPr id="1027" name="Picture 3" descr="&amp;Kcy;&amp;ocy;&amp;lcy;&amp;ycy;&amp;bcy;&amp;iecy;&amp;lcy;&amp;softcy;&amp;ncy;&amp;ycy;&amp;iecy; &quot; MyLittles - &amp;Mcy;&amp;ocy;&amp;jcy; &amp;mcy;&amp;acy;&amp;lcy;&amp;iecy;&amp;ncy;&amp;softcy;&amp;kcy;&amp;icy;&amp;jcy;. &amp;Pcy;&amp;ocy;&amp;rcy;&amp;tcy;&amp;acy;&amp;lcy; &amp;dcy;&amp;lcy;&amp;yacy; &amp;rcy;&amp;ocy;&amp;dcy;&amp;icy;&amp;tcy;&amp;iecy;&amp;lcy;&amp;iecy;…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2500306"/>
            <a:ext cx="3929058" cy="4143404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5857884" y="730958"/>
            <a:ext cx="328611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Солнышко! Ведрышко!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Выйди поскорей!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Будь к нам подобрей!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закличка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&amp;Vcy;&amp;scy;&amp;iecy;&amp;lcy;&amp;iecy;&amp;ncy;&amp;ncy;&amp;acy;&amp;yacy; &amp;ncy;&amp;acy; &amp;lcy;&amp;acy;&amp;dcy;&amp;ocy;&amp;ncy;&amp;icy;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3808" y="0"/>
            <a:ext cx="2786083" cy="2786058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14612" y="2269881"/>
            <a:ext cx="328614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Баю-бай, за рекой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Скрылось солнце на покой.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Алешиных ворот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Зайки водят хоровод.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Заиньки, заиньки,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пора ли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баиньки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Вам под осинку,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Алеше — на перинку.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Баю-баю,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Лешенька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Засыпай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скорешенько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(колыбельная песня)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 descr="Untitled-2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20484" name="Подзаголовок 2"/>
          <p:cNvSpPr>
            <a:spLocks noGrp="1"/>
          </p:cNvSpPr>
          <p:nvPr>
            <p:ph idx="1"/>
          </p:nvPr>
        </p:nvSpPr>
        <p:spPr>
          <a:xfrm>
            <a:off x="3786182" y="2857496"/>
            <a:ext cx="3429024" cy="4027492"/>
          </a:xfrm>
        </p:spPr>
        <p:txBody>
          <a:bodyPr/>
          <a:lstStyle/>
          <a:p>
            <a:pPr marL="1079500" indent="-514350" eaLnBrk="1" hangingPunct="1"/>
            <a:endParaRPr lang="en-US" altLang="ru-RU" dirty="0" smtClean="0"/>
          </a:p>
          <a:p>
            <a:pPr marL="1079500" indent="-514350" eaLnBrk="1" hangingPunct="1">
              <a:buNone/>
            </a:pPr>
            <a:endParaRPr lang="en-US" altLang="ru-RU" dirty="0" smtClean="0">
              <a:solidFill>
                <a:srgbClr val="000099"/>
              </a:solidFill>
              <a:hlinkClick r:id="rId3"/>
            </a:endParaRPr>
          </a:p>
          <a:p>
            <a:pPr marL="1079500" indent="-514350" eaLnBrk="1" hangingPunct="1"/>
            <a:endParaRPr lang="en-US" altLang="ru-RU" dirty="0" smtClean="0"/>
          </a:p>
          <a:p>
            <a:pPr marL="1079500" indent="-514350" eaLnBrk="1" hangingPunct="1"/>
            <a:endParaRPr lang="ru-RU" alt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143116"/>
            <a:ext cx="29289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Большие ноги шли по дороге: 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топ-топ-топ, топ-топ-топ. 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Маленькие ножки бежали по дорожке: </a:t>
            </a:r>
          </a:p>
          <a:p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топ-топ-топ-топ-топ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топ-топ-топ-топ-топ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пестушка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sz="2400" dirty="0"/>
          </a:p>
        </p:txBody>
      </p:sp>
      <p:pic>
        <p:nvPicPr>
          <p:cNvPr id="32770" name="Picture 2" descr="&amp;Mcy;&amp;acy;&amp;pcy;&amp;acy;&amp;ncy;&amp;icy;&amp;yacy; - &amp;scy;&amp;tcy;&amp;rcy;&amp;acy;&amp;ncy;&amp;acy;, &amp;gcy;&amp;dcy;&amp;iecy; &amp;lcy;&amp;yucy;&amp;bcy;&amp;yacy;&amp;tcy; &amp;scy;&amp;vcy;&amp;ocy;&amp;jcy; &amp;dcy;&amp;ocy;&amp;mcy; &amp;icy; &amp;dcy;&amp;iecy;&amp;tcy;&amp;iecy;&amp;jcy; - Part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43481" y="2214554"/>
            <a:ext cx="4200519" cy="4457693"/>
          </a:xfrm>
          <a:prstGeom prst="rect">
            <a:avLst/>
          </a:prstGeom>
          <a:noFill/>
        </p:spPr>
      </p:pic>
      <p:pic>
        <p:nvPicPr>
          <p:cNvPr id="32772" name="Picture 4" descr="&amp;Acy;&amp;rcy;&amp;khcy;&amp;icy;&amp;vcy; &amp;mcy;&amp;acy;&amp;tcy;&amp;iecy;&amp;rcy;&amp;icy;&amp;acy;&amp;lcy;&amp;ocy;&amp;vcy; - &amp;Pcy;&amp;iecy;&amp;rcy;&amp;scy;&amp;ocy;&amp;ncy;&amp;acy;&amp;lcy;&amp;softcy;&amp;ncy;&amp;ycy;&amp;jcy; &amp;scy;&amp;acy;&amp;jcy;&amp;tcy;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5984" y="285728"/>
            <a:ext cx="3071834" cy="2500330"/>
          </a:xfrm>
          <a:prstGeom prst="teardrop">
            <a:avLst/>
          </a:prstGeom>
          <a:noFill/>
          <a:effectLst>
            <a:softEdge rad="127000"/>
          </a:effectLst>
        </p:spPr>
      </p:pic>
      <p:pic>
        <p:nvPicPr>
          <p:cNvPr id="10" name="Picture 2" descr="30 &amp;Scy;&amp;iecy;&amp;ncy;&amp;tcy;&amp;yacy;&amp;bcy;&amp;rcy;&amp;yacy; 2013 - Blog - St-cells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6FDF6"/>
              </a:clrFrom>
              <a:clrTo>
                <a:srgbClr val="F6FD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285992"/>
            <a:ext cx="3857620" cy="435771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357818" y="857233"/>
            <a:ext cx="4000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Мама мыла Милу мылом.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Мила мыла не любила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(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скороговорка)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 descr="Untitled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-214338"/>
            <a:ext cx="6346825" cy="1285884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rgbClr val="800000"/>
                </a:solidFill>
                <a:latin typeface="Comic Sans MS" pitchFamily="66" charset="0"/>
              </a:rPr>
              <a:t>Лексика. Грамматический строй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4143380"/>
            <a:ext cx="2571768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Улитка, улитка! 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Покажи свои рога, 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Дам кусок пирога. 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Пышки, ватрушки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Сдобной лепёшки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Высуши рожки.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          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приговорка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928670"/>
            <a:ext cx="292895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Петушок, петушок,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Золотой гребешок,</a:t>
            </a:r>
          </a:p>
          <a:p>
            <a:pPr>
              <a:buNone/>
            </a:pP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Масляна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головушка, Шелкова бородушка, 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Что ты рано встаешь, Голосисто поешь,  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Деткам спать не даешь?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            (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прибаутка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pic>
        <p:nvPicPr>
          <p:cNvPr id="7" name="Picture 2" descr="&amp;Icy;&amp;ncy;&amp;tcy;&amp;iecy;&amp;rcy;&amp;ncy;&amp;iecy;&amp;tcy;-&amp;dcy;&amp;rcy;&amp;ocy;&amp;chcy;&amp;iecy;&amp;rcy;&amp;ycy; &amp;ocy; &amp;pcy;&amp;rcy;&amp;ocy;&amp;shcy;&amp;iecy;&amp;dcy;&amp;shcy;&amp;iecy;&amp;jcy; &amp;Mcy;&amp;iecy;&amp;gcy;&amp;acy;&amp;vcy;&amp;scy;&amp;tcy;&amp;rcy;&amp;iecy;&amp;chcy;&amp;iecy; - &amp;CHcy;&amp;iecy;&amp;bcy;&amp;ocy;&amp;kcy;&amp;scy;&amp;acy;&amp;rcy;&amp;ycy;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642918"/>
            <a:ext cx="3214710" cy="3500438"/>
          </a:xfrm>
          <a:prstGeom prst="rect">
            <a:avLst/>
          </a:prstGeom>
          <a:noFill/>
        </p:spPr>
      </p:pic>
      <p:pic>
        <p:nvPicPr>
          <p:cNvPr id="31746" name="Picture 2" descr="&amp;Ucy;&amp;lcy;&amp;icy;&amp;tcy;&amp;kcy;&amp;acy; - &amp;ucy;&amp;lcy;&amp;iecy;&amp;jcy;, &amp;dcy;&amp;ocy;&amp;mcy;, &amp;ucy;&amp;bcy;&amp;iecy;&amp;zhcy;&amp;icy;&amp;shchcy;&amp;iecy;. - &amp;Kcy;&amp;acy;&amp;rcy;&amp;tcy;&amp;icy;&amp;ncy;&amp;kcy;&amp;acy; 50 - &amp;Ncy;&amp;acy;&amp;zcy;&amp;vcy;&amp;acy;&amp;ncy;&amp;icy;&amp;yacy; &amp;zhcy;&amp;icy;&amp;vcy;&amp;ocy;&amp;tcy;&amp;ncy;&amp;ycy;&amp;khcy; - &amp;ZHcy;&amp;icy;&amp;vcy;&amp;ocy;&amp;tcy;&amp;ncy;&amp;ycy;&amp;iecy; - &amp;Kcy;&amp;acy;&amp;rcy;&amp;tcy;&amp;icy;&amp;ncy;&amp;kcy;&amp;icy; &amp;pcy;&amp;ocy; &amp;ocy;&amp;kcy;&amp;rcy;&amp;ucy;&amp;zhcy;&amp;acy;&amp;yucy;&amp;shchcy;&amp;iecy;&amp;mcy;&amp;ucy; &amp;mcy;&amp;icy;&amp;rcy;&amp;ucy;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70" y="3714752"/>
            <a:ext cx="3071834" cy="28193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3" descr="Untitled-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285984" y="1011636"/>
            <a:ext cx="292895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Направо пойдешь —клад найдешь,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Налево пойдешь —коня потеряешь,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Прямо пойдешь —сам пропадешь.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3214686"/>
            <a:ext cx="35719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мы землю парили, парили.</a:t>
            </a:r>
            <a:endParaRPr lang="ru-RU" sz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мы землю пахали, пахали.</a:t>
            </a:r>
            <a:endParaRPr lang="ru-RU" sz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мы просо сеяли, сеяли.</a:t>
            </a:r>
            <a:endParaRPr lang="ru-RU" sz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мы просо пололи, пололи.</a:t>
            </a:r>
            <a:endParaRPr lang="ru-RU" sz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мы просо косили, косили,</a:t>
            </a:r>
            <a:endParaRPr lang="ru-RU" sz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мы просо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рушали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рушали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мы просо веяли, веяли.</a:t>
            </a:r>
            <a:endParaRPr lang="ru-RU" sz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мы просо сушили, сушили.</a:t>
            </a:r>
            <a:endParaRPr lang="ru-RU" sz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мы просо дробили, дробили.</a:t>
            </a:r>
            <a:endParaRPr lang="ru-RU" sz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мы кашу варили, варили</a:t>
            </a:r>
          </a:p>
          <a:p>
            <a:pPr lvl="0" eaLnBrk="0" hangingPunct="0"/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(песня.)</a:t>
            </a:r>
            <a:endParaRPr lang="ru-RU" sz="28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58" name="Picture 2" descr="&amp;Icy;&amp;lcy;&amp;softcy;&amp;yacy; &amp;mcy;&amp;ucy;&amp;rcy;&amp;ocy;&amp;mcy;&amp;iecy;&amp;tscy; &amp;icy; &amp;scy;&amp;ocy;&amp;lcy;&amp;ocy;&amp;vcy;&amp;iecy;&amp;jcy; &amp;rcy;&amp;acy;&amp;zcy;&amp;bcy;&amp;ocy;&amp;jcy;&amp;ncy;&amp;icy;&amp;kcy;. &amp;Pcy;&amp;rcy;&amp;ocy;&amp;khcy;&amp;ocy;&amp;zhcy;&amp;dcy;&amp;iecy;&amp;ncy;&amp;icy;&amp;ie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57167"/>
            <a:ext cx="4429124" cy="307183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70660" name="Picture 4" descr="&amp;Scy;&amp;kcy;&amp;acy;&amp;zcy;&amp;kcy;&amp;acy; &amp;pcy;&amp;rcy;&amp;ocy; &amp;Icy;&amp;vcy;&amp;acy;&amp;ncy;&amp;acy;-&amp;kcy;&amp;rcy;&amp;iecy;&amp;scy;&amp;tcy;&amp;softcy;&amp;yacy;&amp;ncy;&amp;scy;&amp;kcy;&amp;ocy;&amp;gcy;&amp;ocy; &amp;scy;&amp;ycy;&amp;ncy;&amp;acy; &amp;icy; &amp;chcy;&amp;ucy;&amp;dcy;&amp;ocy;-&amp;yucy;&amp;dcy;&amp;ocy;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3000372"/>
            <a:ext cx="3714776" cy="385762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 descr="Untitled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-928726" y="0"/>
            <a:ext cx="1007272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071670" y="500042"/>
            <a:ext cx="35004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Заинька, попляши,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Серенький, попляши.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Зайка, зайка, попляши,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Серый, серый, попляши</a:t>
            </a:r>
          </a:p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(</a:t>
            </a:r>
            <a:r>
              <a:rPr lang="ru-RU" sz="24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потешка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28674" name="Picture 2" descr="&amp;Dcy;&amp;iecy;&amp;tcy;&amp;scy;&amp;kcy;&amp;icy;&amp;iecy; &amp;acy;&amp;ncy;&amp;icy;&amp;mcy;&amp;acy;&amp;tscy;&amp;icy;&amp;icy; &amp;dcy;&amp;lcy;&amp;yacy; &amp;pcy;&amp;rcy;&amp;iecy;&amp;zcy;&amp;iecy;&amp;ncy;&amp;tcy;&amp;acy;&amp;tscy;&amp;icy;&amp;jcy; &amp;scy;&amp;kcy;&amp;acy;&amp;chcy;&amp;acy;&amp;tcy;&amp;softcy; &amp;bcy;&amp;iecy;&amp;scy;&amp;pcy;&amp;lcy;&amp;acy;&amp;tcy;&amp;ncy;&amp;ocy;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16533" y="428604"/>
            <a:ext cx="3727467" cy="3000396"/>
          </a:xfrm>
          <a:prstGeom prst="teardrop">
            <a:avLst/>
          </a:prstGeom>
          <a:noFill/>
          <a:effectLst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714876" y="3429000"/>
            <a:ext cx="44291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Котя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котенька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коток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Котя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серенький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хвосток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Приди,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котя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ночевать, 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Приди Васеньку качать. 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Уж как я тебе, коту, 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работу заплачу — 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Дам кусок пирога 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кувшин молока</a:t>
            </a:r>
          </a:p>
          <a:p>
            <a:pPr lvl="0" eaLnBrk="0" hangingPunct="0"/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(колыбельная)</a:t>
            </a:r>
            <a:endPara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Goldteam &amp;fcy;&amp;ocy;&amp;rcy;&amp;ucy;&amp;mcy;&amp;ycy; &amp;Kcy;&amp;ocy;&amp;lcy;&amp;ycy;&amp;bcy;&amp;iecy;&amp;lcy;&amp;softcy;&amp;ncy;&amp;ycy;&amp;iecy;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00166" y="3286124"/>
            <a:ext cx="3071834" cy="3214710"/>
          </a:xfrm>
          <a:prstGeom prst="teardrop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3" descr="Untitled-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14338"/>
            <a:ext cx="957266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 descr="&amp;Ocy;&amp;bcy;&amp;ocy;&amp;icy; &amp;Scy;&amp;ocy;&amp;lcy;&amp;ncy;&amp;tscy;&amp;acy; &amp;scy;&amp;vcy;&amp;iecy;&amp;tcy; - 2560x1600 &amp;kcy;&amp;acy;&amp;rcy;&amp;tcy;&amp;icy;&amp;ncy;&amp;kcy;&amp;icy; &amp;ncy;&amp;acy; &amp;rcy;&amp;acy;&amp;bcy;&amp;ocy;&amp;chcy;&amp;icy;&amp;jcy; &amp;scy;&amp;tcy;&amp;ocy;&amp;l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285728"/>
            <a:ext cx="4857752" cy="4000528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71682" name="Picture 2" descr="&amp;Vcy;&amp;scy;&amp;iecy;&amp;lcy;&amp;iecy;&amp;ncy;&amp;ncy;&amp;acy;&amp;yacy; &amp;ncy;&amp;acy; &amp;lcy;&amp;acy;&amp;dcy;&amp;ocy;&amp;ncy;&amp;icy;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1" y="0"/>
            <a:ext cx="2857489" cy="2786083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214810" y="3799012"/>
            <a:ext cx="542928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что за потолок?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он низок, то высок,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он сер, то беловат,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чуть-чуть голубоват.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порой такой красивый,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Кружевной и синий-синий.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загадки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785794"/>
            <a:ext cx="221457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Доброе хорошее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людей глядит,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людям на себя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Глядеть не велит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5" descr="Untitled-2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 rot="10800000" flipV="1">
            <a:off x="2285984" y="941701"/>
            <a:ext cx="342902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Куда, Фома, едешь?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Сено косить.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 на что тебе сено?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Коровушку кормить.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 на что тебе коровушка?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Молоко доить.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 на что тебе молоко?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Деток кормить.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прибаутка)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 descr="&amp;Kcy;&amp;acy;&amp;kcy; &amp;pcy;&amp;ocy;&amp;yacy;&amp;vcy;&amp;icy;&amp;lcy;&amp;icy;&amp;scy;&amp;softcy; &amp;rcy;&amp;ocy;&amp;mcy;&amp;acy;&amp;shcy;&amp;kcy;&amp;icy;. - &amp;Tcy;&amp;iecy;&amp;mcy;&amp;acy; &quot;&amp;Ocy;&amp;vcy;&amp;ocy;&amp;shchcy;&amp;icy;. &amp;Ocy;&amp;gcy;&amp;ocy;&amp;rcy;&amp;ocy;&amp;dcy;&quot; &amp;vcy; &amp;ocy;&amp;gcy;&amp;ocy;&amp;rcy;&amp;ocy;&amp;dcy;&amp;iecy; &amp;mcy;&amp;ncy;&amp;ocy;&amp;gcy;&amp;ocy; &amp;gcy;&amp;rcy;&amp;yacy;&amp;dcy;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2636912"/>
            <a:ext cx="4095172" cy="40005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43471" y="285728"/>
            <a:ext cx="35431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Связная речь</a:t>
            </a:r>
            <a:r>
              <a:rPr lang="ru-RU" sz="32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Untitled-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Содержимое 4"/>
          <p:cNvSpPr>
            <a:spLocks noGrp="1"/>
          </p:cNvSpPr>
          <p:nvPr>
            <p:ph idx="1"/>
          </p:nvPr>
        </p:nvSpPr>
        <p:spPr>
          <a:xfrm>
            <a:off x="1979613" y="357167"/>
            <a:ext cx="6553200" cy="71437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altLang="ru-RU" sz="2800" b="1" dirty="0" smtClean="0">
              <a:latin typeface="Comic Sans MS" pitchFamily="66" charset="0"/>
            </a:endParaRPr>
          </a:p>
        </p:txBody>
      </p:sp>
      <p:pic>
        <p:nvPicPr>
          <p:cNvPr id="23554" name="Picture 2" descr="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357166"/>
            <a:ext cx="3429024" cy="3429024"/>
          </a:xfrm>
          <a:prstGeom prst="rect">
            <a:avLst/>
          </a:prstGeom>
          <a:noFill/>
        </p:spPr>
      </p:pic>
      <p:pic>
        <p:nvPicPr>
          <p:cNvPr id="23556" name="Picture 4" descr="&amp;Icy;&amp;zcy;&amp;rcy;&amp;acy;&amp;icy;&amp;lcy;&amp;softcy;&amp;scy;&amp;kcy;&amp;icy;&amp;jcy; &amp;fcy;&amp;ocy;&amp;rcy;&amp;ucy;&amp;mcy; :: &amp;Pcy;&amp;rcy;&amp;ocy;&amp;scy;&amp;mcy;&amp;ocy;&amp;tcy;&amp;rcy; &amp;tcy;&amp;iecy;&amp;mcy;&amp;ycy; - &amp;Acy;&amp;scy;&amp;scy;&amp;ocy;&amp;tscy;&amp;icy;&amp;acy;&amp;tscy;&amp;icy;&amp;icy; &amp;vcy; &amp;kcy;&amp;acy;&amp;rcy;&amp;tcy;&amp;icy;&amp;ncy;&amp;kcy;&amp;acy;&amp;khcy;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2928934"/>
            <a:ext cx="4500562" cy="392906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72132" y="1214422"/>
            <a:ext cx="30718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Васька слушает, да ест.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4612" y="4572008"/>
            <a:ext cx="2571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Дело мастера боится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DE9F">
            <a:alpha val="6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&amp;Scy;&amp;ocy;&amp;lcy;&amp;ncy;&amp;ycy;&amp;shcy;&amp;kcy;&amp;icy;: 03/01/2011 - 04/01/201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3573016"/>
            <a:ext cx="2714612" cy="286836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260649"/>
            <a:ext cx="64294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Типы структурной логической организации загадок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1000108"/>
            <a:ext cx="46029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Загадки с точно названными признаками.</a:t>
            </a:r>
            <a:endParaRPr lang="ru-RU" dirty="0"/>
          </a:p>
        </p:txBody>
      </p:sp>
      <p:pic>
        <p:nvPicPr>
          <p:cNvPr id="8" name="Picture 2" descr="&amp;Scy;&amp;dcy;&amp;iecy;&amp;lcy;&amp;kcy;&amp;icy;&amp;ncy;&amp;ocy;. &amp;Kcy;&amp;rcy;&amp;acy;&amp;scy;&amp;ncy;&amp;ocy;&amp;dcy;&amp;acy;&amp;rcy;&amp;scy;&amp;kcy;&amp;icy;&amp;jcy; &amp;kcy;&amp;rcy;&amp;acy;&amp;jcy; = &amp;mcy;&amp;ocy;&amp;lcy;&amp;ocy;&amp;kcy;&amp;ocy;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332656"/>
            <a:ext cx="2786050" cy="2567778"/>
          </a:xfrm>
          <a:prstGeom prst="rect">
            <a:avLst/>
          </a:prstGeom>
          <a:noFill/>
        </p:spPr>
      </p:pic>
      <p:pic>
        <p:nvPicPr>
          <p:cNvPr id="9" name="Picture 2" descr="&amp;Ucy;&amp;kcy;&amp;rcy;&amp;acy;&amp;shcy;&amp;iecy;&amp;ncy;&amp;icy;&amp;iecy; &amp;Dcy;&amp;IEcy;&amp;Kcy;&amp;Ocy;&amp;Rcy;&amp;IEcy;&amp;Tcy;&amp;Tcy;&amp;Ocy; &amp;Pcy;&amp;ocy;&amp;dcy;&amp;scy;&amp;ocy;&amp;lcy;&amp;ncy;&amp;ucy;&amp;khcy; &amp;Kcy;&amp;ucy;&amp;pcy;&amp;icy;&amp;tcy;&amp;softcy;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645024"/>
            <a:ext cx="2392950" cy="2998686"/>
          </a:xfrm>
          <a:prstGeom prst="rect">
            <a:avLst/>
          </a:prstGeom>
          <a:noFill/>
        </p:spPr>
      </p:pic>
      <p:pic>
        <p:nvPicPr>
          <p:cNvPr id="10" name="Picture 2" descr="&amp;Pcy;&amp;rcy;&amp;ocy;&amp;scy;&amp;mcy;&amp;ocy;&amp;tcy;&amp;rcy; &amp;icy;&amp;zcy;&amp;ocy;&amp;bcy;&amp;rcy;&amp;acy;&amp;zhcy;&amp;iecy;&amp;ncy;&amp;icy;&amp;yacy; 362606 &amp;Scy;&amp;iecy;&amp;rcy;&amp;vcy;&amp;icy;&amp;scy; &amp;pcy;&amp;ucy;&amp;bcy;&amp;lcy;&amp;icy;&amp;kcy;&amp;acy;&amp;tscy;&amp;icy;&amp;icy; &amp;icy; &amp;khcy;&amp;rcy;&amp;acy;&amp;ncy;&amp;iecy;&amp;ncy;&amp;icy;&amp;yacy; &amp;icy;&amp;zcy;&amp;ocy;&amp;bcy;&amp;rcy;&amp;acy;&amp;zhcy;&amp;iecy;&amp;ncy;&amp;icy;&amp;jcy; : &amp;khcy;&amp;ocy;&amp;scy;&amp;tcy;&amp;icy;&amp;ncy;&amp;gcy; &amp;kcy;&amp;acy;&amp;rcy;&amp;tcy;&amp;icy;&amp;ncy;&amp;ocy;&amp;kcy; : &amp;rcy;&amp;acy;&amp;zcy;&amp;mcy;&amp;iecy;&amp;shchcy;&amp;iecy;&amp;ncy;&amp;icy;&amp;iecy; &amp;fcy;&amp;ocy;&amp;tcy;&amp;ocy;&amp;kcy; : &amp;mcy;&amp;iecy;&amp;scy;&amp;tcy;&amp;ocy; &amp;dcy;&amp;lcy;&amp;yacy; &amp;fcy;&amp;ocy;&amp;tcy;&amp;ocy;&amp;gcy;&amp;rcy;&amp;acy;&amp;fcy;&amp;icy;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85794"/>
            <a:ext cx="2448272" cy="2857520"/>
          </a:xfrm>
          <a:prstGeom prst="rect">
            <a:avLst/>
          </a:prstGeom>
          <a:noFill/>
        </p:spPr>
      </p:pic>
      <p:pic>
        <p:nvPicPr>
          <p:cNvPr id="11" name="Picture 2" descr="&amp;Dcy;&amp;ocy;&amp;bcy;&amp;acy;&amp;vcy;&amp;icy;&amp;tcy;&amp;softcy; &amp;kcy;&amp;ocy;&amp;mcy;&amp;mcy;&amp;iecy;&amp;ncy;&amp;tcy;&amp;acy;&amp;rcy;&amp;icy;&amp;jcy;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71736" y="4725144"/>
            <a:ext cx="4087356" cy="213285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297050" y="3501008"/>
            <a:ext cx="4549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Загадки с отрицательными сравнениями.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357422" y="2564904"/>
            <a:ext cx="492922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Загадки с зашифрованными с помощью иносказаний признаками.</a:t>
            </a:r>
          </a:p>
          <a:p>
            <a:endParaRPr lang="ru-RU" sz="1600" b="1" dirty="0" smtClean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35696" y="1484784"/>
            <a:ext cx="5022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Загадки с отрицательными сравнениями и зашифрованными признаками,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34175" y="4149080"/>
            <a:ext cx="3075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Комбинированные загадки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 descr="Untitled-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32" y="260350"/>
            <a:ext cx="6913581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800000"/>
                </a:solidFill>
                <a:latin typeface="Comic Sans MS" pitchFamily="66" charset="0"/>
              </a:rPr>
              <a:t>Анализ научно-методической, </a:t>
            </a:r>
            <a:br>
              <a:rPr lang="ru-RU" sz="2800" b="1" dirty="0" smtClean="0">
                <a:solidFill>
                  <a:srgbClr val="80000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800000"/>
                </a:solidFill>
                <a:latin typeface="Comic Sans MS" pitchFamily="66" charset="0"/>
              </a:rPr>
              <a:t>психолого-педагогической </a:t>
            </a:r>
            <a:br>
              <a:rPr lang="ru-RU" sz="2800" b="1" dirty="0" smtClean="0">
                <a:solidFill>
                  <a:srgbClr val="80000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800000"/>
                </a:solidFill>
                <a:latin typeface="Comic Sans MS" pitchFamily="66" charset="0"/>
              </a:rPr>
              <a:t>литературы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357422" y="1571612"/>
            <a:ext cx="6786577" cy="5126051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«Сказки, песенки, </a:t>
            </a:r>
            <a:r>
              <a:rPr lang="ru-RU" sz="3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являются незаменимым средством пробуждения познавательной активности, самостоятельности, яркой индивидуальности»</a:t>
            </a:r>
            <a:endParaRPr lang="ru-RU" sz="33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3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3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В.А.Сухомлинский </a:t>
            </a:r>
          </a:p>
          <a:p>
            <a:pPr marL="0" indent="0" algn="just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ru-RU" sz="33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ru-RU" sz="3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сказки, загадки и пословицы являются богатейшим материалом для развития культуры речи». </a:t>
            </a:r>
            <a:endParaRPr lang="ru-RU" sz="33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ru-RU" sz="33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А.П.Усова</a:t>
            </a:r>
          </a:p>
          <a:p>
            <a:pPr marL="0" indent="0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 eaLnBrk="1" fontAlgn="auto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28" descr="Untitled-1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2857487" y="571480"/>
            <a:ext cx="6035687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900" b="1" dirty="0" smtClean="0">
                <a:solidFill>
                  <a:srgbClr val="800000"/>
                </a:solidFill>
                <a:latin typeface="Comic Sans MS" pitchFamily="66" charset="0"/>
              </a:rPr>
              <a:t>Использование фольклора</a:t>
            </a:r>
            <a:r>
              <a:rPr lang="ru-RU" altLang="ru-RU" sz="28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endParaRPr lang="ru-RU" altLang="ru-RU" sz="2800" b="1" dirty="0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24128" y="1412776"/>
            <a:ext cx="2880320" cy="1728192"/>
          </a:xfrm>
          <a:prstGeom prst="roundRect">
            <a:avLst/>
          </a:prstGeom>
          <a:solidFill>
            <a:srgbClr val="FFC000"/>
          </a:solidFill>
          <a:ln w="57150">
            <a:solidFill>
              <a:srgbClr val="A5002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 typeface="Wingdings" pitchFamily="2" charset="2"/>
              <a:buNone/>
              <a:defRPr/>
            </a:pPr>
            <a:endParaRPr lang="ru-RU" sz="2000" dirty="0">
              <a:solidFill>
                <a:srgbClr val="1111F3"/>
              </a:solidFill>
              <a:latin typeface="Comic Sans MS" pitchFamily="66" charset="0"/>
            </a:endParaRPr>
          </a:p>
          <a:p>
            <a:pPr algn="ctr" eaLnBrk="0" hangingPunct="0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latin typeface="Comic Sans MS" pitchFamily="66" charset="0"/>
              </a:rPr>
              <a:t>Фонематический слух, звукопроизношение</a:t>
            </a:r>
            <a:endParaRPr lang="ru-RU" sz="2400" dirty="0">
              <a:solidFill>
                <a:srgbClr val="800000"/>
              </a:solidFill>
              <a:latin typeface="Comic Sans MS" pitchFamily="66" charset="0"/>
            </a:endParaRPr>
          </a:p>
          <a:p>
            <a:pPr eaLnBrk="0" hangingPunct="0">
              <a:buFont typeface="Wingdings" pitchFamily="2" charset="2"/>
              <a:buChar char="Ø"/>
              <a:defRPr/>
            </a:pPr>
            <a:endParaRPr lang="ru-RU" sz="2000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2" name="Скругленный прямоугольник 11"/>
          <p:cNvSpPr/>
          <p:nvPr/>
        </p:nvSpPr>
        <p:spPr>
          <a:xfrm rot="10800000" flipV="1">
            <a:off x="2627784" y="4221088"/>
            <a:ext cx="3024336" cy="1728192"/>
          </a:xfrm>
          <a:prstGeom prst="roundRect">
            <a:avLst/>
          </a:prstGeom>
          <a:solidFill>
            <a:srgbClr val="FFC000"/>
          </a:solidFill>
          <a:ln w="57150">
            <a:solidFill>
              <a:srgbClr val="A5002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>
                <a:solidFill>
                  <a:srgbClr val="800000"/>
                </a:solidFill>
                <a:latin typeface="Comic Sans MS" pitchFamily="66" charset="0"/>
              </a:rPr>
              <a:t>Лексика,</a:t>
            </a:r>
          </a:p>
          <a:p>
            <a:pPr algn="ctr">
              <a:defRPr/>
            </a:pPr>
            <a:r>
              <a:rPr lang="ru-RU" sz="2000" dirty="0" smtClean="0">
                <a:solidFill>
                  <a:srgbClr val="800000"/>
                </a:solidFill>
                <a:latin typeface="Comic Sans MS" pitchFamily="66" charset="0"/>
              </a:rPr>
              <a:t>грамматический </a:t>
            </a:r>
            <a:r>
              <a:rPr lang="ru-RU" sz="2000" dirty="0">
                <a:solidFill>
                  <a:srgbClr val="800000"/>
                </a:solidFill>
                <a:latin typeface="Comic Sans MS" pitchFamily="66" charset="0"/>
              </a:rPr>
              <a:t>строй </a:t>
            </a:r>
            <a:r>
              <a:rPr lang="ru-RU" sz="2000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endParaRPr lang="ru-RU" sz="2000" dirty="0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3" name="Скругленный прямоугольник 11"/>
          <p:cNvSpPr/>
          <p:nvPr/>
        </p:nvSpPr>
        <p:spPr>
          <a:xfrm>
            <a:off x="5940152" y="4149080"/>
            <a:ext cx="2632376" cy="1512168"/>
          </a:xfrm>
          <a:prstGeom prst="roundRect">
            <a:avLst/>
          </a:prstGeom>
          <a:solidFill>
            <a:srgbClr val="FFC000"/>
          </a:solidFill>
          <a:ln w="57150">
            <a:solidFill>
              <a:srgbClr val="A5002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>
                <a:solidFill>
                  <a:srgbClr val="800000"/>
                </a:solidFill>
                <a:latin typeface="Comic Sans MS" pitchFamily="66" charset="0"/>
              </a:rPr>
              <a:t>Связная речь</a:t>
            </a:r>
            <a:endParaRPr lang="ru-RU" sz="2000" dirty="0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11"/>
          <p:cNvSpPr/>
          <p:nvPr/>
        </p:nvSpPr>
        <p:spPr>
          <a:xfrm>
            <a:off x="2643174" y="1412776"/>
            <a:ext cx="2648906" cy="1872208"/>
          </a:xfrm>
          <a:prstGeom prst="roundRect">
            <a:avLst/>
          </a:prstGeom>
          <a:solidFill>
            <a:srgbClr val="FFC000"/>
          </a:solidFill>
          <a:ln w="57150">
            <a:solidFill>
              <a:srgbClr val="A5002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latin typeface="Comic Sans MS" pitchFamily="66" charset="0"/>
              </a:rPr>
              <a:t>Артикуляционная</a:t>
            </a:r>
          </a:p>
          <a:p>
            <a:pPr algn="ctr" eaLnBrk="0" hangingPunct="0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latin typeface="Comic Sans MS" pitchFamily="66" charset="0"/>
              </a:rPr>
              <a:t>дыхательная,</a:t>
            </a:r>
          </a:p>
          <a:p>
            <a:pPr algn="ctr" eaLnBrk="0" hangingPunct="0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800000"/>
                </a:solidFill>
                <a:latin typeface="Comic Sans MS" pitchFamily="66" charset="0"/>
              </a:rPr>
              <a:t>пальчиковая, гимнастика</a:t>
            </a:r>
            <a:endParaRPr lang="ru-RU" sz="2000" dirty="0">
              <a:solidFill>
                <a:srgbClr val="800000"/>
              </a:solidFill>
              <a:latin typeface="Comic Sans MS" pitchFamily="66" charset="0"/>
            </a:endParaRPr>
          </a:p>
        </p:txBody>
      </p:sp>
      <p:pic>
        <p:nvPicPr>
          <p:cNvPr id="40966" name="Picture 6" descr="&amp;Tcy;&amp;iecy;&amp;mcy;&amp;acy;: &amp;Kcy;&amp;ucy;&amp;lcy;&amp;icy;&amp;ncy;&amp;acy;&amp;rcy;&amp;ncy;&amp;ycy;&amp;jcy; &amp;pcy;&amp;rcy;&amp;acy;&amp;kcy;&amp;tcy;&amp;icy;&amp;kcy;&amp;ucy;&amp;mcy; &amp;scy; &amp;dcy;&amp;iecy;&amp;gcy;&amp;ucy;&amp;scy;&amp;tcy;&amp;acy;&amp;tscy;&amp;icy;&amp;iecy;&amp;jcy;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18729" y="5000636"/>
            <a:ext cx="1025271" cy="1656000"/>
          </a:xfrm>
          <a:prstGeom prst="rect">
            <a:avLst/>
          </a:prstGeom>
          <a:noFill/>
        </p:spPr>
      </p:pic>
      <p:pic>
        <p:nvPicPr>
          <p:cNvPr id="40968" name="Picture 8" descr="http://www.heviz.hu/files/7213/5331/4245/magyar-nepmesek-1628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3212976"/>
            <a:ext cx="1378110" cy="118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 descr="Untitled-2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-214338"/>
            <a:ext cx="6346825" cy="1631976"/>
          </a:xfrm>
        </p:spPr>
        <p:txBody>
          <a:bodyPr/>
          <a:lstStyle/>
          <a:p>
            <a:pPr eaLnBrk="1" hangingPunct="1"/>
            <a:r>
              <a:rPr lang="ru-RU" altLang="ru-RU" sz="2900" b="1" dirty="0" smtClean="0">
                <a:solidFill>
                  <a:srgbClr val="800000"/>
                </a:solidFill>
                <a:latin typeface="Comic Sans MS" pitchFamily="66" charset="0"/>
              </a:rPr>
              <a:t>Дыхательная гимнастика</a:t>
            </a:r>
          </a:p>
        </p:txBody>
      </p:sp>
      <p:sp>
        <p:nvSpPr>
          <p:cNvPr id="20484" name="Подзаголовок 2"/>
          <p:cNvSpPr>
            <a:spLocks noGrp="1"/>
          </p:cNvSpPr>
          <p:nvPr>
            <p:ph idx="1"/>
          </p:nvPr>
        </p:nvSpPr>
        <p:spPr>
          <a:xfrm>
            <a:off x="2571736" y="285728"/>
            <a:ext cx="3857652" cy="4286280"/>
          </a:xfrm>
        </p:spPr>
        <p:txBody>
          <a:bodyPr/>
          <a:lstStyle/>
          <a:p>
            <a:pPr marL="1079500" indent="-514350" eaLnBrk="1" hangingPunct="1"/>
            <a:endParaRPr lang="en-US" altLang="ru-RU" dirty="0" smtClean="0"/>
          </a:p>
          <a:p>
            <a:pPr>
              <a:buNone/>
            </a:pP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Мотылек-вителек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Принеси нам ветерок: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 ворот в поворот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Гнать кораблик в ручеек.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Ветерок-ветерок,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Натяни парусок,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Гони мой баркас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всех парусах!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приговорка)</a:t>
            </a:r>
            <a:endPara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pPr marL="1079500" indent="-514350" eaLnBrk="1" hangingPunct="1">
              <a:buNone/>
            </a:pPr>
            <a:endParaRPr lang="en-US" altLang="ru-RU" dirty="0" smtClean="0">
              <a:solidFill>
                <a:srgbClr val="000099"/>
              </a:solidFill>
              <a:hlinkClick r:id="rId3"/>
            </a:endParaRPr>
          </a:p>
          <a:p>
            <a:pPr marL="1079500" indent="-514350" eaLnBrk="1" hangingPunct="1"/>
            <a:endParaRPr lang="en-US" altLang="ru-RU" dirty="0" smtClean="0">
              <a:solidFill>
                <a:srgbClr val="000099"/>
              </a:solidFill>
              <a:hlinkClick r:id="rId3"/>
            </a:endParaRPr>
          </a:p>
          <a:p>
            <a:pPr marL="1079500" indent="-514350" eaLnBrk="1" hangingPunct="1"/>
            <a:endParaRPr lang="en-US" altLang="ru-RU" dirty="0" smtClean="0"/>
          </a:p>
          <a:p>
            <a:pPr marL="1079500" indent="-514350" eaLnBrk="1" hangingPunct="1"/>
            <a:endParaRPr lang="ru-RU" altLang="ru-RU" dirty="0" smtClean="0"/>
          </a:p>
        </p:txBody>
      </p:sp>
      <p:pic>
        <p:nvPicPr>
          <p:cNvPr id="1026" name="Picture 2" descr="&amp;Ocy; &amp;dcy;&amp;ycy;&amp;khcy;&amp;acy;&amp;ncy;&amp;icy;&amp;icy; - &amp;Mcy;&amp;acy;&amp;tcy;&amp;iecy;&amp;rcy;&amp;icy;&amp;acy;&amp;lcy; &amp;dcy;&amp;lcy;&amp;yacy; &amp;kcy;&amp;ocy;&amp;ncy;&amp;scy;&amp;ucy;&amp;lcy;&amp;softcy;&amp;tcy;&amp;acy;&amp;tscy;&amp;icy;&amp;icy; &amp;icy; &amp;rcy;&amp;acy;&amp;zcy;&amp;mcy;&amp;iecy;&amp;shchcy;&amp;iecy;&amp;ncy;&amp;icy;&amp;yacy; &amp;vcy; &amp;rcy;&amp;ocy;&amp;dcy;&amp;icy;&amp;tcy;&amp;iecy;&amp;lcy;&amp;softcy;&amp;scy;&amp;kcy;&amp;ocy;&amp;mcy; &amp;ucy;&amp;gcy;&amp;ocy;&amp;lcy;&amp;kcy;&amp;iecy;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24" y="1071546"/>
            <a:ext cx="3714776" cy="3357586"/>
          </a:xfrm>
          <a:prstGeom prst="rect">
            <a:avLst/>
          </a:prstGeom>
          <a:noFill/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5857884" y="4842990"/>
            <a:ext cx="285752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Воробей, воробей, лети к кормушке, не робей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(скороговорка)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1" name="Picture 3" descr="&amp;Dcy;&amp;iecy;&amp;tcy;&amp;scy;&amp;kcy;&amp;acy;&amp;yacy; &amp;lcy;&amp;icy;&amp;tcy;&amp;iecy;&amp;rcy;&amp;acy;&amp;tcy;&amp;ucy;&amp;rcy;&amp;acy; - &amp;Lcy;&amp;acy;&amp;bcy;&amp;ocy;&amp;rcy;&amp;acy;&amp;tcy;&amp;ocy;&amp;rcy;&amp;ncy;&amp;acy;&amp;yacy; &amp;rcy;&amp;acy;&amp;bcy;&amp;ocy;&amp;tcy;&amp;acy; - &amp;Pcy;&amp;acy;&amp;pcy;&amp;kcy;&amp;acy; &amp;pcy;&amp;ocy; &amp;lcy;&amp;icy;&amp;tcy;&amp;iecy;&amp;rcy;&amp;acy;&amp;tcy;&amp;ucy;&amp;rcy;&amp;iecy;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4572008"/>
            <a:ext cx="2286016" cy="2285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 descr="Untitled-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6346825" cy="868346"/>
          </a:xfrm>
        </p:spPr>
        <p:txBody>
          <a:bodyPr/>
          <a:lstStyle/>
          <a:p>
            <a:pPr algn="l"/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dirty="0" smtClean="0">
                <a:solidFill>
                  <a:srgbClr val="800000"/>
                </a:solidFill>
                <a:latin typeface="Comic Sans MS" pitchFamily="66" charset="0"/>
                <a:cs typeface="Times New Roman" pitchFamily="18" charset="0"/>
              </a:rPr>
              <a:t>Артикуляционная  гимнастика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           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«Дудочка»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Ой,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ду-ду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ду-ду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ду-ду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Потерял пастух дуду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А я дудочку нашла,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Пастушку отдала.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9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 descr="&amp;Kcy;&amp;ocy;&amp;mcy;&amp;pcy;&amp;lcy;&amp;iecy;&amp;kcy;&amp;scy; &amp;icy;&amp;gcy;&amp;rcy;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908720"/>
            <a:ext cx="2991847" cy="2948908"/>
          </a:xfrm>
          <a:prstGeom prst="rect">
            <a:avLst/>
          </a:prstGeom>
          <a:noFill/>
          <a:ln>
            <a:noFill/>
          </a:ln>
        </p:spPr>
      </p:pic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5652120" y="3656742"/>
            <a:ext cx="349188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Грибок»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Гриб-грибок,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Выставь лобок!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тебя погляжу,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кузовок положу!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Гриб на грибу,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мой наверху!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1" name="Picture 3" descr="&amp;Acy;&amp;rcy;&amp;tcy;&amp;icy;&amp;kcy;&amp;ucy;&amp;lcy;&amp;yacy;&amp;tscy;&amp;icy;&amp;ocy;&amp;ncy;&amp;ncy;&amp;ycy;&amp;iecy; &amp;ucy;&amp;pcy;&amp;rcy;&amp;acy;&amp;zhcy;&amp;ncy;&amp;iecy;&amp;ncy;&amp;icy;&amp;yacy; - &amp;Vcy;&amp;scy;&amp;iecy; &amp;ucy;&amp;chcy;&amp;iecy;&amp;bcy;&amp;ncy;&amp;icy;&amp;kcy;&amp;icy; &amp;ncy;&amp;acy; &amp;ocy;&amp;dcy;&amp;ncy;&amp;ocy;&amp;mcy; &amp;scy;&amp;acy;&amp;jcy;&amp;tcy;&amp;iecy;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CFAFD"/>
              </a:clrFrom>
              <a:clrTo>
                <a:srgbClr val="FCFA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3789040"/>
            <a:ext cx="2790642" cy="2217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 descr="Untitled-2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D"/>
              </a:clrFrom>
              <a:clrTo>
                <a:srgbClr val="FEFEF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6346825" cy="1143000"/>
          </a:xfrm>
        </p:spPr>
        <p:txBody>
          <a:bodyPr/>
          <a:lstStyle/>
          <a:p>
            <a:pPr eaLnBrk="1" hangingPunct="1"/>
            <a:r>
              <a:rPr lang="ru-RU" altLang="ru-RU" sz="2900" b="1" dirty="0" smtClean="0">
                <a:solidFill>
                  <a:srgbClr val="800000"/>
                </a:solidFill>
                <a:latin typeface="Comic Sans MS" pitchFamily="66" charset="0"/>
              </a:rPr>
              <a:t>Пальчиковая гимнастика</a:t>
            </a:r>
          </a:p>
        </p:txBody>
      </p:sp>
      <p:sp>
        <p:nvSpPr>
          <p:cNvPr id="20484" name="Подзаголовок 2"/>
          <p:cNvSpPr>
            <a:spLocks noGrp="1"/>
          </p:cNvSpPr>
          <p:nvPr>
            <p:ph idx="1"/>
          </p:nvPr>
        </p:nvSpPr>
        <p:spPr>
          <a:xfrm>
            <a:off x="2214546" y="1285860"/>
            <a:ext cx="3071834" cy="2786082"/>
          </a:xfrm>
        </p:spPr>
        <p:txBody>
          <a:bodyPr/>
          <a:lstStyle/>
          <a:p>
            <a:pPr marL="1079500" indent="-514350" eaLnBrk="1" hangingPunct="1"/>
            <a:endParaRPr lang="en-US" altLang="ru-RU" dirty="0" smtClean="0"/>
          </a:p>
          <a:p>
            <a:pPr marL="1079500" indent="-514350" eaLnBrk="1" hangingPunct="1"/>
            <a:endParaRPr lang="en-US" altLang="ru-RU" dirty="0" smtClean="0">
              <a:solidFill>
                <a:srgbClr val="000099"/>
              </a:solidFill>
              <a:hlinkClick r:id="rId3"/>
            </a:endParaRPr>
          </a:p>
          <a:p>
            <a:pPr marL="1079500" indent="-514350" eaLnBrk="1" hangingPunct="1"/>
            <a:endParaRPr lang="en-US" altLang="ru-RU" dirty="0" smtClean="0">
              <a:solidFill>
                <a:srgbClr val="000099"/>
              </a:solidFill>
              <a:hlinkClick r:id="rId3"/>
            </a:endParaRPr>
          </a:p>
          <a:p>
            <a:pPr marL="1079500" indent="-514350" eaLnBrk="1" hangingPunct="1"/>
            <a:endParaRPr lang="en-US" altLang="ru-RU" dirty="0" smtClean="0"/>
          </a:p>
          <a:p>
            <a:pPr marL="1079500" indent="-514350" eaLnBrk="1" hangingPunct="1"/>
            <a:endParaRPr lang="ru-RU" altLang="ru-RU" dirty="0" smtClean="0"/>
          </a:p>
        </p:txBody>
      </p:sp>
      <p:pic>
        <p:nvPicPr>
          <p:cNvPr id="64514" name="Picture 2" descr="&amp;Rcy;&amp;ucy;&amp;scy;&amp;scy;&amp;kcy;&amp;icy;&amp;iecy; &amp;pcy;&amp;acy;&amp;lcy;&amp;softcy;&amp;chcy;&amp;icy;&amp;kcy;&amp;ocy;&amp;vcy;&amp;ycy;&amp;iecy; &amp;icy;&amp;gcy;&amp;rcy;&amp;ycy;* &amp;Mcy;&amp;Acy;&amp;Mcy;&amp;Icy;&amp;Ncy; &amp;Gcy;&amp;Rcy;&amp;Acy;&amp;Dcy;- &amp;ocy;&amp;bcy;&amp;rcy;&amp;acy;&amp;zcy;&amp;ocy;&amp;vcy;&amp;acy;&amp;tcy;&amp;iecy;&amp;lcy;&amp;softcy;&amp;ncy;&amp;ycy;&amp;jcy; &amp;pcy;&amp;ocy;&amp;rcy;&amp;tcy;&amp;acy;&amp;lcy;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CC99"/>
              </a:clrFrom>
              <a:clrTo>
                <a:srgbClr val="FFCC9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4941168"/>
            <a:ext cx="3816424" cy="170254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11760" y="1443841"/>
            <a:ext cx="373187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Пальчик-мальчик,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Где ты был?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С этим братцем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лес ходил.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этим братцем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Щи варил,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этим братцем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Кашу ел.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этим братцем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Песни пел!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6866" name="Picture 2" descr="&amp;Pcy;&amp;acy;&amp;lcy;&amp;softcy;&amp;chcy;&amp;icy;&amp;kcy;&amp;ocy;&amp;vcy;&amp;acy;&amp;yacy; &amp;gcy;&amp;icy;&amp;mcy;&amp;ncy;&amp;acy;&amp;scy;&amp;tcy;&amp;icy;&amp;kcy;&amp;acy;, &amp;kcy;&amp;acy;&amp;kcy; &amp;scy;&amp;tcy;&amp;icy;&amp;mcy;&amp;ucy;&amp;lcy; &amp;rcy;&amp;acy;&amp;zcy;&amp;vcy;&amp;icy;&amp;tcy;&amp;icy;&amp;yacy; &amp;rcy;&amp;iecy;&amp;chcy;&amp;icy; - edu.convdocs.or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D"/>
              </a:clrFrom>
              <a:clrTo>
                <a:srgbClr val="FEFE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1142984"/>
            <a:ext cx="335758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3" descr="Untitled-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4" name="Picture 2" descr="&amp;Dcy;&amp;iecy;&amp;tcy;&amp;ocy;&amp;chcy;&amp;kcy;&amp;icy; &amp;Dcy;&amp;ocy;&amp;mcy;&amp;acy; C&amp;acy;&amp;jcy;&amp;tcy; &amp;ocy; &amp;dcy;&amp;iecy;&amp;tcy;&amp;yacy;&amp;khcy;, &amp;icy;&amp;khcy; &amp;ocy;&amp;bcy;&amp;rcy;&amp;acy;&amp;zcy;&amp;ocy;&amp;vcy;&amp;acy;&amp;ncy;&amp;icy;&amp;icy;, &amp;rcy;&amp;acy;&amp;zcy;&amp;vcy;&amp;icy;&amp;tcy;&amp;icy;&amp;icy; &amp;icy; &amp;rcy;&amp;acy;&amp;zcy;&amp;vcy;&amp;lcy;&amp;iecy;…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628800"/>
            <a:ext cx="4608512" cy="4941168"/>
          </a:xfrm>
          <a:prstGeom prst="teardrop">
            <a:avLst/>
          </a:prstGeom>
          <a:noFill/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2428860" y="285728"/>
            <a:ext cx="4879444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Сорока –ворона»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Сорока — белобока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Кашку варила,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Ребяток кормила: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Первому дала,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Второму дала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Третьему дала,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четвертому дала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 пятому не дала: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Жирный, толстый,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ленивый,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водой не ходил,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Дров не рубил,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будет тебе кашки!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endParaRPr lang="ru-RU" sz="1600" dirty="0" smtClean="0">
              <a:solidFill>
                <a:srgbClr val="C00000"/>
              </a:solidFill>
            </a:endParaRPr>
          </a:p>
          <a:p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6" name="AutoShape 4" descr="&amp;Pcy;&amp;acy;&amp;lcy;&amp;softcy;&amp;chcy;&amp;icy;&amp;kcy;&amp;ocy;&amp;vcy;&amp;ycy;&amp;iecy; &amp;icy;&amp;gcy;&amp;rcy;&amp;ycy; &amp;icy; &amp;icy;&amp;khcy; &amp;zcy;&amp;ncy;&amp;acy;&amp;chcy;&amp;iecy;&amp;ncy;&amp;icy;&amp;iecy;. &quot;&amp;Ucy;&amp;mcy; &amp;rcy;&amp;iecy;&amp;bcy;&amp;iecy;&amp;ncy;&amp;kcy;&amp;acy; &amp;ncy;&amp;acy;&amp;khcy;&amp;ocy;&amp;dcy;&amp;icy;&amp;tcy;&amp;scy;&amp;yacy; &amp;ncy;&amp;acy; &amp;kcy;&amp;ocy;&amp;ncy;&amp;chcy;&amp;icy;&amp;kcy;&amp;acy;&amp;khcy; &amp;iecy;&amp;gcy;&amp;ocy; &amp;pcy;&amp;acy;&amp;lcy;&amp;softcy;&amp;tscy;&amp;iecy;&amp;vcy;&quot;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868144" y="3645024"/>
            <a:ext cx="2847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 descr="Untitled-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2214546" y="0"/>
            <a:ext cx="6346825" cy="1143000"/>
          </a:xfrm>
        </p:spPr>
        <p:txBody>
          <a:bodyPr/>
          <a:lstStyle/>
          <a:p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>
                <a:solidFill>
                  <a:srgbClr val="800000"/>
                </a:solidFill>
                <a:latin typeface="Comic Sans MS" pitchFamily="66" charset="0"/>
              </a:rPr>
              <a:t>Звукопроизношение</a:t>
            </a:r>
            <a:br>
              <a:rPr lang="ru-RU" sz="3200" b="1" i="1" dirty="0" smtClean="0">
                <a:solidFill>
                  <a:srgbClr val="800000"/>
                </a:solidFill>
                <a:latin typeface="Comic Sans MS" pitchFamily="66" charset="0"/>
              </a:rPr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endParaRPr lang="ru-RU" altLang="ru-RU" sz="2900" b="1" dirty="0" smtClean="0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20484" name="Подзаголовок 2"/>
          <p:cNvSpPr>
            <a:spLocks noGrp="1"/>
          </p:cNvSpPr>
          <p:nvPr>
            <p:ph idx="1"/>
          </p:nvPr>
        </p:nvSpPr>
        <p:spPr>
          <a:xfrm>
            <a:off x="2411760" y="3429000"/>
            <a:ext cx="3456384" cy="2928388"/>
          </a:xfrm>
        </p:spPr>
        <p:txBody>
          <a:bodyPr/>
          <a:lstStyle/>
          <a:p>
            <a:pPr marL="1079500" indent="-514350" eaLnBrk="1" hangingPunct="1"/>
            <a:endParaRPr lang="en-US" alt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Кукушка кукушонку купила капюшон.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Надел кукушонок капюшон, как в капюшоне он смешон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                  (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скороговорка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 </a:t>
            </a:r>
          </a:p>
          <a:p>
            <a:pPr marL="1079500" indent="-514350" eaLnBrk="1" hangingPunct="1"/>
            <a:endParaRPr lang="en-US" altLang="ru-RU" dirty="0" smtClean="0">
              <a:solidFill>
                <a:srgbClr val="000099"/>
              </a:solidFill>
              <a:hlinkClick r:id="rId3"/>
            </a:endParaRPr>
          </a:p>
          <a:p>
            <a:pPr marL="1079500" indent="-514350" eaLnBrk="1" hangingPunct="1"/>
            <a:endParaRPr lang="en-US" altLang="ru-RU" dirty="0" smtClean="0">
              <a:solidFill>
                <a:srgbClr val="000099"/>
              </a:solidFill>
              <a:hlinkClick r:id="rId3"/>
            </a:endParaRPr>
          </a:p>
          <a:p>
            <a:pPr marL="1079500" indent="-514350" eaLnBrk="1" hangingPunct="1"/>
            <a:endParaRPr lang="en-US" altLang="ru-RU" dirty="0" smtClean="0"/>
          </a:p>
          <a:p>
            <a:pPr marL="1079500" indent="-514350" eaLnBrk="1" hangingPunct="1"/>
            <a:endParaRPr lang="ru-RU" altLang="ru-RU" dirty="0" smtClean="0"/>
          </a:p>
        </p:txBody>
      </p:sp>
      <p:pic>
        <p:nvPicPr>
          <p:cNvPr id="35842" name="Picture 2" descr="&amp;pcy;&amp;rcy;&amp;ocy; &amp;kcy;&amp;ucy;&amp;kcy;&amp;ucy;&amp;shcy;&amp;ocy;&amp;ncy;&amp;kcy;&amp;acy; &amp;icy; &amp;kcy;&amp;acy;&amp;pcy;&amp;yucy;&amp;shcy;&amp;ocy;&amp;ncy; / &amp;Gcy;&amp;rcy;&amp;acy;&amp;fcy;&amp;icy;&amp;kcy;&amp;acy; skill.ru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3356992"/>
            <a:ext cx="3419872" cy="3168352"/>
          </a:xfrm>
          <a:prstGeom prst="rect">
            <a:avLst/>
          </a:prstGeom>
          <a:noFill/>
        </p:spPr>
      </p:pic>
      <p:pic>
        <p:nvPicPr>
          <p:cNvPr id="35844" name="Picture 4" descr="&amp;Kcy;&amp;ucy;&amp;zcy;&amp;ncy;&amp;iecy;&amp;chcy;&amp;icy;&amp;kcy; Origami-blog.net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1124744"/>
            <a:ext cx="2592288" cy="2880320"/>
          </a:xfrm>
          <a:prstGeom prst="rect">
            <a:avLst/>
          </a:prstGeom>
          <a:noFill/>
        </p:spPr>
      </p:pic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5220072" y="1392680"/>
            <a:ext cx="39239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Совершил сверчок скачок –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Заскочил он на сучок.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“Не хочу попасть в сачок,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не бабочка – сверчок!”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чистоговорка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4" y="69269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C00000"/>
                </a:solidFill>
              </a:rPr>
              <a:t>Жа-Жа-Жа-есть</a:t>
            </a:r>
            <a:r>
              <a:rPr lang="ru-RU" dirty="0" smtClean="0">
                <a:solidFill>
                  <a:srgbClr val="C00000"/>
                </a:solidFill>
              </a:rPr>
              <a:t> иголки у ежа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5" descr="Untitled-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429784" cy="7215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5984" y="285728"/>
            <a:ext cx="6858016" cy="857256"/>
          </a:xfrm>
        </p:spPr>
        <p:txBody>
          <a:bodyPr/>
          <a:lstStyle/>
          <a:p>
            <a:pPr algn="l"/>
            <a:r>
              <a:rPr lang="ru-RU" altLang="ru-RU" sz="3600" b="1" dirty="0" smtClean="0">
                <a:solidFill>
                  <a:srgbClr val="800000"/>
                </a:solidFill>
                <a:latin typeface="Comic Sans MS" pitchFamily="66" charset="0"/>
                <a:cs typeface="Times New Roman" pitchFamily="18" charset="0"/>
              </a:rPr>
              <a:t>Развитие фонематического слуха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1357298"/>
            <a:ext cx="50006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143504" y="836712"/>
            <a:ext cx="47149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Ай,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качи-качи-качи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Глянь-баранки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калачи! </a:t>
            </a:r>
          </a:p>
          <a:p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Глянь-баранки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калачи!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пылу, с жару из печи.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пылу, с жару из печи-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румяны, горячи.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Налетели тут грачи,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Подхватили калачи.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Нам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осталися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Ба-ра-а-а-ночки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                (</a:t>
            </a:r>
            <a:r>
              <a:rPr lang="ru-RU" i="1" dirty="0" err="1" smtClean="0">
                <a:solidFill>
                  <a:srgbClr val="C00000"/>
                </a:solidFill>
              </a:rPr>
              <a:t>потешка</a:t>
            </a:r>
            <a:r>
              <a:rPr lang="ru-RU" i="1" dirty="0" smtClean="0">
                <a:solidFill>
                  <a:srgbClr val="C00000"/>
                </a:solidFill>
              </a:rPr>
              <a:t>)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4509120"/>
            <a:ext cx="26460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Раз, два, три, четыре, пять,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собрались поиграть.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нам сорока прилетела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тебе водить велела.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                         (считалка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4818" name="Picture 2" descr="&amp;Kcy;&amp;acy;&amp;rcy;&amp;tcy;&amp;icy;&amp;ncy;&amp;kcy;&amp;icy; &amp;dcy;&amp;lcy;&amp;yacy; &amp;dcy;&amp;iecy;&amp;tcy;&amp;iecy;&amp;jcy; 1 &amp;kcy;&amp;lcy;&amp;acy;&amp;scy;&amp;scy;&amp;acy; - &amp;SHcy;&amp;acy;&amp;bcy;&amp;lcy;&amp;ocy;&amp;ncy;&amp;ycy;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3933056"/>
            <a:ext cx="3448039" cy="2924944"/>
          </a:xfrm>
          <a:prstGeom prst="rect">
            <a:avLst/>
          </a:prstGeom>
          <a:noFill/>
        </p:spPr>
      </p:pic>
      <p:pic>
        <p:nvPicPr>
          <p:cNvPr id="34820" name="Picture 4" descr="&amp;Mcy;&amp;acy;&amp;tcy;&amp;rcy;&amp;iecy;&amp;shcy;&amp;kcy;&amp;acy; &quot;&amp;Dcy;&amp;iecy;&amp;vcy;&amp;ucy;&amp;shcy;&amp;kcy;&amp;acy; &amp;scy; &amp;bcy;&amp;acy;&amp;rcy;&amp;acy;&amp;ncy;&amp;kcy;&amp;acy;&amp;mcy;&amp;icy;&quot;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EAEAEA"/>
              </a:clrFrom>
              <a:clrTo>
                <a:srgbClr val="EAEAE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1268760"/>
            <a:ext cx="2088232" cy="3024336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ra">
  <a:themeElements>
    <a:clrScheme name="Flo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lo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lo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lo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lo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lo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lo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lo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lo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2087</TotalTime>
  <Words>674</Words>
  <Application>Microsoft Office PowerPoint</Application>
  <PresentationFormat>Экран (4:3)</PresentationFormat>
  <Paragraphs>211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Flora</vt:lpstr>
      <vt:lpstr>Тема Office</vt:lpstr>
      <vt:lpstr> «Вариативность использования малых форм фольклора в коррекции речевого развития обучающихся» </vt:lpstr>
      <vt:lpstr>Анализ научно-методической,  психолого-педагогической  литературы</vt:lpstr>
      <vt:lpstr>Слайд 3</vt:lpstr>
      <vt:lpstr>Дыхательная гимнастика</vt:lpstr>
      <vt:lpstr>      Артикуляционная  гимнастика                  «Дудочка»         Ой, ду-ду, ду-ду, ду-ду.         Потерял пастух дуду         А я дудочку нашла,         Пастушку отдала. </vt:lpstr>
      <vt:lpstr>Пальчиковая гимнастика</vt:lpstr>
      <vt:lpstr>Слайд 7</vt:lpstr>
      <vt:lpstr>    Звукопроизношение     </vt:lpstr>
      <vt:lpstr>Развитие фонематического слуха</vt:lpstr>
      <vt:lpstr>Слайд 10</vt:lpstr>
      <vt:lpstr>Слайд 11</vt:lpstr>
      <vt:lpstr>Лексика. Грамматический строй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2-ая Зелёная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ЦЕНТР РАЗВИТИЯ РЕБЕНКА-ДЕТСКИЙ САД №53 «ЕЛОЧКА» Использование фольклора в развитии речи детей раннего возраста</dc:title>
  <dc:creator>Придворов</dc:creator>
  <cp:lastModifiedBy>Марина</cp:lastModifiedBy>
  <cp:revision>181</cp:revision>
  <dcterms:created xsi:type="dcterms:W3CDTF">2012-02-25T08:07:35Z</dcterms:created>
  <dcterms:modified xsi:type="dcterms:W3CDTF">2019-01-06T18:41:28Z</dcterms:modified>
</cp:coreProperties>
</file>