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82" r:id="rId4"/>
    <p:sldId id="294" r:id="rId5"/>
    <p:sldId id="295" r:id="rId6"/>
    <p:sldId id="296" r:id="rId7"/>
    <p:sldId id="297" r:id="rId8"/>
    <p:sldId id="301" r:id="rId9"/>
    <p:sldId id="300" r:id="rId10"/>
    <p:sldId id="303" r:id="rId11"/>
    <p:sldId id="304" r:id="rId12"/>
    <p:sldId id="302" r:id="rId13"/>
    <p:sldId id="258" r:id="rId14"/>
    <p:sldId id="269" r:id="rId15"/>
    <p:sldId id="283" r:id="rId16"/>
    <p:sldId id="265" r:id="rId17"/>
    <p:sldId id="266" r:id="rId18"/>
    <p:sldId id="287" r:id="rId19"/>
    <p:sldId id="288" r:id="rId20"/>
    <p:sldId id="289" r:id="rId21"/>
    <p:sldId id="290" r:id="rId22"/>
    <p:sldId id="291" r:id="rId23"/>
    <p:sldId id="292" r:id="rId24"/>
    <p:sldId id="293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0000"/>
    <a:srgbClr val="0000CC"/>
    <a:srgbClr val="33CC33"/>
    <a:srgbClr val="FFFFFF"/>
    <a:srgbClr val="2FFF34"/>
    <a:srgbClr val="03E7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28" autoAdjust="0"/>
    <p:restoredTop sz="94670" autoAdjust="0"/>
  </p:normalViewPr>
  <p:slideViewPr>
    <p:cSldViewPr>
      <p:cViewPr varScale="1">
        <p:scale>
          <a:sx n="66" d="100"/>
          <a:sy n="66" d="100"/>
        </p:scale>
        <p:origin x="-16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4F899F3-8B6D-417E-90F0-E76EC0E35BF5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754335-9CC4-426D-B68B-B000BA2F8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454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AD4A7-4D52-49A3-A614-50BE9408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6A51E-9A6A-4A11-99D7-99728A430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1696E-1B69-4C3E-A047-839914B1E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AC341-431C-4EE5-9621-DE8B50222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4B149-B60A-4892-93E7-29237DB7E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28D1D-38BC-4E97-80BE-17C4B9AC1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FFE4F-15A0-485C-A591-9107CB3E0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52750-E9E0-4F44-800C-1C1E5FB7B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BCFF7-7DA0-4F11-9570-E41BACEC7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8A034-C088-4CA9-853E-D236DBD0D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22935-A3F5-4072-98A4-E9BED99E5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E2D851F-27B7-4C19-95A7-B51271754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63;&#1077;&#1083;&#1091;&#1093;&#1080;&#1085;\&#1074;&#1085;&#1091;&#1090;&#1088;&#1077;&#1085;&#1085;&#1080;&#1077;%20&#1091;&#1089;&#1090;&#1088;&#1086;&#1081;&#1089;&#1090;&#1074;&#1072;%20&#1082;&#1086;&#1084;&#1087;&#1100;&#1102;&#1090;&#1077;&#1088;&#1072;\HDD.AVI" TargetMode="Externa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63;&#1077;&#1083;&#1091;&#1093;&#1080;&#1085;\&#1074;&#1085;&#1091;&#1090;&#1088;&#1077;&#1085;&#1085;&#1080;&#1077;%20&#1091;&#1089;&#1090;&#1088;&#1086;&#1081;&#1089;&#1090;&#1074;&#1072;%20&#1082;&#1086;&#1084;&#1087;&#1100;&#1102;&#1090;&#1077;&#1088;&#1072;\CPU.AVI" TargetMode="Externa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image" Target="../media/image2.jpeg"/><Relationship Id="rId7" Type="http://schemas.openxmlformats.org/officeDocument/2006/relationships/slide" Target="slide10.xml"/><Relationship Id="rId12" Type="http://schemas.openxmlformats.org/officeDocument/2006/relationships/image" Target="../media/image7.png"/><Relationship Id="rId17" Type="http://schemas.openxmlformats.org/officeDocument/2006/relationships/slide" Target="slide3.xml"/><Relationship Id="rId2" Type="http://schemas.openxmlformats.org/officeDocument/2006/relationships/slide" Target="slide16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slide" Target="slide4.xml"/><Relationship Id="rId5" Type="http://schemas.openxmlformats.org/officeDocument/2006/relationships/slide" Target="slide6.xml"/><Relationship Id="rId15" Type="http://schemas.openxmlformats.org/officeDocument/2006/relationships/slide" Target="slide8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image" Target="../media/image5.jpeg"/><Relationship Id="rId1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63;&#1077;&#1083;&#1091;&#1093;&#1080;&#1085;\&#1074;&#1085;&#1091;&#1090;&#1088;&#1077;&#1085;&#1085;&#1080;&#1077;%20&#1091;&#1089;&#1090;&#1088;&#1086;&#1081;&#1089;&#1090;&#1074;&#1072;%20&#1082;&#1086;&#1084;&#1087;&#1100;&#1102;&#1090;&#1077;&#1088;&#1072;\o%20svoem%20komp_utere-lovi.tv.wmv" TargetMode="Externa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63;&#1077;&#1083;&#1091;&#1093;&#1080;&#1085;\&#1074;&#1085;&#1091;&#1090;&#1088;&#1077;&#1085;&#1085;&#1080;&#1077;%20&#1091;&#1089;&#1090;&#1088;&#1086;&#1081;&#1089;&#1090;&#1074;&#1072;%20&#1082;&#1086;&#1084;&#1087;&#1100;&#1102;&#1090;&#1077;&#1088;&#1072;\ASSEM.AVI" TargetMode="Externa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63;&#1077;&#1083;&#1091;&#1093;&#1080;&#1085;\&#1074;&#1085;&#1091;&#1090;&#1088;&#1077;&#1085;&#1085;&#1080;&#1077;%20&#1091;&#1089;&#1090;&#1088;&#1086;&#1081;&#1089;&#1090;&#1074;&#1072;%20&#1082;&#1086;&#1084;&#1087;&#1100;&#1102;&#1090;&#1077;&#1088;&#1072;\MB.AVI" TargetMode="Externa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810000"/>
            <a:ext cx="9404862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 чего же, из чего же, из чего же</a:t>
            </a: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...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352800" y="5334000"/>
            <a:ext cx="5486400" cy="762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Выполнил; 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Курдюков Н.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7" name="Подзаголовок 5"/>
          <p:cNvSpPr txBox="1">
            <a:spLocks/>
          </p:cNvSpPr>
          <p:nvPr/>
        </p:nvSpPr>
        <p:spPr bwMode="auto">
          <a:xfrm>
            <a:off x="3200400" y="6096000"/>
            <a:ext cx="594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kern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Проверила;Шиверская</a:t>
            </a:r>
            <a:r>
              <a:rPr lang="ru-RU" sz="3200" b="1" kern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 Е. </a:t>
            </a:r>
            <a:r>
              <a:rPr lang="ru-RU" sz="3200" b="1" kern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А. </a:t>
            </a:r>
            <a:endParaRPr lang="ru-RU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ru-RU" sz="3200" kern="0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0"/>
            <a:ext cx="83058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Внутренние</a:t>
            </a: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устройства </a:t>
            </a:r>
          </a:p>
          <a:p>
            <a:pPr algn="ctr"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компьютера</a:t>
            </a:r>
          </a:p>
        </p:txBody>
      </p:sp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886200" y="1752600"/>
            <a:ext cx="4648200" cy="3429000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sldjump"/>
              </a:rPr>
              <a:t>Жесткий диск</a:t>
            </a:r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служит для</a:t>
            </a: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хранения информации, но в отличии от о</a:t>
            </a:r>
            <a:r>
              <a:rPr lang="ru-RU" sz="28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перативной памяти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не временного, а долгосрочного.</a:t>
            </a:r>
            <a:r>
              <a:rPr lang="ru-RU" sz="2800" dirty="0" smtClean="0"/>
              <a:t>  </a:t>
            </a:r>
          </a:p>
        </p:txBody>
      </p:sp>
      <p:pic>
        <p:nvPicPr>
          <p:cNvPr id="13315" name="Picture 4" descr="G:\vinches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00200"/>
            <a:ext cx="3505200" cy="2984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371600" y="228600"/>
            <a:ext cx="6467476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Жесткий диск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7772400" y="6019800"/>
            <a:ext cx="1219200" cy="6096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828800"/>
            <a:ext cx="4343400" cy="2743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Производитель:</a:t>
            </a:r>
            <a:r>
              <a:rPr lang="en-US" sz="1600" smtClean="0"/>
              <a:t> </a:t>
            </a:r>
            <a:r>
              <a:rPr lang="ru-RU" sz="2000" b="1" i="1" smtClean="0">
                <a:solidFill>
                  <a:srgbClr val="0000CC"/>
                </a:solidFill>
              </a:rPr>
              <a:t>Western</a:t>
            </a:r>
            <a:r>
              <a:rPr lang="ru-RU" sz="2000" b="1" smtClean="0">
                <a:solidFill>
                  <a:srgbClr val="0000CC"/>
                </a:solidFill>
              </a:rPr>
              <a:t> </a:t>
            </a:r>
            <a:r>
              <a:rPr lang="ru-RU" sz="2000" b="1" i="1" smtClean="0">
                <a:solidFill>
                  <a:srgbClr val="0000CC"/>
                </a:solidFill>
              </a:rPr>
              <a:t>Digital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Емкость накопителя: </a:t>
            </a:r>
            <a:r>
              <a:rPr lang="ru-RU" sz="1600" b="1" i="1" smtClean="0">
                <a:solidFill>
                  <a:srgbClr val="0000CC"/>
                </a:solidFill>
              </a:rPr>
              <a:t>8 ТБ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Интерфейс :</a:t>
            </a:r>
            <a:r>
              <a:rPr lang="ru-RU" sz="1600" b="1" i="1" smtClean="0">
                <a:solidFill>
                  <a:srgbClr val="0000CC"/>
                </a:solidFill>
              </a:rPr>
              <a:t>USB 2.0, LAN</a:t>
            </a:r>
            <a:endParaRPr lang="en-US" sz="1600" b="1" i="1" smtClean="0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Объем буфера:</a:t>
            </a:r>
            <a:r>
              <a:rPr lang="ru-RU" sz="1600" b="1" i="1" smtClean="0">
                <a:solidFill>
                  <a:srgbClr val="0000CC"/>
                </a:solidFill>
              </a:rPr>
              <a:t>16 МБ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Скорость вращения</a:t>
            </a:r>
            <a:r>
              <a:rPr lang="en-US" sz="1600" smtClean="0"/>
              <a:t> </a:t>
            </a:r>
            <a:r>
              <a:rPr lang="ru-RU" sz="1600" smtClean="0"/>
              <a:t>шпинделя:</a:t>
            </a:r>
            <a:r>
              <a:rPr lang="ru-RU" sz="1600" b="1" i="1" smtClean="0">
                <a:solidFill>
                  <a:srgbClr val="0000CC"/>
                </a:solidFill>
              </a:rPr>
              <a:t>7200 об/мин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Физические размеры, </a:t>
            </a:r>
            <a:r>
              <a:rPr lang="ru-RU" sz="1600" i="1" smtClean="0"/>
              <a:t>вес:</a:t>
            </a:r>
            <a:r>
              <a:rPr lang="ru-RU" sz="1600" b="1" i="1" smtClean="0">
                <a:solidFill>
                  <a:srgbClr val="0000CC"/>
                </a:solidFill>
              </a:rPr>
              <a:t>196 х 199 х 160 мм, 4900 г</a:t>
            </a:r>
            <a:r>
              <a:rPr lang="en-US" sz="1600" b="1" i="1" smtClean="0">
                <a:solidFill>
                  <a:srgbClr val="0000CC"/>
                </a:solidFill>
              </a:rPr>
              <a:t>.</a:t>
            </a:r>
            <a:endParaRPr lang="ru-RU" sz="1600" b="1" i="1" smtClean="0">
              <a:solidFill>
                <a:srgbClr val="0000CC"/>
              </a:solidFill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4876800" y="1905000"/>
            <a:ext cx="4114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1600"/>
              <a:t>Производитель : </a:t>
            </a:r>
            <a:r>
              <a:rPr lang="ru-RU" sz="2000" b="1" i="1">
                <a:solidFill>
                  <a:srgbClr val="0000CC"/>
                </a:solidFill>
              </a:rPr>
              <a:t>Seagate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1600"/>
              <a:t>Емкость накопителя:</a:t>
            </a:r>
            <a:r>
              <a:rPr lang="ru-RU" sz="1600" b="1" i="1">
                <a:solidFill>
                  <a:srgbClr val="0000CC"/>
                </a:solidFill>
              </a:rPr>
              <a:t>73 ГБ</a:t>
            </a:r>
            <a:endParaRPr lang="en-US" sz="1600" b="1" i="1">
              <a:solidFill>
                <a:srgbClr val="0000CC"/>
              </a:solidFill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1600"/>
              <a:t>Интерфейс:</a:t>
            </a:r>
            <a:r>
              <a:rPr lang="ru-RU" sz="1600" b="1" i="1">
                <a:solidFill>
                  <a:srgbClr val="0000CC"/>
                </a:solidFill>
              </a:rPr>
              <a:t>Ultra3 SCSI</a:t>
            </a:r>
            <a:endParaRPr lang="en-US" sz="1600" b="1" i="1">
              <a:solidFill>
                <a:srgbClr val="0000CC"/>
              </a:solidFill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1600"/>
              <a:t>Объем буфера</a:t>
            </a:r>
            <a:r>
              <a:rPr lang="ru-RU" sz="1600">
                <a:solidFill>
                  <a:srgbClr val="0000CC"/>
                </a:solidFill>
              </a:rPr>
              <a:t>:</a:t>
            </a:r>
            <a:r>
              <a:rPr lang="ru-RU" sz="1600" i="1">
                <a:solidFill>
                  <a:srgbClr val="0000CC"/>
                </a:solidFill>
              </a:rPr>
              <a:t>8 МБ</a:t>
            </a:r>
            <a:endParaRPr lang="en-US" sz="1600" i="1">
              <a:solidFill>
                <a:srgbClr val="0000CC"/>
              </a:solidFill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1600"/>
              <a:t>Скорость вращения </a:t>
            </a:r>
            <a:r>
              <a:rPr lang="ru-RU" sz="1600" b="1" i="1">
                <a:solidFill>
                  <a:srgbClr val="0000CC"/>
                </a:solidFill>
              </a:rPr>
              <a:t>шпинделя:15000 об/мин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1600"/>
              <a:t>Физические размеры, </a:t>
            </a:r>
            <a:r>
              <a:rPr lang="ru-RU" sz="1600" b="1" i="1">
                <a:solidFill>
                  <a:srgbClr val="0000CC"/>
                </a:solidFill>
              </a:rPr>
              <a:t>вес:146.05 x 101.6 x 25.4 мм, вес 726 гр.</a:t>
            </a:r>
          </a:p>
        </p:txBody>
      </p:sp>
      <p:pic>
        <p:nvPicPr>
          <p:cNvPr id="14340" name="Picture 5" descr="img013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3962400"/>
            <a:ext cx="3048000" cy="21760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4341" name="Picture 6" descr="img303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790949"/>
            <a:ext cx="3581400" cy="28352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2667000" y="1219200"/>
            <a:ext cx="3962400" cy="523220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ln w="1905"/>
                <a:solidFill>
                  <a:srgbClr val="03E71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Кто </a:t>
            </a:r>
            <a:r>
              <a:rPr lang="ru-RU" sz="2800" b="1" i="1" dirty="0" err="1">
                <a:ln w="1905"/>
                <a:solidFill>
                  <a:srgbClr val="03E71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сильне</a:t>
            </a:r>
            <a:r>
              <a:rPr lang="en-US" sz="2800" b="1" i="1" dirty="0">
                <a:ln w="1905"/>
                <a:solidFill>
                  <a:srgbClr val="03E71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e?...</a:t>
            </a:r>
            <a:r>
              <a:rPr lang="ru-RU" sz="2800" b="1" i="1" dirty="0">
                <a:ln w="1905"/>
                <a:solidFill>
                  <a:srgbClr val="03E71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304800"/>
            <a:ext cx="86106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Сравнительная характеристика </a:t>
            </a:r>
          </a:p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жестких дисков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2360613" y="3962400"/>
            <a:ext cx="4421188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6934200" y="6324600"/>
            <a:ext cx="2209800" cy="5334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/>
              <a:t>Принцип работы</a:t>
            </a:r>
          </a:p>
        </p:txBody>
      </p:sp>
      <p:sp>
        <p:nvSpPr>
          <p:cNvPr id="17" name="Скругленный прямоугольник 16">
            <a:hlinkClick r:id="rId4" action="ppaction://hlinksldjump"/>
          </p:cNvPr>
          <p:cNvSpPr/>
          <p:nvPr/>
        </p:nvSpPr>
        <p:spPr>
          <a:xfrm>
            <a:off x="304800" y="6553200"/>
            <a:ext cx="1828800" cy="3048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/>
              <a:t>содержание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DD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7518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7391400" y="6248400"/>
            <a:ext cx="1752600" cy="4572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/>
              <a:t>содержание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543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Центральный процессор</a:t>
            </a:r>
            <a:endParaRPr lang="ru-RU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486400" y="1600200"/>
            <a:ext cx="3352800" cy="3810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b="1" i="1" smtClean="0">
                <a:hlinkClick r:id="rId2" action="ppaction://hlinksldjump"/>
              </a:rPr>
              <a:t>Процессор</a:t>
            </a:r>
            <a:r>
              <a:rPr lang="ru-RU" smtClean="0"/>
              <a:t> – устройство, выполняющее обработку данных и управляющее ПК.</a:t>
            </a:r>
          </a:p>
        </p:txBody>
      </p:sp>
      <p:pic>
        <p:nvPicPr>
          <p:cNvPr id="717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752600"/>
            <a:ext cx="4343400" cy="35607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cxnSp>
        <p:nvCxnSpPr>
          <p:cNvPr id="10" name="Прямая со стрелкой 9"/>
          <p:cNvCxnSpPr/>
          <p:nvPr/>
        </p:nvCxnSpPr>
        <p:spPr>
          <a:xfrm rot="16200000" flipH="1">
            <a:off x="1714500" y="1638300"/>
            <a:ext cx="2590800" cy="1600200"/>
          </a:xfrm>
          <a:prstGeom prst="straightConnector1">
            <a:avLst/>
          </a:prstGeom>
          <a:ln w="57150">
            <a:solidFill>
              <a:srgbClr val="2FFF34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7239000" y="6019800"/>
            <a:ext cx="1676400" cy="6096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4" descr="i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524000"/>
            <a:ext cx="1828800" cy="1377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5486400" y="4343400"/>
            <a:ext cx="2819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endParaRPr lang="ru-RU" sz="3200"/>
          </a:p>
        </p:txBody>
      </p:sp>
      <p:sp>
        <p:nvSpPr>
          <p:cNvPr id="24586" name="Rectangle 2"/>
          <p:cNvSpPr>
            <a:spLocks noChangeArrowheads="1"/>
          </p:cNvSpPr>
          <p:nvPr/>
        </p:nvSpPr>
        <p:spPr bwMode="auto">
          <a:xfrm>
            <a:off x="5867400" y="2133600"/>
            <a:ext cx="228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60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intel</a:t>
            </a:r>
            <a:endParaRPr lang="ru-RU" sz="60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365" name="WordArt 11"/>
          <p:cNvSpPr>
            <a:spLocks noChangeArrowheads="1" noChangeShapeType="1" noTextEdit="1"/>
          </p:cNvSpPr>
          <p:nvPr/>
        </p:nvSpPr>
        <p:spPr bwMode="auto">
          <a:xfrm>
            <a:off x="1905000" y="1905000"/>
            <a:ext cx="4829175" cy="6858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3486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0" y="2667000"/>
            <a:ext cx="3657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Производитель: </a:t>
            </a:r>
            <a:r>
              <a:rPr lang="ru-RU" sz="2000" b="1" i="1" kern="0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Team</a:t>
            </a:r>
            <a: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Объем памяти:</a:t>
            </a:r>
            <a:r>
              <a:rPr lang="ru-RU" sz="2000" b="1" i="1" kern="0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2 ГБ</a:t>
            </a:r>
            <a: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Тип памяти:</a:t>
            </a:r>
            <a:r>
              <a:rPr lang="ru-RU" sz="2000" b="1" i="1" kern="0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DDR2SDRAM</a:t>
            </a:r>
            <a: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Частота памяти:</a:t>
            </a:r>
            <a:r>
              <a:rPr lang="ru-RU" sz="2000" b="1" i="1" kern="0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1066МГц</a:t>
            </a:r>
            <a: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пропускнаяспособность:</a:t>
            </a:r>
            <a:r>
              <a:rPr lang="ru-RU" sz="2000" b="1" i="1" kern="0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8500МБ/с</a:t>
            </a:r>
          </a:p>
        </p:txBody>
      </p:sp>
      <p:sp>
        <p:nvSpPr>
          <p:cNvPr id="15367" name="Содержимое 2"/>
          <p:cNvSpPr>
            <a:spLocks noGrp="1"/>
          </p:cNvSpPr>
          <p:nvPr>
            <p:ph idx="1"/>
          </p:nvPr>
        </p:nvSpPr>
        <p:spPr>
          <a:xfrm>
            <a:off x="4953000" y="2971800"/>
            <a:ext cx="4191000" cy="1981200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smtClean="0"/>
              <a:t>Производитель: </a:t>
            </a:r>
            <a:r>
              <a:rPr lang="ru-RU" sz="2000" b="1" i="1" smtClean="0">
                <a:solidFill>
                  <a:srgbClr val="0000CC"/>
                </a:solidFill>
              </a:rPr>
              <a:t>OCZ</a:t>
            </a:r>
          </a:p>
          <a:p>
            <a:pPr>
              <a:buFontTx/>
              <a:buNone/>
            </a:pPr>
            <a:r>
              <a:rPr lang="ru-RU" sz="2000" smtClean="0"/>
              <a:t>Объем памяти:</a:t>
            </a:r>
            <a:r>
              <a:rPr lang="ru-RU" sz="2000" b="1" i="1" smtClean="0">
                <a:solidFill>
                  <a:srgbClr val="0000CC"/>
                </a:solidFill>
              </a:rPr>
              <a:t>4 ГБ</a:t>
            </a:r>
          </a:p>
          <a:p>
            <a:pPr>
              <a:buFontTx/>
              <a:buNone/>
            </a:pPr>
            <a:r>
              <a:rPr lang="ru-RU" sz="2000" smtClean="0"/>
              <a:t>Тип памяти:</a:t>
            </a:r>
            <a:r>
              <a:rPr lang="ru-RU" sz="2000" b="1" i="1" smtClean="0">
                <a:solidFill>
                  <a:srgbClr val="0000CC"/>
                </a:solidFill>
              </a:rPr>
              <a:t>DDR3 SDRAM</a:t>
            </a:r>
          </a:p>
          <a:p>
            <a:pPr>
              <a:buFontTx/>
              <a:buNone/>
            </a:pPr>
            <a:r>
              <a:rPr lang="ru-RU" sz="2000" smtClean="0"/>
              <a:t>Частота памяти:</a:t>
            </a:r>
            <a:r>
              <a:rPr lang="ru-RU" sz="2000" b="1" i="1" smtClean="0">
                <a:solidFill>
                  <a:srgbClr val="0000CC"/>
                </a:solidFill>
              </a:rPr>
              <a:t>1600 МГц</a:t>
            </a:r>
          </a:p>
          <a:p>
            <a:pPr>
              <a:buFontTx/>
              <a:buNone/>
            </a:pPr>
            <a:r>
              <a:rPr lang="ru-RU" sz="2000" smtClean="0"/>
              <a:t>Пропускнаяспособность:</a:t>
            </a:r>
            <a:r>
              <a:rPr lang="ru-RU" sz="2000" b="1" i="1" smtClean="0">
                <a:solidFill>
                  <a:srgbClr val="0000CC"/>
                </a:solidFill>
              </a:rPr>
              <a:t>9500МБ/с</a:t>
            </a:r>
          </a:p>
        </p:txBody>
      </p:sp>
      <p:pic>
        <p:nvPicPr>
          <p:cNvPr id="15368" name="Picture 13" descr="H:\process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4800600"/>
            <a:ext cx="19367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4" descr="H: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47244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228600" y="2057400"/>
            <a:ext cx="228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AMD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3400" y="381001"/>
            <a:ext cx="86106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Сравнительная характеристика процессоров</a:t>
            </a:r>
          </a:p>
        </p:txBody>
      </p:sp>
      <p:sp>
        <p:nvSpPr>
          <p:cNvPr id="15372" name="TextBox 15"/>
          <p:cNvSpPr txBox="1">
            <a:spLocks noChangeArrowheads="1"/>
          </p:cNvSpPr>
          <p:nvPr/>
        </p:nvSpPr>
        <p:spPr bwMode="auto">
          <a:xfrm>
            <a:off x="3048000" y="1066800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F60000"/>
                </a:solidFill>
              </a:rPr>
              <a:t>Противостояние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2590801" y="4572000"/>
            <a:ext cx="3352800" cy="317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Стрелка вправо 21">
            <a:hlinkClick r:id="" action="ppaction://hlinkshowjump?jump=nextslide"/>
          </p:cNvPr>
          <p:cNvSpPr/>
          <p:nvPr/>
        </p:nvSpPr>
        <p:spPr>
          <a:xfrm>
            <a:off x="6781800" y="6172200"/>
            <a:ext cx="2362200" cy="6858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/>
              <a:t>Принцип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PU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7010400" y="6172200"/>
            <a:ext cx="2133600" cy="533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/>
              <a:t>содержание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6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G:\zvukovayz-kart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3505200"/>
            <a:ext cx="4398963" cy="30210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343400" y="1371600"/>
            <a:ext cx="4191000" cy="22098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800" smtClean="0">
                <a:hlinkClick r:id="rId3" action="ppaction://hlinksldjump"/>
              </a:rPr>
              <a:t>Звуковая карта </a:t>
            </a:r>
            <a:r>
              <a:rPr lang="ru-RU" sz="2800" smtClean="0"/>
              <a:t>формирует звук и выводит его на акустическую систему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76400" y="304800"/>
            <a:ext cx="544123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Звуковая карта</a:t>
            </a:r>
          </a:p>
        </p:txBody>
      </p:sp>
      <p:pic>
        <p:nvPicPr>
          <p:cNvPr id="1638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676400"/>
            <a:ext cx="3730625" cy="2971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cxnSp>
        <p:nvCxnSpPr>
          <p:cNvPr id="8" name="Прямая со стрелкой 7"/>
          <p:cNvCxnSpPr/>
          <p:nvPr/>
        </p:nvCxnSpPr>
        <p:spPr>
          <a:xfrm rot="10800000" flipV="1">
            <a:off x="609600" y="1295400"/>
            <a:ext cx="1905000" cy="1295400"/>
          </a:xfrm>
          <a:prstGeom prst="straightConnector1">
            <a:avLst/>
          </a:prstGeom>
          <a:ln w="57150">
            <a:solidFill>
              <a:srgbClr val="2FFF3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457200" y="6096000"/>
            <a:ext cx="2209800" cy="6096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3886200" y="1295400"/>
            <a:ext cx="4953000" cy="4525963"/>
          </a:xfrm>
        </p:spPr>
        <p:txBody>
          <a:bodyPr/>
          <a:lstStyle/>
          <a:p>
            <a:pPr marL="0" indent="12700" algn="just" eaLnBrk="1" hangingPunct="1">
              <a:buFontTx/>
              <a:buNone/>
            </a:pPr>
            <a:r>
              <a:rPr lang="ru-RU" sz="2400" smtClean="0"/>
              <a:t>Блок питания обеспечивает электричеством все без исключения части системного блока. К нему подходит ток из розетки, а он, в свою очередь, снабжает электричеством материнскую плату, дисковод, жесткий диск, флоппи дисковод FDD.</a:t>
            </a:r>
          </a:p>
        </p:txBody>
      </p:sp>
      <p:pic>
        <p:nvPicPr>
          <p:cNvPr id="17411" name="Picture 4" descr="G:\blok-pitaniy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828800"/>
            <a:ext cx="3505200" cy="2225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057400" y="152400"/>
            <a:ext cx="489319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Блок питания</a:t>
            </a: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28600" y="6096000"/>
            <a:ext cx="1981200" cy="533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09600" y="3581400"/>
            <a:ext cx="899160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0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что дальше?...</a:t>
            </a:r>
          </a:p>
        </p:txBody>
      </p:sp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4572000" y="5181600"/>
            <a:ext cx="4343400" cy="167640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>
                <a:solidFill>
                  <a:schemeClr val="tx1"/>
                </a:solidFill>
              </a:rPr>
              <a:t>Это интересно…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H:\35764_115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76400"/>
            <a:ext cx="4673600" cy="3505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2" descr="H:\35764_115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00200"/>
            <a:ext cx="4076700" cy="4191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143000" y="533400"/>
            <a:ext cx="742434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передвижения…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4724400" cy="6858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содержание</a:t>
            </a:r>
            <a:endParaRPr lang="ru-RU" sz="5400" dirty="0" smtClean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85800" y="1143000"/>
            <a:ext cx="1905000" cy="1371600"/>
            <a:chOff x="233" y="576"/>
            <a:chExt cx="1318" cy="1296"/>
          </a:xfrm>
          <a:scene3d>
            <a:camera prst="orthographicFront">
              <a:rot lat="298855" lon="301140" rev="26212"/>
            </a:camera>
            <a:lightRig rig="threePt" dir="t"/>
          </a:scene3d>
        </p:grpSpPr>
        <p:pic>
          <p:nvPicPr>
            <p:cNvPr id="4121" name="Picture 8" descr="G:\zvukovayz-karta.jpg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" y="576"/>
              <a:ext cx="1263" cy="1104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pic>
        <p:sp>
          <p:nvSpPr>
            <p:cNvPr id="4122" name="Rectangle 2"/>
            <p:cNvSpPr>
              <a:spLocks noChangeArrowheads="1"/>
            </p:cNvSpPr>
            <p:nvPr/>
          </p:nvSpPr>
          <p:spPr bwMode="auto">
            <a:xfrm>
              <a:off x="233" y="1536"/>
              <a:ext cx="1318" cy="336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ru-RU" sz="1600" b="1" i="1" dirty="0">
                  <a:solidFill>
                    <a:schemeClr val="tx2">
                      <a:lumMod val="95000"/>
                      <a:lumOff val="5000"/>
                    </a:schemeClr>
                  </a:solidFill>
                  <a:hlinkClick r:id="rId2" action="ppaction://hlinksldjump"/>
                </a:rPr>
                <a:t>Звуковая карта</a:t>
              </a:r>
              <a:endParaRPr lang="ru-RU" sz="1600" b="1" i="1" dirty="0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04800" y="2819400"/>
            <a:ext cx="2362200" cy="1600200"/>
            <a:chOff x="48" y="2112"/>
            <a:chExt cx="1488" cy="1008"/>
          </a:xfrm>
        </p:grpSpPr>
        <p:pic>
          <p:nvPicPr>
            <p:cNvPr id="4119" name="Picture 6" descr="G:\operativnaya-pamyat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" y="2112"/>
              <a:ext cx="1091" cy="72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pic>
        <p:sp>
          <p:nvSpPr>
            <p:cNvPr id="4120" name="Rectangle 2"/>
            <p:cNvSpPr>
              <a:spLocks noChangeArrowheads="1"/>
            </p:cNvSpPr>
            <p:nvPr/>
          </p:nvSpPr>
          <p:spPr bwMode="auto">
            <a:xfrm>
              <a:off x="48" y="2832"/>
              <a:ext cx="1488" cy="28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i="1" dirty="0">
                  <a:solidFill>
                    <a:schemeClr val="tx2"/>
                  </a:solidFill>
                  <a:hlinkClick r:id="rId5" action="ppaction://hlinksldjump"/>
                </a:rPr>
                <a:t>Оперативная память</a:t>
              </a:r>
              <a:endParaRPr lang="ru-RU" sz="1600" i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895600" y="4800600"/>
            <a:ext cx="2743200" cy="1905000"/>
            <a:chOff x="1968" y="3120"/>
            <a:chExt cx="1728" cy="1200"/>
          </a:xfrm>
        </p:grpSpPr>
        <p:pic>
          <p:nvPicPr>
            <p:cNvPr id="4117" name="Picture 4" descr="G:\vinchester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08" y="3120"/>
              <a:ext cx="1488" cy="1021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pic>
        <p:sp>
          <p:nvSpPr>
            <p:cNvPr id="4118" name="Rectangle 2"/>
            <p:cNvSpPr>
              <a:spLocks noChangeArrowheads="1"/>
            </p:cNvSpPr>
            <p:nvPr/>
          </p:nvSpPr>
          <p:spPr bwMode="auto">
            <a:xfrm>
              <a:off x="1968" y="3984"/>
              <a:ext cx="1488" cy="336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i="1" dirty="0">
                  <a:solidFill>
                    <a:schemeClr val="tx2"/>
                  </a:solidFill>
                  <a:hlinkClick r:id="rId7" action="ppaction://hlinksldjump"/>
                </a:rPr>
                <a:t>жесткий диск</a:t>
              </a:r>
              <a:endParaRPr lang="ru-RU" sz="1600" b="1" i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6324600" y="2590800"/>
            <a:ext cx="2057400" cy="1143000"/>
            <a:chOff x="4080" y="1104"/>
            <a:chExt cx="1344" cy="864"/>
          </a:xfrm>
        </p:grpSpPr>
        <p:sp>
          <p:nvSpPr>
            <p:cNvPr id="4115" name="Rectangle 2"/>
            <p:cNvSpPr>
              <a:spLocks noChangeArrowheads="1"/>
            </p:cNvSpPr>
            <p:nvPr/>
          </p:nvSpPr>
          <p:spPr bwMode="auto">
            <a:xfrm>
              <a:off x="4080" y="1632"/>
              <a:ext cx="1344" cy="336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i="1" dirty="0">
                  <a:solidFill>
                    <a:schemeClr val="tx2"/>
                  </a:solidFill>
                  <a:hlinkClick r:id="rId8" action="ppaction://hlinksldjump"/>
                </a:rPr>
                <a:t>Блок питания</a:t>
              </a:r>
              <a:endParaRPr lang="ru-RU" sz="1600" b="1" i="1" dirty="0">
                <a:solidFill>
                  <a:schemeClr val="tx2"/>
                </a:solidFill>
              </a:endParaRPr>
            </a:p>
          </p:txBody>
        </p:sp>
        <p:pic>
          <p:nvPicPr>
            <p:cNvPr id="4116" name="Picture 4" descr="G:\blok-pitaniya1.jp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176" y="1104"/>
              <a:ext cx="864" cy="549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pic>
      </p:grp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6324600" y="914400"/>
            <a:ext cx="2312988" cy="1250950"/>
            <a:chOff x="4224" y="240"/>
            <a:chExt cx="1457" cy="1383"/>
          </a:xfrm>
        </p:grpSpPr>
        <p:pic>
          <p:nvPicPr>
            <p:cNvPr id="4113" name="Picture 5" descr="G:\videokarta1.jp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224" y="240"/>
              <a:ext cx="1457" cy="109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pic>
        <p:sp>
          <p:nvSpPr>
            <p:cNvPr id="4114" name="Rectangle 2"/>
            <p:cNvSpPr>
              <a:spLocks noChangeArrowheads="1"/>
            </p:cNvSpPr>
            <p:nvPr/>
          </p:nvSpPr>
          <p:spPr bwMode="auto">
            <a:xfrm>
              <a:off x="4416" y="1335"/>
              <a:ext cx="1104" cy="28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i="1" dirty="0">
                  <a:solidFill>
                    <a:schemeClr val="tx2"/>
                  </a:solidFill>
                  <a:hlinkClick r:id="rId11" action="ppaction://hlinksldjump"/>
                </a:rPr>
                <a:t>Видеоадаптер</a:t>
              </a:r>
              <a:endParaRPr lang="ru-RU" sz="1600" b="1" i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6553200" y="3962400"/>
            <a:ext cx="2590800" cy="2057400"/>
            <a:chOff x="4176" y="3024"/>
            <a:chExt cx="1632" cy="1296"/>
          </a:xfrm>
        </p:grpSpPr>
        <p:pic>
          <p:nvPicPr>
            <p:cNvPr id="4111" name="Picture 13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368" y="3024"/>
              <a:ext cx="1127" cy="1033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pic>
        <p:sp>
          <p:nvSpPr>
            <p:cNvPr id="4112" name="Rectangle 2"/>
            <p:cNvSpPr>
              <a:spLocks noChangeArrowheads="1"/>
            </p:cNvSpPr>
            <p:nvPr/>
          </p:nvSpPr>
          <p:spPr bwMode="auto">
            <a:xfrm>
              <a:off x="4176" y="4080"/>
              <a:ext cx="1632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400" b="1" i="1" dirty="0">
                  <a:solidFill>
                    <a:schemeClr val="tx2"/>
                  </a:solidFill>
                  <a:hlinkClick r:id="rId13" action="ppaction://hlinksldjump"/>
                </a:rPr>
                <a:t>Центральный процессор</a:t>
              </a:r>
              <a:endParaRPr lang="ru-RU" sz="1400" b="1" i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381000" y="4648200"/>
            <a:ext cx="2286000" cy="1512888"/>
            <a:chOff x="240" y="2981"/>
            <a:chExt cx="1440" cy="1483"/>
          </a:xfrm>
        </p:grpSpPr>
        <p:pic>
          <p:nvPicPr>
            <p:cNvPr id="4109" name="Picture 4" descr="G:\materinskaya-plata.jpg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4" y="2981"/>
              <a:ext cx="972" cy="112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pic>
        <p:sp>
          <p:nvSpPr>
            <p:cNvPr id="4110" name="Rectangle 2"/>
            <p:cNvSpPr>
              <a:spLocks noChangeArrowheads="1"/>
            </p:cNvSpPr>
            <p:nvPr/>
          </p:nvSpPr>
          <p:spPr bwMode="auto">
            <a:xfrm>
              <a:off x="240" y="4176"/>
              <a:ext cx="1440" cy="28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400" b="1" i="1" dirty="0">
                  <a:solidFill>
                    <a:schemeClr val="tx2"/>
                  </a:solidFill>
                  <a:hlinkClick r:id="rId15" action="ppaction://hlinksldjump"/>
                </a:rPr>
                <a:t>Материнская плата</a:t>
              </a:r>
              <a:endParaRPr lang="ru-RU" sz="1400" b="1" i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9" name="Группа 30"/>
          <p:cNvGrpSpPr>
            <a:grpSpLocks/>
          </p:cNvGrpSpPr>
          <p:nvPr/>
        </p:nvGrpSpPr>
        <p:grpSpPr bwMode="auto">
          <a:xfrm>
            <a:off x="2667000" y="1600200"/>
            <a:ext cx="3429000" cy="3048000"/>
            <a:chOff x="2667000" y="1752600"/>
            <a:chExt cx="3429000" cy="3048000"/>
          </a:xfrm>
        </p:grpSpPr>
        <p:pic>
          <p:nvPicPr>
            <p:cNvPr id="4107" name="Picture 2" descr="M:\Картинки компьютера\1236060614_4.jpg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667000" y="1752600"/>
              <a:ext cx="3429000" cy="25717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pic>
        <p:sp>
          <p:nvSpPr>
            <p:cNvPr id="4108" name="Rectangle 2">
              <a:hlinkClick r:id="rId17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581400" y="4343400"/>
              <a:ext cx="1752600" cy="4572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400" b="1" i="1" dirty="0">
                  <a:solidFill>
                    <a:schemeClr val="tx2"/>
                  </a:solidFill>
                  <a:hlinkClick r:id="rId17" action="ppaction://hlinksldjump"/>
                </a:rPr>
                <a:t>Системный блок</a:t>
              </a:r>
              <a:endParaRPr lang="ru-RU" sz="1400" b="1" i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048000" y="990600"/>
            <a:ext cx="2895600" cy="369332"/>
          </a:xfrm>
          <a:prstGeom prst="rect">
            <a:avLst/>
          </a:prstGeom>
        </p:spPr>
        <p:style>
          <a:lnRef idx="0">
            <a:schemeClr val="accent1"/>
          </a:lnRef>
          <a:fillRef idx="1002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  <a:hlinkClick r:id="rId18" action="ppaction://hlinksldjump"/>
              </a:rPr>
              <a:t>А что дальше?...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228600"/>
            <a:ext cx="70104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Для праздников…</a:t>
            </a:r>
          </a:p>
        </p:txBody>
      </p:sp>
      <p:pic>
        <p:nvPicPr>
          <p:cNvPr id="24579" name="Picture 2" descr="H:\32532_66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905000"/>
            <a:ext cx="3486150" cy="4648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81" name="Picture 5" descr="H:\32532_66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362200"/>
            <a:ext cx="4027488" cy="259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5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M:\Картинки компьютера\2_add9ae357dc5ed9be5876017f9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1752600"/>
            <a:ext cx="4371975" cy="32797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3" name="Picture 4" descr="M:\Картинки компьютера\p10dbef1b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875087"/>
            <a:ext cx="3976688" cy="29829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914400" y="838200"/>
            <a:ext cx="799090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вечно голодных…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304800"/>
            <a:ext cx="5486400" cy="923330"/>
          </a:xfrm>
          <a:prstGeom prst="rect">
            <a:avLst/>
          </a:prstGeom>
          <a:noFill/>
          <a:ln w="38100">
            <a:noFill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Для занятых…</a:t>
            </a:r>
          </a:p>
        </p:txBody>
      </p:sp>
      <p:pic>
        <p:nvPicPr>
          <p:cNvPr id="26627" name="Picture 4" descr="M:\Картинки компьютера\heat-m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199" y="1447800"/>
            <a:ext cx="4009993" cy="251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6628" name="Picture 5" descr="M:\Картинки компьютера\ss_83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276600"/>
            <a:ext cx="3157538" cy="31575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2" descr="M:\Картинки компьютера\120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19200"/>
            <a:ext cx="32004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905000" y="381000"/>
            <a:ext cx="5962338" cy="923330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Как украшение…</a:t>
            </a:r>
          </a:p>
        </p:txBody>
      </p:sp>
      <p:pic>
        <p:nvPicPr>
          <p:cNvPr id="27652" name="Picture 3" descr="M:\Картинки компьютера\galery_prod1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828800"/>
            <a:ext cx="5240338" cy="392477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27124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Единение с системой…</a:t>
            </a: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7620000" y="6324600"/>
            <a:ext cx="1524000" cy="381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содержание</a:t>
            </a:r>
          </a:p>
        </p:txBody>
      </p:sp>
      <p:pic>
        <p:nvPicPr>
          <p:cNvPr id="9" name="o svoem komp_utere-lovi.tv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04800" y="1066800"/>
            <a:ext cx="7239000" cy="559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52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SSEM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0600" y="152400"/>
            <a:ext cx="77724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6781800" y="6248400"/>
            <a:ext cx="1828800" cy="6096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содержание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9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5257800" y="1676400"/>
            <a:ext cx="3352800" cy="2819400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sz="2800" b="1" i="1" smtClean="0"/>
              <a:t>Видеоадаптер</a:t>
            </a:r>
            <a:r>
              <a:rPr lang="ru-RU" sz="1600" smtClean="0"/>
              <a:t> – </a:t>
            </a:r>
            <a:r>
              <a:rPr lang="ru-RU" sz="1800" smtClean="0"/>
              <a:t>внутренне устройство служит для обработки информации, поступающей от процессора или из ОЗУ и вывода её на монитор, а также для выработки управляющих сигналов. </a:t>
            </a:r>
          </a:p>
        </p:txBody>
      </p:sp>
      <p:pic>
        <p:nvPicPr>
          <p:cNvPr id="18435" name="Picture 2" descr="G:\videokart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953000"/>
            <a:ext cx="2952750" cy="1447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8436" name="Picture 3" descr="G:\videokar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4495800"/>
            <a:ext cx="2857500" cy="21050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914400" y="1144588"/>
            <a:ext cx="4267200" cy="3198812"/>
            <a:chOff x="4560" y="3049"/>
            <a:chExt cx="1056" cy="1172"/>
          </a:xfrm>
        </p:grpSpPr>
        <p:pic>
          <p:nvPicPr>
            <p:cNvPr id="18439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60" y="3355"/>
              <a:ext cx="1056" cy="866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5129" name="Line 12"/>
            <p:cNvSpPr>
              <a:spLocks noChangeShapeType="1"/>
            </p:cNvSpPr>
            <p:nvPr/>
          </p:nvSpPr>
          <p:spPr bwMode="auto">
            <a:xfrm flipH="1">
              <a:off x="4896" y="3049"/>
              <a:ext cx="286" cy="551"/>
            </a:xfrm>
            <a:prstGeom prst="line">
              <a:avLst/>
            </a:prstGeom>
            <a:noFill/>
            <a:ln w="57150">
              <a:solidFill>
                <a:srgbClr val="03E71E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676400" y="304800"/>
            <a:ext cx="64008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Видеоадаптер</a:t>
            </a: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772400" y="5943600"/>
            <a:ext cx="1219200" cy="6096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4648200" cy="2133600"/>
          </a:xfrm>
        </p:spPr>
        <p:txBody>
          <a:bodyPr/>
          <a:lstStyle/>
          <a:p>
            <a:pPr marL="87313" indent="0">
              <a:buFontTx/>
              <a:buNone/>
            </a:pPr>
            <a:r>
              <a:rPr lang="ru-RU" sz="2000" smtClean="0"/>
              <a:t>Модель: </a:t>
            </a:r>
            <a:r>
              <a:rPr lang="en-US" sz="2800" b="1" i="1" smtClean="0">
                <a:solidFill>
                  <a:srgbClr val="0000CC"/>
                </a:solidFill>
              </a:rPr>
              <a:t>GeForce</a:t>
            </a:r>
          </a:p>
          <a:p>
            <a:pPr marL="87313" indent="0">
              <a:buFontTx/>
              <a:buNone/>
            </a:pPr>
            <a:r>
              <a:rPr lang="ru-RU" sz="2000" smtClean="0"/>
              <a:t>Графический</a:t>
            </a:r>
            <a:r>
              <a:rPr lang="en-US" sz="2000" smtClean="0"/>
              <a:t> </a:t>
            </a:r>
            <a:r>
              <a:rPr lang="ru-RU" sz="2000" smtClean="0"/>
              <a:t>ускоритель: </a:t>
            </a:r>
            <a:r>
              <a:rPr lang="en-US" sz="2000" b="1" i="1" smtClean="0">
                <a:solidFill>
                  <a:srgbClr val="0000CC"/>
                </a:solidFill>
              </a:rPr>
              <a:t>GeForce</a:t>
            </a:r>
            <a:r>
              <a:rPr lang="ru-RU" sz="2000" b="1" i="1" smtClean="0">
                <a:solidFill>
                  <a:srgbClr val="0000CC"/>
                </a:solidFill>
              </a:rPr>
              <a:t> HD</a:t>
            </a:r>
            <a:r>
              <a:rPr lang="en-US" sz="2000" b="1" i="1" smtClean="0">
                <a:solidFill>
                  <a:srgbClr val="0000CC"/>
                </a:solidFill>
              </a:rPr>
              <a:t> </a:t>
            </a:r>
            <a:r>
              <a:rPr lang="ru-RU" sz="2000" b="1" i="1" smtClean="0">
                <a:solidFill>
                  <a:srgbClr val="0000CC"/>
                </a:solidFill>
              </a:rPr>
              <a:t>3650 </a:t>
            </a:r>
          </a:p>
          <a:p>
            <a:pPr marL="87313" indent="0">
              <a:buFontTx/>
              <a:buNone/>
            </a:pPr>
            <a:r>
              <a:rPr lang="ru-RU" sz="2000" smtClean="0"/>
              <a:t>Частота ядра: </a:t>
            </a:r>
            <a:r>
              <a:rPr lang="ru-RU" sz="2000" b="1" i="1" smtClean="0">
                <a:solidFill>
                  <a:srgbClr val="0000CC"/>
                </a:solidFill>
              </a:rPr>
              <a:t>(MHz) 725</a:t>
            </a:r>
          </a:p>
          <a:p>
            <a:pPr marL="87313" indent="0">
              <a:buFontTx/>
              <a:buNone/>
            </a:pPr>
            <a:r>
              <a:rPr lang="ru-RU" sz="2000" smtClean="0"/>
              <a:t>Частота памяти: </a:t>
            </a:r>
            <a:r>
              <a:rPr lang="ru-RU" sz="2000" b="1" i="1" smtClean="0">
                <a:solidFill>
                  <a:srgbClr val="0000CC"/>
                </a:solidFill>
              </a:rPr>
              <a:t>(MHz) 800 (1600) </a:t>
            </a:r>
            <a:r>
              <a:rPr lang="ru-RU" sz="2000" smtClean="0"/>
              <a:t>Тип памяти: </a:t>
            </a:r>
            <a:r>
              <a:rPr lang="ru-RU" sz="2000" b="1" i="1" smtClean="0">
                <a:solidFill>
                  <a:srgbClr val="0000CC"/>
                </a:solidFill>
              </a:rPr>
              <a:t>GDDR3</a:t>
            </a:r>
          </a:p>
        </p:txBody>
      </p:sp>
      <p:pic>
        <p:nvPicPr>
          <p:cNvPr id="19460" name="Picture 5" descr="videokart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114800"/>
            <a:ext cx="3956050" cy="1600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105400" y="914400"/>
            <a:ext cx="3657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ru-RU" sz="2000" kern="0" dirty="0">
                <a:solidFill>
                  <a:schemeClr val="tx2"/>
                </a:solidFill>
              </a:rPr>
              <a:t>Модель:</a:t>
            </a:r>
            <a:r>
              <a:rPr lang="en-US" sz="2800" b="1" i="1" kern="0" dirty="0" err="1">
                <a:solidFill>
                  <a:srgbClr val="0000CC"/>
                </a:solidFill>
              </a:rPr>
              <a:t>Radeon</a:t>
            </a:r>
            <a:endParaRPr lang="ru-RU" sz="2800" b="1" i="1" kern="0" dirty="0">
              <a:solidFill>
                <a:srgbClr val="0000CC"/>
              </a:solidFill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ru-RU" sz="2000" kern="0" dirty="0">
                <a:latin typeface="+mn-lt"/>
              </a:rPr>
              <a:t>Графический ускоритель: </a:t>
            </a:r>
            <a:r>
              <a:rPr lang="en-US" sz="2000" b="1" i="1" kern="0" dirty="0">
                <a:solidFill>
                  <a:srgbClr val="0000CC"/>
                </a:solidFill>
                <a:latin typeface="+mn-lt"/>
              </a:rPr>
              <a:t>ATI </a:t>
            </a:r>
            <a:r>
              <a:rPr lang="en-US" sz="2000" b="1" i="1" kern="0" dirty="0" err="1">
                <a:solidFill>
                  <a:srgbClr val="0000CC"/>
                </a:solidFill>
                <a:latin typeface="+mn-lt"/>
              </a:rPr>
              <a:t>Radeon</a:t>
            </a:r>
            <a:r>
              <a:rPr lang="en-US" sz="2000" b="1" i="1" kern="0" dirty="0">
                <a:solidFill>
                  <a:srgbClr val="0000CC"/>
                </a:solidFill>
                <a:latin typeface="+mn-lt"/>
              </a:rPr>
              <a:t> HD 4650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000" kern="0" dirty="0">
                <a:latin typeface="+mn-lt"/>
              </a:rPr>
              <a:t>Частота ядра: </a:t>
            </a:r>
            <a:r>
              <a:rPr lang="ru-RU" sz="2000" b="1" i="1" kern="0" dirty="0">
                <a:solidFill>
                  <a:srgbClr val="0000CC"/>
                </a:solidFill>
                <a:latin typeface="+mn-lt"/>
              </a:rPr>
              <a:t>600 </a:t>
            </a:r>
            <a:r>
              <a:rPr lang="ru-RU" sz="2000" b="1" i="1" kern="0" dirty="0" err="1">
                <a:solidFill>
                  <a:srgbClr val="0000CC"/>
                </a:solidFill>
                <a:latin typeface="+mn-lt"/>
              </a:rPr>
              <a:t>MHz</a:t>
            </a:r>
            <a:r>
              <a:rPr lang="ru-RU" sz="2000" b="1" i="1" kern="0" dirty="0">
                <a:solidFill>
                  <a:srgbClr val="0000CC"/>
                </a:solidFill>
                <a:latin typeface="+mn-lt"/>
              </a:rPr>
              <a:t>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000" kern="0" dirty="0">
                <a:latin typeface="+mn-lt"/>
              </a:rPr>
              <a:t>Частота памяти: </a:t>
            </a:r>
            <a:r>
              <a:rPr lang="ru-RU" sz="2000" b="1" i="1" kern="0" dirty="0">
                <a:solidFill>
                  <a:srgbClr val="0000CC"/>
                </a:solidFill>
                <a:latin typeface="+mn-lt"/>
              </a:rPr>
              <a:t>800 </a:t>
            </a:r>
            <a:r>
              <a:rPr lang="ru-RU" sz="2000" b="1" i="1" kern="0" dirty="0" err="1">
                <a:solidFill>
                  <a:srgbClr val="0000CC"/>
                </a:solidFill>
                <a:latin typeface="+mn-lt"/>
              </a:rPr>
              <a:t>MHz</a:t>
            </a:r>
            <a:r>
              <a:rPr lang="ru-RU" sz="2000" b="1" i="1" kern="0" dirty="0">
                <a:solidFill>
                  <a:srgbClr val="0000CC"/>
                </a:solidFill>
                <a:latin typeface="+mn-lt"/>
              </a:rPr>
              <a:t> 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000" kern="0" dirty="0">
                <a:latin typeface="+mn-lt"/>
              </a:rPr>
              <a:t>Память: </a:t>
            </a:r>
            <a:r>
              <a:rPr lang="ru-RU" sz="2000" b="1" i="1" kern="0" dirty="0">
                <a:solidFill>
                  <a:srgbClr val="0000CC"/>
                </a:solidFill>
                <a:latin typeface="+mn-lt"/>
              </a:rPr>
              <a:t>1 Гб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000" kern="0" dirty="0">
                <a:latin typeface="+mn-lt"/>
              </a:rPr>
              <a:t>Тип памяти: </a:t>
            </a:r>
            <a:r>
              <a:rPr lang="ru-RU" sz="2000" b="1" i="1" kern="0" dirty="0">
                <a:solidFill>
                  <a:srgbClr val="0000CC"/>
                </a:solidFill>
                <a:latin typeface="+mn-lt"/>
              </a:rPr>
              <a:t>GDDR2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410200" y="304800"/>
            <a:ext cx="31242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ru-RU" sz="2800" b="1" i="1" kern="0" dirty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9463" name="Picture 5" descr="H:\videokart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4267200"/>
            <a:ext cx="2971800" cy="1731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171700" y="3543300"/>
            <a:ext cx="5181600" cy="762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33400" y="228600"/>
            <a:ext cx="80010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Сравнительная характеристика</a:t>
            </a:r>
          </a:p>
        </p:txBody>
      </p:sp>
      <p:sp>
        <p:nvSpPr>
          <p:cNvPr id="17" name="Скругленный прямоугольник 16">
            <a:hlinkClick r:id="rId4" action="ppaction://hlinksldjump"/>
          </p:cNvPr>
          <p:cNvSpPr/>
          <p:nvPr/>
        </p:nvSpPr>
        <p:spPr>
          <a:xfrm>
            <a:off x="457200" y="6324600"/>
            <a:ext cx="1828800" cy="381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содержание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9"/>
          <p:cNvSpPr>
            <a:spLocks noChangeArrowheads="1" noChangeShapeType="1" noTextEdit="1"/>
          </p:cNvSpPr>
          <p:nvPr/>
        </p:nvSpPr>
        <p:spPr bwMode="auto">
          <a:xfrm>
            <a:off x="4191000" y="1447800"/>
            <a:ext cx="47244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0243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613" y="1447800"/>
            <a:ext cx="3321050" cy="2514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838200" y="304800"/>
            <a:ext cx="75438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Оперативная память 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2400300" y="1562100"/>
            <a:ext cx="2286000" cy="1600200"/>
          </a:xfrm>
          <a:prstGeom prst="straightConnector1">
            <a:avLst/>
          </a:prstGeom>
          <a:ln w="57150">
            <a:solidFill>
              <a:srgbClr val="2FFF3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4267200" y="1676400"/>
            <a:ext cx="4191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/>
              <a:t>Предназначена для хранения временной информации </a:t>
            </a: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543800" y="5791200"/>
            <a:ext cx="1371600" cy="6096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 descr="img401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3733800"/>
            <a:ext cx="3302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533400" y="4191000"/>
            <a:ext cx="3657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ru-RU" b="1" i="1" kern="0" dirty="0">
              <a:solidFill>
                <a:srgbClr val="0000CC"/>
              </a:solidFill>
              <a:latin typeface="+mn-lt"/>
            </a:endParaRPr>
          </a:p>
        </p:txBody>
      </p:sp>
      <p:pic>
        <p:nvPicPr>
          <p:cNvPr id="8196" name="Picture 5" descr="img401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276600"/>
            <a:ext cx="2971800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381000"/>
            <a:ext cx="8763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Сравнительная характеристика ОЗУ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097088" y="3621088"/>
            <a:ext cx="4722812" cy="7461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0" y="1447800"/>
            <a:ext cx="4572000" cy="1724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kern="0" dirty="0"/>
              <a:t>Модель: </a:t>
            </a:r>
            <a:r>
              <a:rPr lang="ru-RU" sz="2000" b="1" i="1" kern="0" dirty="0">
                <a:solidFill>
                  <a:srgbClr val="0000CC"/>
                </a:solidFill>
              </a:rPr>
              <a:t>EAH3650/HTDI/256M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kern="0" dirty="0"/>
              <a:t>Частота ядра: </a:t>
            </a:r>
            <a:r>
              <a:rPr lang="ru-RU" sz="2000" b="1" i="1" kern="0" dirty="0" err="1">
                <a:solidFill>
                  <a:srgbClr val="0000CC"/>
                </a:solidFill>
              </a:rPr>
              <a:t>MHz</a:t>
            </a:r>
            <a:r>
              <a:rPr lang="ru-RU" sz="2000" b="1" i="1" kern="0" dirty="0">
                <a:solidFill>
                  <a:srgbClr val="0000CC"/>
                </a:solidFill>
              </a:rPr>
              <a:t> 725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kern="0" dirty="0"/>
              <a:t> Частота памяти: </a:t>
            </a:r>
            <a:r>
              <a:rPr lang="ru-RU" sz="2000" b="1" i="1" kern="0" dirty="0" err="1">
                <a:solidFill>
                  <a:srgbClr val="0000CC"/>
                </a:solidFill>
              </a:rPr>
              <a:t>MHz</a:t>
            </a:r>
            <a:r>
              <a:rPr lang="en-US" sz="2000" b="1" i="1" kern="0" dirty="0">
                <a:solidFill>
                  <a:srgbClr val="0000CC"/>
                </a:solidFill>
              </a:rPr>
              <a:t> </a:t>
            </a:r>
            <a:r>
              <a:rPr lang="ru-RU" sz="2000" b="1" i="1" kern="0" dirty="0">
                <a:solidFill>
                  <a:srgbClr val="0000CC"/>
                </a:solidFill>
              </a:rPr>
              <a:t>1600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kern="0" dirty="0"/>
              <a:t>Объем памяти: </a:t>
            </a:r>
            <a:r>
              <a:rPr lang="ru-RU" sz="2000" b="1" i="1" kern="0" dirty="0" err="1">
                <a:solidFill>
                  <a:srgbClr val="0000CC"/>
                </a:solidFill>
              </a:rPr>
              <a:t>Mb</a:t>
            </a:r>
            <a:r>
              <a:rPr lang="ru-RU" sz="2000" b="1" i="1" kern="0" dirty="0">
                <a:solidFill>
                  <a:srgbClr val="0000CC"/>
                </a:solidFill>
              </a:rPr>
              <a:t> 256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kern="0" dirty="0"/>
              <a:t> Тип памяти: </a:t>
            </a:r>
            <a:r>
              <a:rPr lang="ru-RU" sz="2000" b="1" i="1" kern="0" dirty="0">
                <a:solidFill>
                  <a:srgbClr val="0000CC"/>
                </a:solidFill>
              </a:rPr>
              <a:t>GDDR3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76800" y="1447800"/>
            <a:ext cx="3886200" cy="1828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kern="0" dirty="0"/>
              <a:t>Модель: </a:t>
            </a:r>
            <a:r>
              <a:rPr lang="en-US" b="1" i="1" kern="0" dirty="0">
                <a:solidFill>
                  <a:srgbClr val="0000CC"/>
                </a:solidFill>
              </a:rPr>
              <a:t>RAMDAC 400 MHz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kern="0" dirty="0"/>
              <a:t>Частота ядра: </a:t>
            </a:r>
            <a:r>
              <a:rPr lang="en-US" b="1" i="1" kern="0" dirty="0">
                <a:solidFill>
                  <a:srgbClr val="0000CC"/>
                </a:solidFill>
              </a:rPr>
              <a:t>600 </a:t>
            </a:r>
            <a:r>
              <a:rPr lang="ru-RU" b="1" i="1" kern="0" dirty="0" err="1">
                <a:solidFill>
                  <a:srgbClr val="0000CC"/>
                </a:solidFill>
              </a:rPr>
              <a:t>MHz</a:t>
            </a:r>
            <a:r>
              <a:rPr lang="ru-RU" b="1" i="1" kern="0" dirty="0">
                <a:solidFill>
                  <a:srgbClr val="0000CC"/>
                </a:solidFill>
              </a:rPr>
              <a:t>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kern="0" dirty="0"/>
              <a:t> Частота памяти: </a:t>
            </a:r>
            <a:r>
              <a:rPr lang="en-US" b="1" i="1" kern="0" dirty="0">
                <a:solidFill>
                  <a:srgbClr val="0000CC"/>
                </a:solidFill>
              </a:rPr>
              <a:t>800 </a:t>
            </a:r>
            <a:r>
              <a:rPr lang="ru-RU" b="1" i="1" kern="0" dirty="0" err="1">
                <a:solidFill>
                  <a:srgbClr val="0000CC"/>
                </a:solidFill>
              </a:rPr>
              <a:t>MHz</a:t>
            </a:r>
            <a:r>
              <a:rPr lang="en-US" b="1" i="1" kern="0" dirty="0">
                <a:solidFill>
                  <a:srgbClr val="0000CC"/>
                </a:solidFill>
              </a:rPr>
              <a:t> </a:t>
            </a:r>
            <a:endParaRPr lang="ru-RU" b="1" i="1" kern="0" dirty="0">
              <a:solidFill>
                <a:srgbClr val="0000CC"/>
              </a:solidFill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kern="0" dirty="0"/>
              <a:t>Объем памяти: </a:t>
            </a:r>
            <a:r>
              <a:rPr lang="en-US" b="1" i="1" kern="0" dirty="0">
                <a:solidFill>
                  <a:srgbClr val="0000CC"/>
                </a:solidFill>
              </a:rPr>
              <a:t>1 </a:t>
            </a:r>
            <a:r>
              <a:rPr lang="en-US" b="1" i="1" kern="0" dirty="0" err="1">
                <a:solidFill>
                  <a:srgbClr val="0000CC"/>
                </a:solidFill>
              </a:rPr>
              <a:t>Gb</a:t>
            </a:r>
            <a:r>
              <a:rPr lang="ru-RU" b="1" i="1" kern="0" dirty="0">
                <a:solidFill>
                  <a:srgbClr val="0000CC"/>
                </a:solidFill>
              </a:rPr>
              <a:t>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kern="0" dirty="0"/>
              <a:t> Тип памяти: </a:t>
            </a:r>
            <a:r>
              <a:rPr lang="ru-RU" b="1" i="1" kern="0" dirty="0">
                <a:solidFill>
                  <a:srgbClr val="0000CC"/>
                </a:solidFill>
              </a:rPr>
              <a:t>GDDR</a:t>
            </a:r>
            <a:r>
              <a:rPr lang="en-US" b="1" i="1" kern="0" dirty="0">
                <a:solidFill>
                  <a:srgbClr val="0000CC"/>
                </a:solidFill>
              </a:rPr>
              <a:t>2</a:t>
            </a:r>
            <a:endParaRPr lang="ru-RU" b="1" i="1" kern="0" dirty="0">
              <a:solidFill>
                <a:srgbClr val="0000CC"/>
              </a:solidFill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14" name="Скругленный прямоугольник 13">
            <a:hlinkClick r:id="rId4" action="ppaction://hlinksldjump"/>
          </p:cNvPr>
          <p:cNvSpPr/>
          <p:nvPr/>
        </p:nvSpPr>
        <p:spPr>
          <a:xfrm>
            <a:off x="7239000" y="6248400"/>
            <a:ext cx="1905000" cy="4572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содержание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2766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mtClean="0">
                <a:solidFill>
                  <a:schemeClr val="tx2"/>
                </a:solidFill>
              </a:rPr>
              <a:t> </a:t>
            </a:r>
            <a:r>
              <a:rPr lang="ru-RU" b="1" smtClean="0">
                <a:solidFill>
                  <a:schemeClr val="tx2"/>
                </a:solidFill>
                <a:hlinkClick r:id="rId2" action="ppaction://hlinksldjump"/>
              </a:rPr>
              <a:t>Материнская плата </a:t>
            </a:r>
            <a:r>
              <a:rPr lang="ru-RU" b="1" smtClean="0">
                <a:solidFill>
                  <a:schemeClr val="tx2"/>
                </a:solidFill>
              </a:rPr>
              <a:t>–</a:t>
            </a:r>
            <a:r>
              <a:rPr lang="ru-RU" smtClean="0">
                <a:solidFill>
                  <a:schemeClr val="tx2"/>
                </a:solidFill>
              </a:rPr>
              <a:t> </a:t>
            </a:r>
            <a:r>
              <a:rPr lang="ru-RU" sz="2400" smtClean="0">
                <a:solidFill>
                  <a:schemeClr val="tx2"/>
                </a:solidFill>
              </a:rPr>
              <a:t>это устройство на котором располагаются магистрали, связывающие процессор с оперативной памятью,</a:t>
            </a:r>
            <a:r>
              <a:rPr lang="ru-RU" sz="2400" smtClean="0"/>
              <a:t> шины к которым подключаются также все остальные внутренние устройства компьютера. </a:t>
            </a:r>
            <a:endParaRPr lang="ru-RU" sz="2400" smtClean="0">
              <a:solidFill>
                <a:schemeClr val="tx2"/>
              </a:solidFill>
            </a:endParaRPr>
          </a:p>
        </p:txBody>
      </p:sp>
      <p:pic>
        <p:nvPicPr>
          <p:cNvPr id="9219" name="Picture 5" descr="G:\processor-mater-oz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505200"/>
            <a:ext cx="4038600" cy="320670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219200" y="457200"/>
            <a:ext cx="682635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Материнская плата</a:t>
            </a: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7543800" y="5791200"/>
            <a:ext cx="1295400" cy="6858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B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305800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7239000" y="6400800"/>
            <a:ext cx="1905000" cy="4572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содержание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862</TotalTime>
  <Words>450</Words>
  <Application>Microsoft Office PowerPoint</Application>
  <PresentationFormat>Экран (4:3)</PresentationFormat>
  <Paragraphs>96</Paragraphs>
  <Slides>24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Оформление по умолчанию</vt:lpstr>
      <vt:lpstr>Презентация PowerPoint</vt:lpstr>
      <vt:lpstr>содержание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Центральный процессор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74</cp:revision>
  <cp:lastPrinted>1601-01-01T00:00:00Z</cp:lastPrinted>
  <dcterms:created xsi:type="dcterms:W3CDTF">1601-01-01T00:00:00Z</dcterms:created>
  <dcterms:modified xsi:type="dcterms:W3CDTF">2019-01-06T07:12:16Z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