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60" r:id="rId4"/>
    <p:sldId id="261" r:id="rId5"/>
    <p:sldId id="262" r:id="rId6"/>
    <p:sldId id="263" r:id="rId7"/>
    <p:sldId id="270" r:id="rId8"/>
    <p:sldId id="273" r:id="rId9"/>
    <p:sldId id="280" r:id="rId10"/>
    <p:sldId id="282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Unicode MS" pitchFamily="34" charset="-128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Unicode MS" pitchFamily="34" charset="-128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Unicode MS" pitchFamily="34" charset="-128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Unicode MS" pitchFamily="34" charset="-128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FFFF"/>
    <a:srgbClr val="FF3300"/>
    <a:srgbClr val="FCECFB"/>
    <a:srgbClr val="E4DDFB"/>
    <a:srgbClr val="CCFFFF"/>
    <a:srgbClr val="ECE0EA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422" autoAdjust="0"/>
    <p:restoredTop sz="94660" autoAdjust="0"/>
  </p:normalViewPr>
  <p:slideViewPr>
    <p:cSldViewPr>
      <p:cViewPr varScale="1">
        <p:scale>
          <a:sx n="88" d="100"/>
          <a:sy n="88" d="100"/>
        </p:scale>
        <p:origin x="-95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8.xml"/><Relationship Id="rId2" Type="http://schemas.openxmlformats.org/officeDocument/2006/relationships/slide" Target="slides/slide7.xml"/><Relationship Id="rId1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EFB9E8-4944-4C03-8C7F-635CFEA4E2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C89C8C-DE06-4727-A48A-25EFA936E3A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1C090B-AE5F-4205-B9CD-7046FC78D0F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D9EABB5-98DB-4113-AEED-A29CDCFADE8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7B88DB2-1FAE-4636-AD26-8EEF89E4C1A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7B31318-6575-4B6C-84A6-791E67693AA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4229016-16AA-4DAB-83D9-2AB70FDCB00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87BB27-5E4D-4241-B4F7-A882715307B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042591-FF40-40FD-B6E2-C024E4EF5BC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E5EFE3-ED9A-4662-AB22-8CE562B33D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944755-EEAD-4C31-A3A2-0677946197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4C5DC1-14A4-472A-BD48-EF47310E29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7B1427-26C1-494A-8C74-4AA4F2C28DC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48BED8-C6F4-48B8-92B7-82C1DF5A6D4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519A92-2194-4771-9E18-B50B9CF44B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5F7AAA81-F5F3-469C-8DE3-39C6A87A57E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slow">
    <p:strips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Program%20Files\Microsoft%20Office\Clipart\Pub60Cor\fincl_01.mid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Program%20Files\Microsoft%20Office\Clipart\corpmm\themesnd\j0074319.mid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Program%20Files\Microsoft%20Office\Clipart\corpmm\themesnd\j0074305.mid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/>
          </p:nvPr>
        </p:nvSpPr>
        <p:spPr>
          <a:xfrm>
            <a:off x="838200" y="457200"/>
            <a:ext cx="7772400" cy="5486400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 </a:t>
            </a:r>
          </a:p>
        </p:txBody>
      </p:sp>
      <p:sp>
        <p:nvSpPr>
          <p:cNvPr id="16401" name="Rectangle 17"/>
          <p:cNvSpPr>
            <a:spLocks noChangeArrowheads="1"/>
          </p:cNvSpPr>
          <p:nvPr/>
        </p:nvSpPr>
        <p:spPr bwMode="auto">
          <a:xfrm>
            <a:off x="414338" y="1114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6410" name="WordArt 26"/>
          <p:cNvSpPr>
            <a:spLocks noChangeArrowheads="1" noChangeShapeType="1" noTextEdit="1"/>
          </p:cNvSpPr>
          <p:nvPr/>
        </p:nvSpPr>
        <p:spPr bwMode="ltGray">
          <a:xfrm>
            <a:off x="1752600" y="685800"/>
            <a:ext cx="5791200" cy="24384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774705"/>
              </a:avLst>
            </a:prstTxWarp>
          </a:bodyPr>
          <a:lstStyle/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_Presentum"/>
              </a:rPr>
              <a:t>жостовская</a:t>
            </a:r>
          </a:p>
        </p:txBody>
      </p:sp>
      <p:sp>
        <p:nvSpPr>
          <p:cNvPr id="16411" name="WordArt 27"/>
          <p:cNvSpPr>
            <a:spLocks noChangeArrowheads="1" noChangeShapeType="1" noTextEdit="1"/>
          </p:cNvSpPr>
          <p:nvPr/>
        </p:nvSpPr>
        <p:spPr bwMode="ltGray">
          <a:xfrm>
            <a:off x="2057400" y="5334000"/>
            <a:ext cx="5334000" cy="12954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_Presentum"/>
              </a:rPr>
              <a:t>роспись</a:t>
            </a:r>
          </a:p>
        </p:txBody>
      </p:sp>
      <p:pic>
        <p:nvPicPr>
          <p:cNvPr id="16418" name="Picture 34" descr="0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1143000"/>
            <a:ext cx="5219700" cy="4384675"/>
          </a:xfrm>
          <a:prstGeom prst="rect">
            <a:avLst/>
          </a:prstGeom>
          <a:noFill/>
        </p:spPr>
      </p:pic>
      <p:pic>
        <p:nvPicPr>
          <p:cNvPr id="16422" name="fincl_01.mid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6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" fill="hold"/>
                                        <p:tgtEl>
                                          <p:spTgt spid="164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422"/>
                </p:tgtEl>
              </p:cMediaNode>
            </p:audio>
          </p:childTnLst>
        </p:cTn>
      </p:par>
    </p:tnLst>
    <p:bldLst>
      <p:bldP spid="16410" grpId="0" animBg="1"/>
      <p:bldP spid="164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90" name="Picture 6" descr="2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981075"/>
            <a:ext cx="6192838" cy="4895850"/>
          </a:xfrm>
          <a:prstGeom prst="rect">
            <a:avLst/>
          </a:prstGeom>
          <a:noFill/>
        </p:spPr>
      </p:pic>
      <p:pic>
        <p:nvPicPr>
          <p:cNvPr id="41991" name="Picture 7" descr="f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0"/>
            <a:ext cx="533400" cy="1752600"/>
          </a:xfrm>
          <a:prstGeom prst="rect">
            <a:avLst/>
          </a:prstGeom>
          <a:noFill/>
        </p:spPr>
      </p:pic>
      <p:pic>
        <p:nvPicPr>
          <p:cNvPr id="41992" name="Picture 8" descr="f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1700213"/>
            <a:ext cx="533400" cy="1752600"/>
          </a:xfrm>
          <a:prstGeom prst="rect">
            <a:avLst/>
          </a:prstGeom>
          <a:noFill/>
        </p:spPr>
      </p:pic>
      <p:pic>
        <p:nvPicPr>
          <p:cNvPr id="41993" name="Picture 9" descr="f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3429000"/>
            <a:ext cx="533400" cy="1752600"/>
          </a:xfrm>
          <a:prstGeom prst="rect">
            <a:avLst/>
          </a:prstGeom>
          <a:noFill/>
        </p:spPr>
      </p:pic>
      <p:pic>
        <p:nvPicPr>
          <p:cNvPr id="41994" name="Picture 10" descr="f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5105400"/>
            <a:ext cx="533400" cy="1752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381000"/>
            <a:ext cx="7620000" cy="2667000"/>
          </a:xfrm>
        </p:spPr>
        <p:txBody>
          <a:bodyPr/>
          <a:lstStyle/>
          <a:p>
            <a:pPr algn="l"/>
            <a:r>
              <a:rPr lang="ru-RU" sz="3200" dirty="0">
                <a:latin typeface="a_Presentum" pitchFamily="82" charset="-52"/>
              </a:rPr>
              <a:t>Вы встречали</a:t>
            </a:r>
            <a:r>
              <a:rPr lang="en-US" sz="3200" dirty="0">
                <a:latin typeface="a_Presentum" pitchFamily="82" charset="-52"/>
              </a:rPr>
              <a:t> </a:t>
            </a:r>
            <a:r>
              <a:rPr lang="ru-RU" sz="3200" dirty="0">
                <a:latin typeface="a_Presentum" pitchFamily="82" charset="-52"/>
              </a:rPr>
              <a:t> или</a:t>
            </a:r>
            <a:r>
              <a:rPr lang="en-US" sz="3200" dirty="0">
                <a:latin typeface="a_Presentum" pitchFamily="82" charset="-52"/>
              </a:rPr>
              <a:t> </a:t>
            </a:r>
            <a:r>
              <a:rPr lang="ru-RU" sz="3200" dirty="0">
                <a:latin typeface="a_Presentum" pitchFamily="82" charset="-52"/>
              </a:rPr>
              <a:t> нет</a:t>
            </a:r>
            <a:br>
              <a:rPr lang="ru-RU" sz="3200" dirty="0">
                <a:latin typeface="a_Presentum" pitchFamily="82" charset="-52"/>
              </a:rPr>
            </a:br>
            <a:r>
              <a:rPr lang="ru-RU" sz="3200" dirty="0">
                <a:latin typeface="a_Presentum" pitchFamily="82" charset="-52"/>
              </a:rPr>
              <a:t>фантастический </a:t>
            </a:r>
            <a:r>
              <a:rPr lang="en-US" sz="3200" dirty="0">
                <a:latin typeface="a_Presentum" pitchFamily="82" charset="-52"/>
              </a:rPr>
              <a:t> </a:t>
            </a:r>
            <a:r>
              <a:rPr lang="ru-RU" sz="3200" dirty="0">
                <a:latin typeface="a_Presentum" pitchFamily="82" charset="-52"/>
              </a:rPr>
              <a:t>букет?</a:t>
            </a:r>
            <a:br>
              <a:rPr lang="ru-RU" sz="3200" dirty="0">
                <a:latin typeface="a_Presentum" pitchFamily="82" charset="-52"/>
              </a:rPr>
            </a:br>
            <a:r>
              <a:rPr lang="ru-RU" sz="3200" dirty="0">
                <a:latin typeface="a_Presentum" pitchFamily="82" charset="-52"/>
              </a:rPr>
              <a:t>Мака, </a:t>
            </a:r>
            <a:r>
              <a:rPr lang="en-US" sz="3200" dirty="0">
                <a:latin typeface="a_Presentum" pitchFamily="82" charset="-52"/>
              </a:rPr>
              <a:t> </a:t>
            </a:r>
            <a:r>
              <a:rPr lang="ru-RU" sz="3200" dirty="0">
                <a:latin typeface="a_Presentum" pitchFamily="82" charset="-52"/>
              </a:rPr>
              <a:t>роз,</a:t>
            </a:r>
            <a:r>
              <a:rPr lang="en-US" sz="3200" dirty="0">
                <a:latin typeface="a_Presentum" pitchFamily="82" charset="-52"/>
              </a:rPr>
              <a:t> </a:t>
            </a:r>
            <a:r>
              <a:rPr lang="ru-RU" sz="3200" dirty="0">
                <a:latin typeface="a_Presentum" pitchFamily="82" charset="-52"/>
              </a:rPr>
              <a:t> пионов</a:t>
            </a:r>
            <a:r>
              <a:rPr lang="en-US" sz="3200" dirty="0">
                <a:latin typeface="a_Presentum" pitchFamily="82" charset="-52"/>
              </a:rPr>
              <a:t>  </a:t>
            </a:r>
            <a:r>
              <a:rPr lang="ru-RU" sz="3200" dirty="0">
                <a:latin typeface="a_Presentum" pitchFamily="82" charset="-52"/>
              </a:rPr>
              <a:t>краски</a:t>
            </a:r>
            <a:br>
              <a:rPr lang="ru-RU" sz="3200" dirty="0">
                <a:latin typeface="a_Presentum" pitchFamily="82" charset="-52"/>
              </a:rPr>
            </a:br>
            <a:r>
              <a:rPr lang="ru-RU" sz="3200" dirty="0">
                <a:latin typeface="a_Presentum" pitchFamily="82" charset="-52"/>
              </a:rPr>
              <a:t>В </a:t>
            </a:r>
            <a:r>
              <a:rPr lang="en-US" sz="3200" dirty="0">
                <a:latin typeface="a_Presentum" pitchFamily="82" charset="-52"/>
              </a:rPr>
              <a:t> </a:t>
            </a:r>
            <a:r>
              <a:rPr lang="ru-RU" sz="3200" dirty="0">
                <a:latin typeface="a_Presentum" pitchFamily="82" charset="-52"/>
              </a:rPr>
              <a:t>нем</a:t>
            </a:r>
            <a:r>
              <a:rPr lang="en-US" sz="3200" dirty="0">
                <a:latin typeface="a_Presentum" pitchFamily="82" charset="-52"/>
              </a:rPr>
              <a:t> </a:t>
            </a:r>
            <a:r>
              <a:rPr lang="ru-RU" sz="3200" dirty="0">
                <a:latin typeface="a_Presentum" pitchFamily="82" charset="-52"/>
              </a:rPr>
              <a:t> собрались </a:t>
            </a:r>
            <a:r>
              <a:rPr lang="en-US" sz="3200" dirty="0">
                <a:latin typeface="a_Presentum" pitchFamily="82" charset="-52"/>
              </a:rPr>
              <a:t> </a:t>
            </a:r>
            <a:r>
              <a:rPr lang="ru-RU" sz="3200" dirty="0">
                <a:latin typeface="a_Presentum" pitchFamily="82" charset="-52"/>
              </a:rPr>
              <a:t>вместе,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3505200"/>
            <a:ext cx="7772400" cy="2438400"/>
          </a:xfrm>
        </p:spPr>
        <p:txBody>
          <a:bodyPr/>
          <a:lstStyle/>
          <a:p>
            <a:pPr>
              <a:buFontTx/>
              <a:buNone/>
            </a:pPr>
            <a:r>
              <a:rPr lang="ru-RU" dirty="0">
                <a:latin typeface="a_Presentum" pitchFamily="82" charset="-52"/>
              </a:rPr>
              <a:t>Расцвели они, как </a:t>
            </a:r>
            <a:r>
              <a:rPr lang="en-US" dirty="0">
                <a:latin typeface="a_Presentum" pitchFamily="82" charset="-52"/>
              </a:rPr>
              <a:t> </a:t>
            </a:r>
            <a:r>
              <a:rPr lang="ru-RU" dirty="0">
                <a:latin typeface="a_Presentum" pitchFamily="82" charset="-52"/>
              </a:rPr>
              <a:t>в сказке,</a:t>
            </a:r>
          </a:p>
          <a:p>
            <a:pPr>
              <a:buFontTx/>
              <a:buNone/>
            </a:pPr>
            <a:r>
              <a:rPr lang="ru-RU" dirty="0">
                <a:latin typeface="a_Presentum" pitchFamily="82" charset="-52"/>
              </a:rPr>
              <a:t>На</a:t>
            </a:r>
            <a:r>
              <a:rPr lang="en-US" dirty="0">
                <a:latin typeface="a_Presentum" pitchFamily="82" charset="-52"/>
              </a:rPr>
              <a:t> </a:t>
            </a:r>
            <a:r>
              <a:rPr lang="ru-RU" dirty="0">
                <a:latin typeface="a_Presentum" pitchFamily="82" charset="-52"/>
              </a:rPr>
              <a:t> листе</a:t>
            </a:r>
            <a:r>
              <a:rPr lang="en-US" dirty="0">
                <a:latin typeface="a_Presentum" pitchFamily="82" charset="-52"/>
              </a:rPr>
              <a:t> </a:t>
            </a:r>
            <a:r>
              <a:rPr lang="ru-RU" dirty="0">
                <a:latin typeface="a_Presentum" pitchFamily="82" charset="-52"/>
              </a:rPr>
              <a:t> из</a:t>
            </a:r>
            <a:r>
              <a:rPr lang="en-US" dirty="0">
                <a:latin typeface="a_Presentum" pitchFamily="82" charset="-52"/>
              </a:rPr>
              <a:t> </a:t>
            </a:r>
            <a:r>
              <a:rPr lang="ru-RU" dirty="0">
                <a:latin typeface="a_Presentum" pitchFamily="82" charset="-52"/>
              </a:rPr>
              <a:t> жести.</a:t>
            </a:r>
          </a:p>
          <a:p>
            <a:pPr>
              <a:buFontTx/>
              <a:buNone/>
            </a:pPr>
            <a:r>
              <a:rPr lang="ru-RU" dirty="0">
                <a:latin typeface="a_Presentum" pitchFamily="82" charset="-52"/>
              </a:rPr>
              <a:t>Догадаться</a:t>
            </a:r>
            <a:r>
              <a:rPr lang="en-US" dirty="0">
                <a:latin typeface="a_Presentum" pitchFamily="82" charset="-52"/>
              </a:rPr>
              <a:t> </a:t>
            </a:r>
            <a:r>
              <a:rPr lang="ru-RU" dirty="0">
                <a:latin typeface="a_Presentum" pitchFamily="82" charset="-52"/>
              </a:rPr>
              <a:t> просто </a:t>
            </a:r>
            <a:r>
              <a:rPr lang="en-US" dirty="0">
                <a:latin typeface="a_Presentum" pitchFamily="82" charset="-52"/>
              </a:rPr>
              <a:t> </a:t>
            </a:r>
            <a:r>
              <a:rPr lang="ru-RU" dirty="0">
                <a:latin typeface="a_Presentum" pitchFamily="82" charset="-52"/>
              </a:rPr>
              <a:t>вам –</a:t>
            </a:r>
          </a:p>
          <a:p>
            <a:pPr>
              <a:buFontTx/>
              <a:buNone/>
            </a:pPr>
            <a:r>
              <a:rPr lang="ru-RU" dirty="0">
                <a:latin typeface="a_Presentum" pitchFamily="82" charset="-52"/>
              </a:rPr>
              <a:t>Это </a:t>
            </a:r>
            <a:r>
              <a:rPr lang="en-US" dirty="0">
                <a:latin typeface="a_Presentum" pitchFamily="82" charset="-52"/>
              </a:rPr>
              <a:t> </a:t>
            </a:r>
            <a:r>
              <a:rPr lang="ru-RU" dirty="0">
                <a:latin typeface="a_Presentum" pitchFamily="82" charset="-52"/>
              </a:rPr>
              <a:t>роспись 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3962400" y="4876800"/>
            <a:ext cx="41910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600" i="1">
                <a:solidFill>
                  <a:srgbClr val="CC0000"/>
                </a:solidFill>
                <a:latin typeface="Times New Roman" pitchFamily="18" charset="0"/>
              </a:rPr>
              <a:t>жостово</a:t>
            </a:r>
          </a:p>
        </p:txBody>
      </p:sp>
      <p:pic>
        <p:nvPicPr>
          <p:cNvPr id="2054" name="Picture 6" descr="f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0"/>
            <a:ext cx="531813" cy="1752600"/>
          </a:xfrm>
          <a:prstGeom prst="rect">
            <a:avLst/>
          </a:prstGeom>
          <a:noFill/>
        </p:spPr>
      </p:pic>
      <p:pic>
        <p:nvPicPr>
          <p:cNvPr id="2055" name="Picture 7" descr="f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752600"/>
            <a:ext cx="533400" cy="1676400"/>
          </a:xfrm>
          <a:prstGeom prst="rect">
            <a:avLst/>
          </a:prstGeom>
          <a:noFill/>
        </p:spPr>
      </p:pic>
      <p:pic>
        <p:nvPicPr>
          <p:cNvPr id="2056" name="Picture 8" descr="f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429000"/>
            <a:ext cx="533400" cy="1676400"/>
          </a:xfrm>
          <a:prstGeom prst="rect">
            <a:avLst/>
          </a:prstGeom>
          <a:noFill/>
        </p:spPr>
      </p:pic>
      <p:pic>
        <p:nvPicPr>
          <p:cNvPr id="2057" name="Picture 9" descr="f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5105400"/>
            <a:ext cx="533400" cy="1752600"/>
          </a:xfrm>
          <a:prstGeom prst="rect">
            <a:avLst/>
          </a:prstGeom>
          <a:noFill/>
        </p:spPr>
      </p:pic>
      <p:pic>
        <p:nvPicPr>
          <p:cNvPr id="2062" name="Picture 14" descr="1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72300" y="3532188"/>
            <a:ext cx="2171700" cy="33258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utoUpdateAnimBg="0"/>
      <p:bldP spid="2051" grpId="0" autoUpdateAnimBg="0"/>
      <p:bldP spid="2053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8763000" cy="1143000"/>
          </a:xfrm>
        </p:spPr>
        <p:txBody>
          <a:bodyPr/>
          <a:lstStyle/>
          <a:p>
            <a:r>
              <a:rPr lang="ru-RU">
                <a:latin typeface="a_Presentum" pitchFamily="82" charset="-52"/>
              </a:rPr>
              <a:t>Этапы  росписи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371600" y="1447800"/>
            <a:ext cx="7772400" cy="1981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1600" dirty="0">
                <a:latin typeface="Verdana" pitchFamily="34" charset="0"/>
              </a:rPr>
              <a:t>   </a:t>
            </a:r>
            <a:r>
              <a:rPr lang="en-US" sz="1600" dirty="0">
                <a:latin typeface="Verdana" pitchFamily="34" charset="0"/>
              </a:rPr>
              <a:t>     </a:t>
            </a:r>
            <a:r>
              <a:rPr lang="ru-RU" sz="1600" dirty="0">
                <a:latin typeface="Verdana" pitchFamily="34" charset="0"/>
              </a:rPr>
              <a:t> </a:t>
            </a:r>
            <a:r>
              <a:rPr lang="ru-RU" sz="1800" dirty="0"/>
              <a:t>Наиболее важной операцией, требующей подлинного творчества, является роспись, изображающая чаще всего красочные букеты цветов. Роспись выполняется в несколько приемов. </a:t>
            </a:r>
            <a:br>
              <a:rPr lang="ru-RU" sz="1800" dirty="0"/>
            </a:br>
            <a:r>
              <a:rPr lang="ru-RU" sz="2400" b="1" i="1" dirty="0"/>
              <a:t>   </a:t>
            </a:r>
            <a:r>
              <a:rPr lang="ru-RU" sz="1800" dirty="0"/>
              <a:t>  Начинается она с </a:t>
            </a:r>
            <a:r>
              <a:rPr lang="ru-RU" sz="2400" b="1" i="1" dirty="0" smtClean="0"/>
              <a:t>«</a:t>
            </a:r>
            <a:r>
              <a:rPr lang="ru-RU" sz="2400" b="1" i="1" dirty="0" err="1" smtClean="0"/>
              <a:t>замалевки</a:t>
            </a:r>
            <a:r>
              <a:rPr lang="ru-RU" sz="2400" b="1" i="1" dirty="0" smtClean="0"/>
              <a:t>»</a:t>
            </a:r>
            <a:r>
              <a:rPr lang="ru-RU" sz="2400" b="1" i="1" dirty="0" smtClean="0"/>
              <a:t>:</a:t>
            </a:r>
            <a:r>
              <a:rPr lang="ru-RU" sz="1800" dirty="0" smtClean="0"/>
              <a:t>  </a:t>
            </a:r>
            <a:r>
              <a:rPr lang="ru-RU" sz="1800" dirty="0" err="1"/>
              <a:t>разбеленными</a:t>
            </a:r>
            <a:r>
              <a:rPr lang="ru-RU" sz="1800" dirty="0"/>
              <a:t> красками намечается общий силуэт изображения (цветов и листьев), расположение основных пятен. </a:t>
            </a:r>
            <a:r>
              <a:rPr lang="ru-RU" sz="1800" dirty="0" smtClean="0"/>
              <a:t>«Замалеванные</a:t>
            </a:r>
            <a:r>
              <a:rPr lang="ru-RU" sz="1800" dirty="0" smtClean="0"/>
              <a:t>»</a:t>
            </a:r>
            <a:r>
              <a:rPr lang="ru-RU" sz="1800" dirty="0" smtClean="0"/>
              <a:t> </a:t>
            </a:r>
            <a:r>
              <a:rPr lang="ru-RU" sz="1800" dirty="0"/>
              <a:t>подносы сушатся в печах в течение нескольких часов.</a:t>
            </a:r>
            <a:br>
              <a:rPr lang="ru-RU" sz="1800" dirty="0"/>
            </a:br>
            <a:r>
              <a:rPr lang="ru-RU" sz="1800" dirty="0"/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6148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800"/>
              <a:t> </a:t>
            </a: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2514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0" y="2514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168" name="Text Box 24"/>
          <p:cNvSpPr txBox="1">
            <a:spLocks noChangeArrowheads="1"/>
          </p:cNvSpPr>
          <p:nvPr/>
        </p:nvSpPr>
        <p:spPr bwMode="auto">
          <a:xfrm>
            <a:off x="2514600" y="4648200"/>
            <a:ext cx="2057400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>
                <a:latin typeface="Verdana" pitchFamily="34" charset="0"/>
              </a:rPr>
              <a:t>Замалевка</a:t>
            </a:r>
            <a:r>
              <a:rPr lang="ru-RU" sz="1600">
                <a:latin typeface="Times New Roman" pitchFamily="18" charset="0"/>
              </a:rPr>
              <a:t> </a:t>
            </a:r>
          </a:p>
          <a:p>
            <a:pPr>
              <a:spcBef>
                <a:spcPct val="50000"/>
              </a:spcBef>
            </a:pPr>
            <a:endParaRPr lang="ru-RU" sz="1600">
              <a:latin typeface="Times New Roman" pitchFamily="18" charset="0"/>
            </a:endParaRPr>
          </a:p>
        </p:txBody>
      </p:sp>
      <p:pic>
        <p:nvPicPr>
          <p:cNvPr id="6169" name="Picture 25" descr="f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752600"/>
            <a:ext cx="531813" cy="1752600"/>
          </a:xfrm>
          <a:prstGeom prst="rect">
            <a:avLst/>
          </a:prstGeom>
          <a:noFill/>
        </p:spPr>
      </p:pic>
      <p:pic>
        <p:nvPicPr>
          <p:cNvPr id="6170" name="Picture 26" descr="f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505200"/>
            <a:ext cx="533400" cy="1676400"/>
          </a:xfrm>
          <a:prstGeom prst="rect">
            <a:avLst/>
          </a:prstGeom>
          <a:noFill/>
        </p:spPr>
      </p:pic>
      <p:pic>
        <p:nvPicPr>
          <p:cNvPr id="6171" name="Picture 27" descr="f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5181600"/>
            <a:ext cx="533400" cy="1676400"/>
          </a:xfrm>
          <a:prstGeom prst="rect">
            <a:avLst/>
          </a:prstGeom>
          <a:noFill/>
        </p:spPr>
      </p:pic>
      <p:pic>
        <p:nvPicPr>
          <p:cNvPr id="6172" name="Picture 28" descr="f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0"/>
            <a:ext cx="531813" cy="1752600"/>
          </a:xfrm>
          <a:prstGeom prst="rect">
            <a:avLst/>
          </a:prstGeom>
          <a:noFill/>
        </p:spPr>
      </p:pic>
      <p:pic>
        <p:nvPicPr>
          <p:cNvPr id="6174" name="Picture 30" descr="Замалев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3581400"/>
            <a:ext cx="3108325" cy="27320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utoUpdateAnimBg="0"/>
      <p:bldP spid="6147" grpId="0" build="p" autoUpdateAnimBg="0" advAuto="0"/>
      <p:bldP spid="6168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/>
          </p:nvPr>
        </p:nvSpPr>
        <p:spPr>
          <a:xfrm>
            <a:off x="990600" y="457200"/>
            <a:ext cx="8153400" cy="5486400"/>
          </a:xfrm>
        </p:spPr>
        <p:txBody>
          <a:bodyPr/>
          <a:lstStyle/>
          <a:p>
            <a:pPr>
              <a:buFontTx/>
              <a:buNone/>
            </a:pPr>
            <a:r>
              <a:rPr lang="ru-RU" sz="1600" dirty="0">
                <a:latin typeface="Verdana" pitchFamily="34" charset="0"/>
              </a:rPr>
              <a:t> </a:t>
            </a:r>
            <a:r>
              <a:rPr lang="en-US" sz="1600" dirty="0">
                <a:latin typeface="Verdana" pitchFamily="34" charset="0"/>
              </a:rPr>
              <a:t>         </a:t>
            </a:r>
            <a:r>
              <a:rPr lang="ru-RU" sz="1800" dirty="0"/>
              <a:t>Следующим приемом на просохшем </a:t>
            </a:r>
            <a:r>
              <a:rPr lang="ru-RU" sz="1800" dirty="0" err="1"/>
              <a:t>замалевке</a:t>
            </a:r>
            <a:r>
              <a:rPr lang="ru-RU" sz="1800" dirty="0"/>
              <a:t> </a:t>
            </a:r>
            <a:r>
              <a:rPr lang="ru-RU" sz="1800" dirty="0" err="1"/>
              <a:t>лессировочными</a:t>
            </a:r>
            <a:r>
              <a:rPr lang="ru-RU" sz="1800" dirty="0"/>
              <a:t> (прозрачными) красками накладываются тени. Этот прием </a:t>
            </a:r>
            <a:r>
              <a:rPr lang="ru-RU" sz="2400" b="1" i="1" dirty="0" smtClean="0"/>
              <a:t>«</a:t>
            </a:r>
            <a:r>
              <a:rPr lang="ru-RU" sz="2400" b="1" i="1" dirty="0" err="1" smtClean="0"/>
              <a:t>тенежка</a:t>
            </a:r>
            <a:r>
              <a:rPr lang="ru-RU" sz="2400" b="1" i="1" dirty="0" smtClean="0"/>
              <a:t>»</a:t>
            </a:r>
            <a:r>
              <a:rPr lang="ru-RU" sz="1800" dirty="0" smtClean="0"/>
              <a:t> </a:t>
            </a:r>
            <a:r>
              <a:rPr lang="ru-RU" sz="1800" dirty="0"/>
              <a:t>выявляет теневые места растений.</a:t>
            </a:r>
            <a:endParaRPr lang="en-US" sz="1800" dirty="0"/>
          </a:p>
          <a:p>
            <a:pPr>
              <a:buFontTx/>
              <a:buNone/>
            </a:pPr>
            <a:r>
              <a:rPr lang="en-US" sz="1800" dirty="0"/>
              <a:t>          </a:t>
            </a:r>
            <a:r>
              <a:rPr lang="ru-RU" sz="1800" dirty="0"/>
              <a:t>Затем следует </a:t>
            </a:r>
            <a:r>
              <a:rPr lang="ru-RU" sz="2400" b="1" i="1" dirty="0" smtClean="0"/>
              <a:t>«</a:t>
            </a:r>
            <a:r>
              <a:rPr lang="ru-RU" sz="2400" b="1" i="1" dirty="0" smtClean="0"/>
              <a:t>прокладка</a:t>
            </a:r>
            <a:r>
              <a:rPr lang="ru-RU" sz="2400" b="1" i="1" dirty="0" smtClean="0"/>
              <a:t>»</a:t>
            </a:r>
            <a:r>
              <a:rPr lang="ru-RU" sz="1800" dirty="0" smtClean="0"/>
              <a:t> </a:t>
            </a:r>
            <a:r>
              <a:rPr lang="ru-RU" sz="1800" dirty="0"/>
              <a:t>- плотное письмо яркими красками, наиболее ответственный этап живописи. Формы букетов обретают плоть, уточняются, высветляются, возникает контрастный или гармоничный колорит композиции.</a:t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971800" y="5715000"/>
            <a:ext cx="47355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600" b="1">
                <a:latin typeface="Verdana" pitchFamily="34" charset="0"/>
              </a:rPr>
              <a:t>Тенежка                               Прокладка</a:t>
            </a:r>
            <a:r>
              <a:rPr lang="ru-RU" sz="1600">
                <a:latin typeface="Verdana" pitchFamily="34" charset="0"/>
              </a:rPr>
              <a:t> </a:t>
            </a:r>
            <a:br>
              <a:rPr lang="ru-RU" sz="1600">
                <a:latin typeface="Verdana" pitchFamily="34" charset="0"/>
              </a:rPr>
            </a:br>
            <a:endParaRPr lang="ru-RU" sz="1600">
              <a:latin typeface="Verdana" pitchFamily="34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2514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0" y="2514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7186" name="Picture 18" descr="f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0"/>
            <a:ext cx="533400" cy="1828800"/>
          </a:xfrm>
          <a:prstGeom prst="rect">
            <a:avLst/>
          </a:prstGeom>
          <a:noFill/>
        </p:spPr>
      </p:pic>
      <p:pic>
        <p:nvPicPr>
          <p:cNvPr id="7187" name="Picture 19" descr="f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828800"/>
            <a:ext cx="533400" cy="1676400"/>
          </a:xfrm>
          <a:prstGeom prst="rect">
            <a:avLst/>
          </a:prstGeom>
          <a:noFill/>
        </p:spPr>
      </p:pic>
      <p:pic>
        <p:nvPicPr>
          <p:cNvPr id="7188" name="Picture 20" descr="f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505200"/>
            <a:ext cx="533400" cy="1600200"/>
          </a:xfrm>
          <a:prstGeom prst="rect">
            <a:avLst/>
          </a:prstGeom>
          <a:noFill/>
        </p:spPr>
      </p:pic>
      <p:pic>
        <p:nvPicPr>
          <p:cNvPr id="7189" name="Picture 21" descr="f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5105400"/>
            <a:ext cx="533400" cy="1752600"/>
          </a:xfrm>
          <a:prstGeom prst="rect">
            <a:avLst/>
          </a:prstGeom>
          <a:noFill/>
        </p:spPr>
      </p:pic>
      <p:pic>
        <p:nvPicPr>
          <p:cNvPr id="7191" name="Picture 23" descr="Тенеж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3048000"/>
            <a:ext cx="2887663" cy="2538413"/>
          </a:xfrm>
          <a:prstGeom prst="rect">
            <a:avLst/>
          </a:prstGeom>
          <a:noFill/>
        </p:spPr>
      </p:pic>
      <p:pic>
        <p:nvPicPr>
          <p:cNvPr id="7193" name="Picture 25" descr="Прокладк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38800" y="3048000"/>
            <a:ext cx="2895600" cy="25463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utoUpdateAnimBg="0"/>
      <p:bldP spid="7171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/>
          </p:nvPr>
        </p:nvSpPr>
        <p:spPr>
          <a:xfrm>
            <a:off x="1143000" y="609600"/>
            <a:ext cx="7772400" cy="5486400"/>
          </a:xfrm>
        </p:spPr>
        <p:txBody>
          <a:bodyPr/>
          <a:lstStyle/>
          <a:p>
            <a:pPr>
              <a:buFontTx/>
              <a:buNone/>
            </a:pPr>
            <a:r>
              <a:rPr lang="ru-RU" sz="1600" dirty="0">
                <a:latin typeface="Verdana" pitchFamily="34" charset="0"/>
              </a:rPr>
              <a:t>  </a:t>
            </a:r>
            <a:r>
              <a:rPr lang="ru-RU" sz="1800" dirty="0"/>
              <a:t>       После этого следует </a:t>
            </a:r>
            <a:r>
              <a:rPr lang="ru-RU" sz="2400" b="1" i="1" dirty="0" smtClean="0"/>
              <a:t>«</a:t>
            </a:r>
            <a:r>
              <a:rPr lang="ru-RU" sz="2400" b="1" i="1" dirty="0" err="1" smtClean="0"/>
              <a:t>бликовка</a:t>
            </a:r>
            <a:r>
              <a:rPr lang="ru-RU" sz="2400" b="1" i="1" dirty="0" smtClean="0"/>
              <a:t>»</a:t>
            </a:r>
            <a:r>
              <a:rPr lang="ru-RU" sz="2400" b="1" i="1" dirty="0" smtClean="0"/>
              <a:t>,</a:t>
            </a:r>
            <a:r>
              <a:rPr lang="ru-RU" sz="1800" dirty="0" smtClean="0"/>
              <a:t> </a:t>
            </a:r>
            <a:r>
              <a:rPr lang="ru-RU" sz="1800" dirty="0"/>
              <a:t>то есть нанесение белильных мазков (иногда слегка подцвеченных), уточняющих все объемы - операция завершает лепку форм, их условную материальность. . </a:t>
            </a:r>
            <a:endParaRPr lang="en-US" sz="1800" dirty="0"/>
          </a:p>
          <a:p>
            <a:pPr>
              <a:buFontTx/>
              <a:buNone/>
            </a:pPr>
            <a:endParaRPr lang="en-US" sz="1800" dirty="0"/>
          </a:p>
          <a:p>
            <a:pPr>
              <a:buFontTx/>
              <a:buNone/>
            </a:pPr>
            <a:r>
              <a:rPr lang="en-US" sz="1800" dirty="0"/>
              <a:t>         </a:t>
            </a:r>
            <a:r>
              <a:rPr lang="ru-RU" sz="1800" dirty="0"/>
              <a:t>Последующая операция </a:t>
            </a:r>
            <a:r>
              <a:rPr lang="ru-RU" sz="2400" b="1" i="1" dirty="0" smtClean="0"/>
              <a:t>«</a:t>
            </a:r>
            <a:r>
              <a:rPr lang="ru-RU" sz="2400" b="1" i="1" dirty="0" err="1" smtClean="0"/>
              <a:t>чертежка</a:t>
            </a:r>
            <a:r>
              <a:rPr lang="ru-RU" sz="2400" b="1" i="1" dirty="0" smtClean="0"/>
              <a:t>»</a:t>
            </a:r>
            <a:r>
              <a:rPr lang="ru-RU" sz="1800" dirty="0" smtClean="0"/>
              <a:t> </a:t>
            </a:r>
            <a:r>
              <a:rPr lang="ru-RU" sz="1800" dirty="0"/>
              <a:t>размещает детали, быстро и легко очерчивает лепестки и листья, прожилки и </a:t>
            </a:r>
            <a:r>
              <a:rPr lang="ru-RU" sz="1800" dirty="0" err="1"/>
              <a:t>семенца</a:t>
            </a:r>
            <a:r>
              <a:rPr lang="ru-RU" sz="1800" dirty="0"/>
              <a:t> в чашечках цветов, выразительно подчеркивая по контрасту их сочную живопись</a:t>
            </a:r>
            <a:r>
              <a:rPr lang="ru-RU" sz="1600" dirty="0"/>
              <a:t>.</a:t>
            </a:r>
            <a:br>
              <a:rPr lang="ru-RU" sz="1600" dirty="0"/>
            </a:br>
            <a:endParaRPr lang="ru-RU" sz="1600" dirty="0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2514600" y="5791200"/>
            <a:ext cx="52070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1600">
                <a:latin typeface="Verdana" pitchFamily="34" charset="0"/>
              </a:rPr>
              <a:t/>
            </a:r>
            <a:br>
              <a:rPr lang="ru-RU" sz="1600">
                <a:latin typeface="Verdana" pitchFamily="34" charset="0"/>
              </a:rPr>
            </a:br>
            <a:r>
              <a:rPr lang="ru-RU" sz="1600">
                <a:latin typeface="Verdana" pitchFamily="34" charset="0"/>
              </a:rPr>
              <a:t>    </a:t>
            </a:r>
            <a:r>
              <a:rPr lang="ru-RU" sz="1600" b="1">
                <a:latin typeface="Verdana" pitchFamily="34" charset="0"/>
              </a:rPr>
              <a:t>Бликовка                                  Чертежка</a:t>
            </a:r>
            <a:r>
              <a:rPr lang="ru-RU" sz="1600">
                <a:latin typeface="Verdana" pitchFamily="34" charset="0"/>
              </a:rPr>
              <a:t> </a:t>
            </a:r>
            <a:br>
              <a:rPr lang="ru-RU" sz="1600">
                <a:latin typeface="Verdana" pitchFamily="34" charset="0"/>
              </a:rPr>
            </a:br>
            <a:endParaRPr lang="ru-RU" sz="1600">
              <a:latin typeface="Verdana" pitchFamily="34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2514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0" y="2514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8210" name="Picture 18" descr="f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0"/>
            <a:ext cx="533400" cy="1752600"/>
          </a:xfrm>
          <a:prstGeom prst="rect">
            <a:avLst/>
          </a:prstGeom>
          <a:noFill/>
        </p:spPr>
      </p:pic>
      <p:pic>
        <p:nvPicPr>
          <p:cNvPr id="8211" name="Picture 19" descr="f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752600"/>
            <a:ext cx="533400" cy="1676400"/>
          </a:xfrm>
          <a:prstGeom prst="rect">
            <a:avLst/>
          </a:prstGeom>
          <a:noFill/>
        </p:spPr>
      </p:pic>
      <p:pic>
        <p:nvPicPr>
          <p:cNvPr id="8212" name="Picture 20" descr="f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429000"/>
            <a:ext cx="533400" cy="1676400"/>
          </a:xfrm>
          <a:prstGeom prst="rect">
            <a:avLst/>
          </a:prstGeom>
          <a:noFill/>
        </p:spPr>
      </p:pic>
      <p:pic>
        <p:nvPicPr>
          <p:cNvPr id="8213" name="Picture 21" descr="f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5105400"/>
            <a:ext cx="533400" cy="1752600"/>
          </a:xfrm>
          <a:prstGeom prst="rect">
            <a:avLst/>
          </a:prstGeom>
          <a:noFill/>
        </p:spPr>
      </p:pic>
      <p:pic>
        <p:nvPicPr>
          <p:cNvPr id="8215" name="Picture 23" descr="Бликов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3357562"/>
            <a:ext cx="2963863" cy="2605088"/>
          </a:xfrm>
          <a:prstGeom prst="rect">
            <a:avLst/>
          </a:prstGeom>
          <a:noFill/>
        </p:spPr>
      </p:pic>
      <p:pic>
        <p:nvPicPr>
          <p:cNvPr id="8217" name="Picture 25" descr="Чертежк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10200" y="3352800"/>
            <a:ext cx="2955925" cy="259873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utoUpdateAnimBg="0"/>
      <p:bldP spid="8195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/>
          </p:nvPr>
        </p:nvSpPr>
        <p:spPr>
          <a:xfrm>
            <a:off x="1371600" y="609600"/>
            <a:ext cx="7772400" cy="5486400"/>
          </a:xfrm>
        </p:spPr>
        <p:txBody>
          <a:bodyPr/>
          <a:lstStyle/>
          <a:p>
            <a:pPr>
              <a:buFontTx/>
              <a:buNone/>
            </a:pPr>
            <a:r>
              <a:rPr lang="ru-RU" sz="1800" dirty="0">
                <a:latin typeface="Verdana" pitchFamily="34" charset="0"/>
              </a:rPr>
              <a:t>  </a:t>
            </a:r>
            <a:r>
              <a:rPr lang="en-US" sz="1800" dirty="0">
                <a:latin typeface="Verdana" pitchFamily="34" charset="0"/>
              </a:rPr>
              <a:t>      </a:t>
            </a:r>
            <a:r>
              <a:rPr lang="ru-RU" sz="1800" dirty="0"/>
              <a:t>Завершает письмо </a:t>
            </a:r>
            <a:r>
              <a:rPr lang="ru-RU" sz="2400" b="1" i="1" dirty="0" smtClean="0"/>
              <a:t>«</a:t>
            </a:r>
            <a:r>
              <a:rPr lang="ru-RU" sz="2400" b="1" i="1" dirty="0" smtClean="0"/>
              <a:t>привязка</a:t>
            </a:r>
            <a:r>
              <a:rPr lang="ru-RU" sz="2400" b="1" i="1" dirty="0" smtClean="0"/>
              <a:t>»</a:t>
            </a:r>
            <a:r>
              <a:rPr lang="ru-RU" sz="1800" dirty="0" smtClean="0"/>
              <a:t> </a:t>
            </a:r>
            <a:r>
              <a:rPr lang="ru-RU" sz="1800" dirty="0"/>
              <a:t>- тонкие травка и усики, объединяющие все изображение в букете и мягким переходом связывающие его с фоном.</a:t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9235" name="Rectangle 19"/>
          <p:cNvSpPr>
            <a:spLocks noChangeArrowheads="1"/>
          </p:cNvSpPr>
          <p:nvPr/>
        </p:nvSpPr>
        <p:spPr bwMode="auto">
          <a:xfrm>
            <a:off x="5791200" y="5334000"/>
            <a:ext cx="322556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1600" b="1" dirty="0" smtClean="0">
                <a:latin typeface="Verdana" pitchFamily="34" charset="0"/>
              </a:rPr>
              <a:t>Уборка</a:t>
            </a:r>
            <a:r>
              <a:rPr lang="ru-RU" sz="1600" b="1" dirty="0">
                <a:latin typeface="Verdana" pitchFamily="34" charset="0"/>
              </a:rPr>
              <a:t>                               </a:t>
            </a:r>
            <a:r>
              <a:rPr lang="ru-RU" sz="1600" dirty="0">
                <a:latin typeface="Verdana" pitchFamily="34" charset="0"/>
              </a:rPr>
              <a:t/>
            </a:r>
            <a:br>
              <a:rPr lang="ru-RU" sz="1600" dirty="0">
                <a:latin typeface="Verdana" pitchFamily="34" charset="0"/>
              </a:rPr>
            </a:br>
            <a:endParaRPr lang="ru-RU" sz="1600" dirty="0">
              <a:latin typeface="Verdana" pitchFamily="34" charset="0"/>
            </a:endParaRPr>
          </a:p>
        </p:txBody>
      </p:sp>
      <p:sp>
        <p:nvSpPr>
          <p:cNvPr id="9236" name="Rectangle 20"/>
          <p:cNvSpPr>
            <a:spLocks noChangeArrowheads="1"/>
          </p:cNvSpPr>
          <p:nvPr/>
        </p:nvSpPr>
        <p:spPr bwMode="auto">
          <a:xfrm>
            <a:off x="0" y="2514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9243" name="Rectangle 27"/>
          <p:cNvSpPr>
            <a:spLocks noChangeArrowheads="1"/>
          </p:cNvSpPr>
          <p:nvPr/>
        </p:nvSpPr>
        <p:spPr bwMode="auto">
          <a:xfrm>
            <a:off x="0" y="2514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9250" name="Picture 34" descr="f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0"/>
            <a:ext cx="509588" cy="1676400"/>
          </a:xfrm>
          <a:prstGeom prst="rect">
            <a:avLst/>
          </a:prstGeom>
          <a:noFill/>
        </p:spPr>
      </p:pic>
      <p:pic>
        <p:nvPicPr>
          <p:cNvPr id="9251" name="Picture 35" descr="f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676400"/>
            <a:ext cx="509588" cy="1676400"/>
          </a:xfrm>
          <a:prstGeom prst="rect">
            <a:avLst/>
          </a:prstGeom>
          <a:noFill/>
        </p:spPr>
      </p:pic>
      <p:pic>
        <p:nvPicPr>
          <p:cNvPr id="9252" name="Picture 36" descr="f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352800"/>
            <a:ext cx="509588" cy="1676400"/>
          </a:xfrm>
          <a:prstGeom prst="rect">
            <a:avLst/>
          </a:prstGeom>
          <a:noFill/>
        </p:spPr>
      </p:pic>
      <p:pic>
        <p:nvPicPr>
          <p:cNvPr id="9253" name="Picture 37" descr="f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5029200"/>
            <a:ext cx="509588" cy="1828800"/>
          </a:xfrm>
          <a:prstGeom prst="rect">
            <a:avLst/>
          </a:prstGeom>
          <a:noFill/>
        </p:spPr>
      </p:pic>
      <p:pic>
        <p:nvPicPr>
          <p:cNvPr id="9255" name="Picture 39" descr="Привяз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2514600"/>
            <a:ext cx="3032125" cy="2663825"/>
          </a:xfrm>
          <a:prstGeom prst="rect">
            <a:avLst/>
          </a:prstGeom>
          <a:noFill/>
        </p:spPr>
      </p:pic>
      <p:pic>
        <p:nvPicPr>
          <p:cNvPr id="9257" name="Picture 41" descr="Орнамент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62600" y="2514600"/>
            <a:ext cx="3032125" cy="2663825"/>
          </a:xfrm>
          <a:prstGeom prst="rect">
            <a:avLst/>
          </a:prstGeom>
          <a:noFill/>
        </p:spPr>
      </p:pic>
      <p:sp>
        <p:nvSpPr>
          <p:cNvPr id="9259" name="Text Box 43"/>
          <p:cNvSpPr txBox="1">
            <a:spLocks noChangeArrowheads="1"/>
          </p:cNvSpPr>
          <p:nvPr/>
        </p:nvSpPr>
        <p:spPr bwMode="ltGray">
          <a:xfrm>
            <a:off x="2133600" y="5410200"/>
            <a:ext cx="3429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>
                <a:latin typeface="Verdana" pitchFamily="34" charset="0"/>
              </a:rPr>
              <a:t>Привязка</a:t>
            </a:r>
          </a:p>
        </p:txBody>
      </p:sp>
      <p:sp>
        <p:nvSpPr>
          <p:cNvPr id="9260" name="Rectangle 44"/>
          <p:cNvSpPr>
            <a:spLocks noChangeArrowheads="1"/>
          </p:cNvSpPr>
          <p:nvPr/>
        </p:nvSpPr>
        <p:spPr bwMode="ltGray">
          <a:xfrm>
            <a:off x="2133600" y="160020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 i="1" dirty="0" smtClean="0">
                <a:latin typeface="Times New Roman" pitchFamily="18" charset="0"/>
              </a:rPr>
              <a:t>Уборка </a:t>
            </a:r>
            <a:r>
              <a:rPr lang="ru-RU" b="1" i="1" dirty="0" smtClean="0">
                <a:latin typeface="Times New Roman" pitchFamily="18" charset="0"/>
              </a:rPr>
              <a:t>– </a:t>
            </a:r>
            <a:r>
              <a:rPr lang="ru-RU" sz="1800" dirty="0" smtClean="0">
                <a:latin typeface="Times New Roman" pitchFamily="18" charset="0"/>
              </a:rPr>
              <a:t>роспись </a:t>
            </a:r>
            <a:r>
              <a:rPr lang="ru-RU" sz="1800" dirty="0">
                <a:latin typeface="Times New Roman" pitchFamily="18" charset="0"/>
              </a:rPr>
              <a:t>золотой краской по борту подноса</a:t>
            </a:r>
            <a:r>
              <a:rPr lang="ru-RU" dirty="0">
                <a:latin typeface="Times New Roman" pitchFamily="18" charset="0"/>
              </a:rPr>
              <a:t>.</a:t>
            </a:r>
          </a:p>
          <a:p>
            <a:pPr eaLnBrk="0" hangingPunct="0"/>
            <a:endParaRPr lang="ru-RU" dirty="0"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utoUpdateAnimBg="0"/>
      <p:bldP spid="9235" grpId="0" autoUpdateAnimBg="0"/>
      <p:bldP spid="9259" grpId="0" autoUpdateAnimBg="0"/>
      <p:bldP spid="9260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3" name="Picture 5" descr="013"/>
          <p:cNvPicPr>
            <a:picLocks noGrp="1" noChangeAspect="1" noChangeArrowheads="1"/>
          </p:cNvPicPr>
          <p:nvPr>
            <p:ph/>
          </p:nvPr>
        </p:nvPicPr>
        <p:blipFill>
          <a:blip r:embed="rId3"/>
          <a:srcRect/>
          <a:stretch>
            <a:fillRect/>
          </a:stretch>
        </p:blipFill>
        <p:spPr>
          <a:xfrm>
            <a:off x="1981200" y="685800"/>
            <a:ext cx="6927850" cy="5486400"/>
          </a:xfrm>
          <a:noFill/>
          <a:ln/>
        </p:spPr>
      </p:pic>
      <p:pic>
        <p:nvPicPr>
          <p:cNvPr id="22536" name="Picture 8" descr="f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0"/>
            <a:ext cx="533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Picture 9" descr="f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1828800"/>
            <a:ext cx="53181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Picture 10" descr="f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3581400"/>
            <a:ext cx="533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9" name="Picture 11" descr="f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5257800"/>
            <a:ext cx="53181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1" name="j0074319.mid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52400" y="64008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25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541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3" name="Picture 5" descr="40"/>
          <p:cNvPicPr>
            <a:picLocks noGrp="1" noChangeAspect="1" noChangeArrowheads="1"/>
          </p:cNvPicPr>
          <p:nvPr>
            <p:ph/>
          </p:nvPr>
        </p:nvPicPr>
        <p:blipFill>
          <a:blip r:embed="rId3"/>
          <a:srcRect/>
          <a:stretch>
            <a:fillRect/>
          </a:stretch>
        </p:blipFill>
        <p:spPr>
          <a:xfrm>
            <a:off x="1905000" y="685800"/>
            <a:ext cx="6686550" cy="5486400"/>
          </a:xfrm>
          <a:noFill/>
          <a:ln/>
        </p:spPr>
      </p:pic>
      <p:pic>
        <p:nvPicPr>
          <p:cNvPr id="27654" name="Picture 6" descr="f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0"/>
            <a:ext cx="533400" cy="1752600"/>
          </a:xfrm>
          <a:prstGeom prst="rect">
            <a:avLst/>
          </a:prstGeom>
          <a:noFill/>
        </p:spPr>
      </p:pic>
      <p:pic>
        <p:nvPicPr>
          <p:cNvPr id="27655" name="Picture 7" descr="f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1752600"/>
            <a:ext cx="533400" cy="1600200"/>
          </a:xfrm>
          <a:prstGeom prst="rect">
            <a:avLst/>
          </a:prstGeom>
          <a:noFill/>
        </p:spPr>
      </p:pic>
      <p:pic>
        <p:nvPicPr>
          <p:cNvPr id="27656" name="Picture 8" descr="f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3352800"/>
            <a:ext cx="533400" cy="1752600"/>
          </a:xfrm>
          <a:prstGeom prst="rect">
            <a:avLst/>
          </a:prstGeom>
          <a:noFill/>
        </p:spPr>
      </p:pic>
      <p:pic>
        <p:nvPicPr>
          <p:cNvPr id="27657" name="Picture 9" descr="f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5105400"/>
            <a:ext cx="533400" cy="1752600"/>
          </a:xfrm>
          <a:prstGeom prst="rect">
            <a:avLst/>
          </a:prstGeom>
          <a:noFill/>
        </p:spPr>
      </p:pic>
      <p:pic>
        <p:nvPicPr>
          <p:cNvPr id="27659" name="j0074305.mid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52400" y="64008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76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65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 descr="2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857232"/>
            <a:ext cx="6264275" cy="4824412"/>
          </a:xfrm>
          <a:prstGeom prst="rect">
            <a:avLst/>
          </a:prstGeom>
          <a:noFill/>
        </p:spPr>
      </p:pic>
      <p:pic>
        <p:nvPicPr>
          <p:cNvPr id="39941" name="Picture 5" descr="f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0"/>
            <a:ext cx="533400" cy="1752600"/>
          </a:xfrm>
          <a:prstGeom prst="rect">
            <a:avLst/>
          </a:prstGeom>
          <a:noFill/>
        </p:spPr>
      </p:pic>
      <p:pic>
        <p:nvPicPr>
          <p:cNvPr id="39942" name="Picture 6" descr="f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1700213"/>
            <a:ext cx="533400" cy="1752600"/>
          </a:xfrm>
          <a:prstGeom prst="rect">
            <a:avLst/>
          </a:prstGeom>
          <a:noFill/>
        </p:spPr>
      </p:pic>
      <p:pic>
        <p:nvPicPr>
          <p:cNvPr id="39943" name="Picture 7" descr="f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3429000"/>
            <a:ext cx="533400" cy="1752600"/>
          </a:xfrm>
          <a:prstGeom prst="rect">
            <a:avLst/>
          </a:prstGeom>
          <a:noFill/>
        </p:spPr>
      </p:pic>
      <p:pic>
        <p:nvPicPr>
          <p:cNvPr id="39944" name="Picture 8" descr="f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5105400"/>
            <a:ext cx="533400" cy="1752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">
      <a:dk1>
        <a:srgbClr val="000000"/>
      </a:dk1>
      <a:lt1>
        <a:srgbClr val="333300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ADADAA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00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Unicode MS" pitchFamily="34" charset="-128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Designs\Античность.pot</Template>
  <TotalTime>1489</TotalTime>
  <Words>42</Words>
  <Application>Microsoft PowerPoint</Application>
  <PresentationFormat>Экран (4:3)</PresentationFormat>
  <Paragraphs>25</Paragraphs>
  <Slides>10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Оформление по умолчанию</vt:lpstr>
      <vt:lpstr>Слайд 1</vt:lpstr>
      <vt:lpstr>Вы встречали  или  нет фантастический  букет? Мака,  роз,  пионов  краски В  нем  собрались  вместе,</vt:lpstr>
      <vt:lpstr>Этапы  росписи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FIO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 встречали или нет фантастический букет? Мака, роз, пионов краски В нем собрались вместе,</dc:title>
  <dc:creator>Слушатель Центра Интернет-образование</dc:creator>
  <cp:lastModifiedBy>Марина</cp:lastModifiedBy>
  <cp:revision>43</cp:revision>
  <dcterms:created xsi:type="dcterms:W3CDTF">2003-04-18T13:54:59Z</dcterms:created>
  <dcterms:modified xsi:type="dcterms:W3CDTF">2019-01-06T03:46:47Z</dcterms:modified>
</cp:coreProperties>
</file>