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62" r:id="rId5"/>
    <p:sldId id="263" r:id="rId6"/>
    <p:sldId id="264" r:id="rId7"/>
    <p:sldId id="273" r:id="rId8"/>
    <p:sldId id="274" r:id="rId9"/>
    <p:sldId id="259" r:id="rId10"/>
    <p:sldId id="272" r:id="rId11"/>
    <p:sldId id="260" r:id="rId12"/>
    <p:sldId id="265" r:id="rId13"/>
    <p:sldId id="266" r:id="rId14"/>
    <p:sldId id="267" r:id="rId15"/>
    <p:sldId id="268" r:id="rId16"/>
    <p:sldId id="276" r:id="rId17"/>
    <p:sldId id="269" r:id="rId18"/>
    <p:sldId id="270" r:id="rId19"/>
    <p:sldId id="271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Нестеренко Н.И.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err="1" smtClean="0"/>
              <a:t>Дислексия</a:t>
            </a:r>
            <a:r>
              <a:rPr lang="ru-RU" dirty="0" smtClean="0"/>
              <a:t> и </a:t>
            </a:r>
            <a:r>
              <a:rPr lang="ru-RU" dirty="0" err="1" smtClean="0"/>
              <a:t>дисграфия</a:t>
            </a:r>
            <a:r>
              <a:rPr lang="ru-RU" dirty="0" smtClean="0"/>
              <a:t>  младших школьников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  <a:ln>
            <a:solidFill>
              <a:srgbClr val="0070C0"/>
            </a:solidFill>
          </a:ln>
        </p:spPr>
        <p:txBody>
          <a:bodyPr/>
          <a:lstStyle/>
          <a:p>
            <a:r>
              <a:rPr lang="ru-RU" dirty="0" smtClean="0"/>
              <a:t> Причины </a:t>
            </a:r>
            <a:r>
              <a:rPr lang="ru-RU" dirty="0" err="1" smtClean="0"/>
              <a:t>дислексии</a:t>
            </a:r>
            <a:r>
              <a:rPr lang="ru-RU" dirty="0" smtClean="0"/>
              <a:t> и </a:t>
            </a:r>
            <a:r>
              <a:rPr lang="ru-RU" dirty="0" err="1" smtClean="0"/>
              <a:t>дисграфии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1. Органические</a:t>
            </a:r>
          </a:p>
          <a:p>
            <a:r>
              <a:rPr lang="ru-RU" dirty="0" smtClean="0"/>
              <a:t>2. Функциональные</a:t>
            </a:r>
          </a:p>
          <a:p>
            <a:r>
              <a:rPr lang="ru-RU" dirty="0" smtClean="0"/>
              <a:t>3. Биологические</a:t>
            </a:r>
          </a:p>
          <a:p>
            <a:r>
              <a:rPr lang="ru-RU" dirty="0" smtClean="0"/>
              <a:t>4. Социальные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rgbClr val="0070C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Причины возникновения  </a:t>
            </a:r>
            <a:r>
              <a:rPr lang="ru-RU" dirty="0" err="1" smtClean="0"/>
              <a:t>дислексии</a:t>
            </a:r>
            <a:r>
              <a:rPr lang="ru-RU" dirty="0" smtClean="0"/>
              <a:t> и </a:t>
            </a:r>
            <a:r>
              <a:rPr lang="ru-RU" dirty="0" err="1" smtClean="0"/>
              <a:t>дисграфии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521296"/>
            <a:ext cx="7772400" cy="4572000"/>
          </a:xfrm>
        </p:spPr>
        <p:txBody>
          <a:bodyPr/>
          <a:lstStyle/>
          <a:p>
            <a:r>
              <a:rPr lang="ru-RU" dirty="0" smtClean="0"/>
              <a:t>1.  </a:t>
            </a:r>
            <a:r>
              <a:rPr lang="ru-RU" dirty="0" err="1" smtClean="0"/>
              <a:t>Несформированность</a:t>
            </a:r>
            <a:r>
              <a:rPr lang="ru-RU" dirty="0" smtClean="0"/>
              <a:t> звуковой стороны речи.  Парамонова Л.Г. «Звуковые замены в в речи ребенка должны быть устранены до начала обучения в школе».</a:t>
            </a:r>
          </a:p>
          <a:p>
            <a:r>
              <a:rPr lang="ru-RU" dirty="0" smtClean="0"/>
              <a:t>2.  НЕДОСТАТОЧНАЯ СФОРМИРОВАННОСТЬ   ПРЕДПОСЫЛОК К ОВЛАДЕНИЮ ПИСЬМОМ. </a:t>
            </a:r>
          </a:p>
          <a:p>
            <a:r>
              <a:rPr lang="ru-RU" dirty="0" smtClean="0"/>
              <a:t>3. Е. А . ЛОГИНОВА: «К ДИСГРАФИКАМ В ПЕРВУЮ ОЧЕРЕДЬ  ОТНОСИТСЯ КАТЕГОРИЯ ШКОЛЬНИКОВ С ЗАДЕРЖКОЙ ПСИХИЧЕСКОГО РАЗВИТИЯ»</a:t>
            </a:r>
            <a:endParaRPr lang="ru-RU" dirty="0"/>
          </a:p>
        </p:txBody>
      </p:sp>
    </p:spTree>
  </p:cSld>
  <p:clrMapOvr>
    <a:masterClrMapping/>
  </p:clrMapOvr>
  <p:transition>
    <p:wipe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rgbClr val="FF000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 </a:t>
            </a:r>
            <a:r>
              <a:rPr lang="ru-RU" dirty="0" err="1" smtClean="0"/>
              <a:t>Дислексия</a:t>
            </a:r>
            <a:r>
              <a:rPr lang="ru-RU" dirty="0" smtClean="0"/>
              <a:t> и </a:t>
            </a:r>
            <a:r>
              <a:rPr lang="ru-RU" dirty="0" err="1" smtClean="0"/>
              <a:t>дисграфия</a:t>
            </a:r>
            <a:r>
              <a:rPr lang="ru-RU" dirty="0" smtClean="0"/>
              <a:t> как социальная  проблема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1.   Генофонд родителей, которые  имели или имеют отношение к вредным привычкам: алкоголь, наркотики.</a:t>
            </a:r>
          </a:p>
          <a:p>
            <a:r>
              <a:rPr lang="ru-RU" dirty="0" smtClean="0"/>
              <a:t>2. Картиночная культура детей.  </a:t>
            </a:r>
          </a:p>
          <a:p>
            <a:pPr>
              <a:buNone/>
            </a:pPr>
            <a:r>
              <a:rPr lang="ru-RU" dirty="0" smtClean="0"/>
              <a:t>Ребенок умеет смотреть, но не умеет слышать.</a:t>
            </a:r>
          </a:p>
          <a:p>
            <a:endParaRPr lang="ru-RU" dirty="0" smtClean="0"/>
          </a:p>
          <a:p>
            <a:r>
              <a:rPr lang="ru-RU" dirty="0" smtClean="0"/>
              <a:t>3. Увеличение </a:t>
            </a:r>
            <a:r>
              <a:rPr lang="ru-RU" dirty="0" smtClean="0"/>
              <a:t>потока </a:t>
            </a:r>
            <a:r>
              <a:rPr lang="ru-RU" dirty="0" smtClean="0"/>
              <a:t>граждан </a:t>
            </a:r>
            <a:r>
              <a:rPr lang="ru-RU" dirty="0" smtClean="0"/>
              <a:t> из  </a:t>
            </a:r>
            <a:r>
              <a:rPr lang="ru-RU" dirty="0" smtClean="0"/>
              <a:t>ближнего зарубежья.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</a:t>
            </a:r>
            <a:r>
              <a:rPr lang="ru-RU" dirty="0" err="1" smtClean="0"/>
              <a:t>Дислексия</a:t>
            </a:r>
            <a:r>
              <a:rPr lang="ru-RU" dirty="0" smtClean="0"/>
              <a:t> и </a:t>
            </a:r>
            <a:r>
              <a:rPr lang="ru-RU" dirty="0" err="1" smtClean="0"/>
              <a:t>дисграфия</a:t>
            </a:r>
            <a:r>
              <a:rPr lang="ru-RU" dirty="0" smtClean="0"/>
              <a:t> как социальная проблема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1. </a:t>
            </a:r>
            <a:r>
              <a:rPr lang="ru-RU" dirty="0" smtClean="0"/>
              <a:t>Педагогическая запущенность</a:t>
            </a:r>
          </a:p>
          <a:p>
            <a:endParaRPr lang="ru-RU" dirty="0" smtClean="0"/>
          </a:p>
          <a:p>
            <a:r>
              <a:rPr lang="ru-RU" dirty="0" smtClean="0"/>
              <a:t>  2. Отсутствие   в доме  библиотек, книг, традиций семейного чтения</a:t>
            </a:r>
            <a:r>
              <a:rPr lang="ru-RU" dirty="0" smtClean="0"/>
              <a:t>.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Частые  заболевания, </a:t>
            </a:r>
            <a:r>
              <a:rPr lang="ru-RU" dirty="0" err="1" smtClean="0"/>
              <a:t>ослабленность</a:t>
            </a:r>
            <a:r>
              <a:rPr lang="ru-RU" dirty="0" smtClean="0"/>
              <a:t> организма в семьях с низким достатком.</a:t>
            </a:r>
          </a:p>
          <a:p>
            <a:endParaRPr lang="ru-RU" dirty="0" smtClean="0"/>
          </a:p>
          <a:p>
            <a:r>
              <a:rPr lang="ru-RU" dirty="0" smtClean="0"/>
              <a:t>Замена общения в семье  играми в телефоне.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rgbClr val="00B0F0"/>
            </a:solidFill>
          </a:ln>
        </p:spPr>
        <p:txBody>
          <a:bodyPr>
            <a:normAutofit fontScale="90000"/>
          </a:bodyPr>
          <a:lstStyle/>
          <a:p>
            <a:r>
              <a:rPr lang="ru-RU" dirty="0" smtClean="0"/>
              <a:t> Исследование проявления </a:t>
            </a:r>
            <a:r>
              <a:rPr lang="ru-RU" dirty="0" err="1" smtClean="0"/>
              <a:t>дислексии</a:t>
            </a:r>
            <a:r>
              <a:rPr lang="ru-RU" dirty="0" smtClean="0"/>
              <a:t> и </a:t>
            </a:r>
            <a:r>
              <a:rPr lang="ru-RU" dirty="0" err="1" smtClean="0"/>
              <a:t>дисграфии</a:t>
            </a:r>
            <a:r>
              <a:rPr lang="ru-RU" dirty="0" smtClean="0"/>
              <a:t> у младших школьников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521296"/>
            <a:ext cx="3749040" cy="457200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1 </a:t>
            </a:r>
            <a:r>
              <a:rPr lang="ru-RU" dirty="0" smtClean="0"/>
              <a:t>Время исследования: </a:t>
            </a:r>
            <a:r>
              <a:rPr lang="ru-RU" dirty="0" smtClean="0"/>
              <a:t>в течение 2 лет.</a:t>
            </a:r>
            <a:endParaRPr lang="ru-RU" dirty="0" smtClean="0"/>
          </a:p>
          <a:p>
            <a:r>
              <a:rPr lang="ru-RU" dirty="0" smtClean="0"/>
              <a:t>2. Место исследования: </a:t>
            </a:r>
            <a:r>
              <a:rPr lang="ru-RU" dirty="0" smtClean="0"/>
              <a:t>школы и детские сады .</a:t>
            </a:r>
            <a:endParaRPr lang="ru-RU" dirty="0" smtClean="0"/>
          </a:p>
          <a:p>
            <a:r>
              <a:rPr lang="ru-RU" dirty="0" smtClean="0"/>
              <a:t>3.  Возраст исследуемых:   учащиеся 1 -5 классов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3074" name="Picture 2" descr="C:\Users\Admin\Desktop\работа по проекту\фото слово\P1080441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94287" y="1447800"/>
            <a:ext cx="34290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   Профилактика и </a:t>
            </a:r>
            <a:r>
              <a:rPr lang="ru-RU" dirty="0" smtClean="0"/>
              <a:t>коррекция.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</a:t>
            </a:r>
            <a:r>
              <a:rPr lang="ru-RU" dirty="0" smtClean="0"/>
              <a:t> </a:t>
            </a:r>
            <a:r>
              <a:rPr lang="ru-RU" dirty="0" smtClean="0"/>
              <a:t>Проект «Слово»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1. </a:t>
            </a:r>
            <a:r>
              <a:rPr lang="ru-RU" b="1" dirty="0" smtClean="0"/>
              <a:t>Информационный  блок</a:t>
            </a:r>
            <a:r>
              <a:rPr lang="ru-RU" dirty="0" smtClean="0"/>
              <a:t>. </a:t>
            </a:r>
          </a:p>
          <a:p>
            <a:r>
              <a:rPr lang="ru-RU" dirty="0" smtClean="0"/>
              <a:t>Встречи с родителями школ, детских садов,  с педагогами, со студентами.</a:t>
            </a:r>
          </a:p>
          <a:p>
            <a:r>
              <a:rPr lang="ru-RU" dirty="0" smtClean="0"/>
              <a:t>Выступления на </a:t>
            </a:r>
            <a:r>
              <a:rPr lang="ru-RU" dirty="0" smtClean="0"/>
              <a:t>телеканалах края о проекте..</a:t>
            </a:r>
            <a:endParaRPr lang="ru-RU" dirty="0" smtClean="0"/>
          </a:p>
          <a:p>
            <a:r>
              <a:rPr lang="ru-RU" dirty="0" smtClean="0"/>
              <a:t> Выпуск брошюр и  буклетов.</a:t>
            </a:r>
          </a:p>
          <a:p>
            <a:r>
              <a:rPr lang="ru-RU" dirty="0" smtClean="0"/>
              <a:t>Создание фильма о процессе работы над проектом.</a:t>
            </a:r>
          </a:p>
          <a:p>
            <a:r>
              <a:rPr lang="ru-RU" dirty="0" smtClean="0"/>
              <a:t>Статьи о </a:t>
            </a:r>
            <a:r>
              <a:rPr lang="ru-RU" dirty="0" err="1" smtClean="0"/>
              <a:t>дислексии</a:t>
            </a:r>
            <a:r>
              <a:rPr lang="ru-RU" dirty="0" smtClean="0"/>
              <a:t> и </a:t>
            </a:r>
            <a:r>
              <a:rPr lang="ru-RU" dirty="0" err="1" smtClean="0"/>
              <a:t>дисграфии</a:t>
            </a:r>
            <a:r>
              <a:rPr lang="ru-RU" dirty="0" smtClean="0"/>
              <a:t> в краевых журналах.</a:t>
            </a:r>
          </a:p>
          <a:p>
            <a:r>
              <a:rPr lang="ru-RU" dirty="0" smtClean="0"/>
              <a:t> Консультационные беседы, семинары, лекции.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Встречи …</a:t>
            </a:r>
            <a:endParaRPr lang="ru-RU" dirty="0"/>
          </a:p>
        </p:txBody>
      </p:sp>
      <p:pic>
        <p:nvPicPr>
          <p:cNvPr id="4098" name="Picture 2" descr="C:\Users\Admin\Desktop\работа по проекту\фото слово\P1080280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971600" y="2132856"/>
            <a:ext cx="3749675" cy="3151088"/>
          </a:xfrm>
          <a:prstGeom prst="rect">
            <a:avLst/>
          </a:prstGeom>
          <a:noFill/>
        </p:spPr>
      </p:pic>
      <p:pic>
        <p:nvPicPr>
          <p:cNvPr id="4099" name="Picture 3" descr="C:\Users\Admin\Desktop\работа по проекту\фото слово\фотоотчет  по гранту\договор  с родителями по коррекции  нарушений речи их детей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548680"/>
            <a:ext cx="3607569" cy="3168351"/>
          </a:xfrm>
          <a:prstGeom prst="rect">
            <a:avLst/>
          </a:prstGeom>
          <a:noFill/>
        </p:spPr>
      </p:pic>
      <p:pic>
        <p:nvPicPr>
          <p:cNvPr id="4100" name="Picture 4" descr="C:\Users\Admin\Desktop\работа по проекту\журнал статья соц И.Г.Гагаркина\1005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188640"/>
            <a:ext cx="3120109" cy="2808312"/>
          </a:xfrm>
          <a:prstGeom prst="rect">
            <a:avLst/>
          </a:prstGeom>
          <a:noFill/>
        </p:spPr>
      </p:pic>
      <p:pic>
        <p:nvPicPr>
          <p:cNvPr id="4101" name="Picture 5" descr="C:\Users\Admin\Desktop\работа по проекту\завершение проекта\IMG_505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95936" y="2708920"/>
            <a:ext cx="4680520" cy="37170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rgbClr val="00B05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Коррекция  </a:t>
            </a:r>
            <a:r>
              <a:rPr lang="ru-RU" dirty="0" err="1" smtClean="0"/>
              <a:t>дислексии</a:t>
            </a:r>
            <a:r>
              <a:rPr lang="ru-RU" dirty="0" smtClean="0"/>
              <a:t> и </a:t>
            </a:r>
            <a:r>
              <a:rPr lang="ru-RU" dirty="0" err="1" smtClean="0"/>
              <a:t>дисграфии</a:t>
            </a:r>
            <a:r>
              <a:rPr lang="ru-RU" dirty="0" smtClean="0"/>
              <a:t>  по проекту «Слово»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1. Место  апробирования программы «</a:t>
            </a:r>
            <a:r>
              <a:rPr lang="ru-RU" dirty="0" smtClean="0"/>
              <a:t>Слово</a:t>
            </a:r>
            <a:r>
              <a:rPr lang="ru-RU" dirty="0" smtClean="0"/>
              <a:t>» - школы, детский сад.</a:t>
            </a:r>
            <a:endParaRPr lang="ru-RU" dirty="0" smtClean="0"/>
          </a:p>
          <a:p>
            <a:r>
              <a:rPr lang="ru-RU" dirty="0" smtClean="0"/>
              <a:t>2. Создание групп развития учащихся по желанию родителей и на основе  анализа учебной деятельности.</a:t>
            </a:r>
          </a:p>
          <a:p>
            <a:r>
              <a:rPr lang="ru-RU" dirty="0" smtClean="0"/>
              <a:t> Нейропсихологическая диагностика учащихся созданных групп.</a:t>
            </a:r>
          </a:p>
          <a:p>
            <a:r>
              <a:rPr lang="ru-RU" dirty="0" smtClean="0"/>
              <a:t>Система занятий по коррекции и развитию учащихся.</a:t>
            </a:r>
          </a:p>
          <a:p>
            <a:r>
              <a:rPr lang="ru-RU" dirty="0" smtClean="0"/>
              <a:t>Время   проведения  программы:  </a:t>
            </a:r>
            <a:r>
              <a:rPr lang="ru-RU" dirty="0" smtClean="0"/>
              <a:t> </a:t>
            </a:r>
            <a:r>
              <a:rPr lang="ru-RU" dirty="0" smtClean="0"/>
              <a:t>в течение 9 месяцев.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rgbClr val="00B05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Профилактика </a:t>
            </a:r>
            <a:r>
              <a:rPr lang="ru-RU" dirty="0" err="1" smtClean="0"/>
              <a:t>дислексии</a:t>
            </a:r>
            <a:r>
              <a:rPr lang="ru-RU" dirty="0" smtClean="0"/>
              <a:t> и </a:t>
            </a:r>
            <a:r>
              <a:rPr lang="ru-RU" dirty="0" err="1" smtClean="0"/>
              <a:t>дисграфии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Детский сад </a:t>
            </a:r>
          </a:p>
          <a:p>
            <a:r>
              <a:rPr lang="ru-RU" dirty="0" smtClean="0"/>
              <a:t> Разработка программы и ее осуществление .</a:t>
            </a:r>
          </a:p>
          <a:p>
            <a:r>
              <a:rPr lang="ru-RU" dirty="0" smtClean="0"/>
              <a:t>Автор программы </a:t>
            </a:r>
            <a:r>
              <a:rPr lang="ru-RU" dirty="0" err="1" smtClean="0"/>
              <a:t>Л.Н.Токмакова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 Проведение занятий с группой детей: воспитатель группы, </a:t>
            </a:r>
            <a:r>
              <a:rPr lang="ru-RU" dirty="0" err="1" smtClean="0"/>
              <a:t>нейропсихолог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122" name="Picture 2" descr="C:\Users\Admin\Desktop\работа по проекту\фото слово\фото-август 050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1556792"/>
            <a:ext cx="3895601" cy="41044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Вывод.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Реализация проекта показала, что  своевременная  профилактика и коррекция </a:t>
            </a:r>
            <a:r>
              <a:rPr lang="ru-RU" dirty="0" err="1" smtClean="0"/>
              <a:t>дислексии</a:t>
            </a:r>
            <a:r>
              <a:rPr lang="ru-RU" dirty="0" smtClean="0"/>
              <a:t> и </a:t>
            </a:r>
            <a:r>
              <a:rPr lang="ru-RU" dirty="0" err="1" smtClean="0"/>
              <a:t>дисграфии</a:t>
            </a:r>
            <a:r>
              <a:rPr lang="ru-RU" dirty="0" smtClean="0"/>
              <a:t> дает свои положительные результаты на всех возрастных  </a:t>
            </a:r>
            <a:r>
              <a:rPr lang="ru-RU" dirty="0" smtClean="0"/>
              <a:t>уровнях</a:t>
            </a:r>
            <a:r>
              <a:rPr lang="ru-RU" dirty="0" smtClean="0"/>
              <a:t>, включая </a:t>
            </a:r>
            <a:r>
              <a:rPr lang="ru-RU" dirty="0" smtClean="0"/>
              <a:t> учащихся </a:t>
            </a:r>
            <a:r>
              <a:rPr lang="ru-RU" dirty="0" smtClean="0"/>
              <a:t>пятых классов. </a:t>
            </a:r>
          </a:p>
          <a:p>
            <a:r>
              <a:rPr lang="ru-RU" dirty="0" smtClean="0"/>
              <a:t>П</a:t>
            </a:r>
            <a:r>
              <a:rPr lang="ru-RU" dirty="0" smtClean="0"/>
              <a:t>роблема </a:t>
            </a:r>
            <a:r>
              <a:rPr lang="ru-RU" dirty="0" smtClean="0"/>
              <a:t>не решается формами и приемами школьных методик. Она требует работу  с детьми </a:t>
            </a:r>
            <a:r>
              <a:rPr lang="ru-RU" dirty="0" smtClean="0"/>
              <a:t>логопедическими, нейропсихологическими формами.</a:t>
            </a:r>
            <a:endParaRPr lang="ru-RU" dirty="0" smtClean="0"/>
          </a:p>
          <a:p>
            <a:r>
              <a:rPr lang="ru-RU" dirty="0" smtClean="0"/>
              <a:t>Место занятий -</a:t>
            </a:r>
            <a:r>
              <a:rPr lang="ru-RU" dirty="0" smtClean="0"/>
              <a:t>  </a:t>
            </a:r>
            <a:r>
              <a:rPr lang="ru-RU" dirty="0" smtClean="0"/>
              <a:t>отдельно </a:t>
            </a:r>
            <a:r>
              <a:rPr lang="ru-RU" dirty="0" smtClean="0"/>
              <a:t>взятые площадки,  с комфортными условиями  </a:t>
            </a:r>
            <a:r>
              <a:rPr lang="ru-RU" dirty="0" smtClean="0"/>
              <a:t>для  </a:t>
            </a:r>
            <a:r>
              <a:rPr lang="ru-RU" dirty="0" smtClean="0"/>
              <a:t>детей.</a:t>
            </a:r>
            <a:endParaRPr lang="en-US" dirty="0" smtClean="0"/>
          </a:p>
          <a:p>
            <a:r>
              <a:rPr lang="ru-RU" dirty="0" smtClean="0"/>
              <a:t>Своевременное и целенаправленное  устранение нарушений речи способствует развитию мышления, качественному усвоению школьной программы.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pPr algn="ctr"/>
            <a:r>
              <a:rPr lang="ru-RU" dirty="0" smtClean="0"/>
              <a:t>Понятие </a:t>
            </a:r>
            <a:r>
              <a:rPr lang="ru-RU" dirty="0" err="1" smtClean="0"/>
              <a:t>дислексии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b="1" dirty="0" err="1" smtClean="0"/>
              <a:t>Дислексия</a:t>
            </a:r>
            <a:r>
              <a:rPr lang="ru-RU" dirty="0" smtClean="0"/>
              <a:t> – это расстройство процесса чтения, проявляющееся в повторяющихся и стойких ошибках при чтении и обусловленное </a:t>
            </a:r>
            <a:r>
              <a:rPr lang="ru-RU" dirty="0" err="1" smtClean="0"/>
              <a:t>несформированностью</a:t>
            </a:r>
            <a:r>
              <a:rPr lang="ru-RU" dirty="0" smtClean="0"/>
              <a:t> или нарушением психических процессов.</a:t>
            </a:r>
          </a:p>
          <a:p>
            <a:pPr>
              <a:buNone/>
            </a:pPr>
            <a:r>
              <a:rPr lang="ru-RU" b="1" dirty="0" smtClean="0"/>
              <a:t>  Первопричина </a:t>
            </a:r>
            <a:r>
              <a:rPr lang="ru-RU" b="1" dirty="0" err="1" smtClean="0"/>
              <a:t>дислексии</a:t>
            </a:r>
            <a:r>
              <a:rPr lang="ru-RU" b="1" dirty="0" smtClean="0"/>
              <a:t> </a:t>
            </a:r>
            <a:r>
              <a:rPr lang="ru-RU" dirty="0" smtClean="0"/>
              <a:t>– визуальная, исходящая из нарушения движения глаз, т.е. зрительных, зрительно-моторных механизмов.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b="1" dirty="0" smtClean="0"/>
              <a:t>Зрительный механизм </a:t>
            </a:r>
            <a:r>
              <a:rPr lang="ru-RU" dirty="0" smtClean="0"/>
              <a:t>влияет на процесс чтения.</a:t>
            </a:r>
            <a:endParaRPr lang="ru-RU" dirty="0"/>
          </a:p>
        </p:txBody>
      </p:sp>
    </p:spTree>
  </p:cSld>
  <p:clrMapOvr>
    <a:masterClrMapping/>
  </p:clrMapOvr>
  <p:transition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ru-RU" dirty="0" smtClean="0"/>
              <a:t>Понятие </a:t>
            </a:r>
            <a:r>
              <a:rPr lang="ru-RU" dirty="0" err="1" smtClean="0"/>
              <a:t>дисграфии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sz="3600" dirty="0" err="1" smtClean="0"/>
              <a:t>Дисграфия</a:t>
            </a:r>
            <a:r>
              <a:rPr lang="ru-RU" sz="3600" dirty="0" smtClean="0"/>
              <a:t> – это  частичное нарушение процесса письма, проявляющееся в стойких, повторяющихся ошибках, обусловленных </a:t>
            </a:r>
            <a:r>
              <a:rPr lang="ru-RU" sz="3600" dirty="0" err="1" smtClean="0"/>
              <a:t>несформирован-ностью</a:t>
            </a:r>
            <a:r>
              <a:rPr lang="ru-RU" sz="3600" dirty="0" smtClean="0"/>
              <a:t> высших психических функций, участвующих в процессе письма.</a:t>
            </a:r>
            <a:endParaRPr lang="ru-RU" sz="3600" dirty="0"/>
          </a:p>
        </p:txBody>
      </p:sp>
      <p:pic>
        <p:nvPicPr>
          <p:cNvPr id="1026" name="Picture 2" descr="C:\Users\Admin\Desktop\работа по проекту\дисграфия 5 классов шк 23\P1080438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3950" y="1772816"/>
            <a:ext cx="3749675" cy="336711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rgbClr val="00B0F0"/>
            </a:solidFill>
          </a:ln>
        </p:spPr>
        <p:txBody>
          <a:bodyPr/>
          <a:lstStyle/>
          <a:p>
            <a:r>
              <a:rPr lang="ru-RU" dirty="0" smtClean="0"/>
              <a:t>  Виды  </a:t>
            </a:r>
            <a:r>
              <a:rPr lang="ru-RU" dirty="0" err="1" smtClean="0"/>
              <a:t>дисграфии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  1. Артикуляционно-акустическая (косноязычие в письме:  неправильно произносит – неправильно пишет).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Дисграфия</a:t>
            </a:r>
            <a:r>
              <a:rPr lang="ru-RU" dirty="0" smtClean="0"/>
              <a:t> на почве </a:t>
            </a:r>
            <a:r>
              <a:rPr lang="ru-RU" dirty="0" err="1" smtClean="0"/>
              <a:t>несформированности</a:t>
            </a:r>
            <a:r>
              <a:rPr lang="ru-RU" dirty="0" smtClean="0"/>
              <a:t> фонематического анализа и синтеза слов (акустическая): замена букв при фонетически близких звуках.</a:t>
            </a:r>
          </a:p>
          <a:p>
            <a:r>
              <a:rPr lang="ru-RU" dirty="0" smtClean="0"/>
              <a:t>Оптическая </a:t>
            </a:r>
            <a:r>
              <a:rPr lang="ru-RU" dirty="0" err="1" smtClean="0"/>
              <a:t>дисграфия</a:t>
            </a:r>
            <a:r>
              <a:rPr lang="ru-RU" dirty="0" smtClean="0"/>
              <a:t>: литеральная, вербальная  (зеркальность,  искаженное воспроизведение букв,  замены графически сходных букв).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Аграмматическая</a:t>
            </a:r>
            <a:r>
              <a:rPr lang="ru-RU" dirty="0" smtClean="0"/>
              <a:t> </a:t>
            </a:r>
            <a:r>
              <a:rPr lang="ru-RU" dirty="0" err="1" smtClean="0"/>
              <a:t>дисграфия</a:t>
            </a:r>
            <a:r>
              <a:rPr lang="ru-RU" dirty="0" smtClean="0"/>
              <a:t> (нарушения согласования и управления).</a:t>
            </a:r>
          </a:p>
          <a:p>
            <a:r>
              <a:rPr lang="ru-RU" dirty="0" err="1" smtClean="0"/>
              <a:t>Дисграфия</a:t>
            </a:r>
            <a:r>
              <a:rPr lang="ru-RU" dirty="0" smtClean="0"/>
              <a:t> на почве  нарушения языкового анализа и синтеза (деление предложений на слова, слов на слоги, слогов на звуки).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rgbClr val="7030A0"/>
            </a:solidFill>
          </a:ln>
        </p:spPr>
        <p:txBody>
          <a:bodyPr/>
          <a:lstStyle/>
          <a:p>
            <a:pPr algn="ctr"/>
            <a:r>
              <a:rPr lang="ru-RU" dirty="0" smtClean="0"/>
              <a:t>Виды </a:t>
            </a:r>
            <a:r>
              <a:rPr lang="ru-RU" dirty="0" err="1" smtClean="0"/>
              <a:t>дислексии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 ФОНЕМАТИЧЕСКАЯ (ЛАТЕРАЛЬНАЯ, ВЕРБАЛЬНАЯ).</a:t>
            </a:r>
          </a:p>
          <a:p>
            <a:r>
              <a:rPr lang="ru-RU" dirty="0" smtClean="0"/>
              <a:t> Концентрируется на отдельных буквах. Затруднения в последовательности звукового ряда, в слиянии отдельных звуков в слоги, а слогов – в слова. </a:t>
            </a:r>
          </a:p>
          <a:p>
            <a:r>
              <a:rPr lang="ru-RU" dirty="0" smtClean="0"/>
              <a:t>  </a:t>
            </a:r>
            <a:r>
              <a:rPr lang="ru-RU" b="1" dirty="0" smtClean="0"/>
              <a:t>Коррекция: формирование навыка анализа речевого потока.</a:t>
            </a:r>
            <a:endParaRPr lang="ru-RU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rgbClr val="C00000"/>
            </a:solidFill>
          </a:ln>
        </p:spPr>
        <p:txBody>
          <a:bodyPr/>
          <a:lstStyle/>
          <a:p>
            <a:pPr algn="ctr"/>
            <a:r>
              <a:rPr lang="ru-RU" dirty="0" smtClean="0"/>
              <a:t>Виды </a:t>
            </a:r>
            <a:r>
              <a:rPr lang="ru-RU" dirty="0" err="1" smtClean="0"/>
              <a:t>дислексии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Оптическая </a:t>
            </a:r>
            <a:r>
              <a:rPr lang="ru-RU" b="1" dirty="0" err="1" smtClean="0"/>
              <a:t>дислексия</a:t>
            </a:r>
            <a:r>
              <a:rPr lang="ru-RU" dirty="0" smtClean="0"/>
              <a:t>. </a:t>
            </a:r>
          </a:p>
          <a:p>
            <a:r>
              <a:rPr lang="ru-RU" dirty="0" smtClean="0"/>
              <a:t>Связана с центральным отделом зрительного анализатора. Задержка зрительно- пространственных представлений. </a:t>
            </a:r>
          </a:p>
          <a:p>
            <a:r>
              <a:rPr lang="ru-RU" dirty="0" smtClean="0"/>
              <a:t>Зеркальное чтение. Соскальзывание с одной строки на другую. </a:t>
            </a:r>
          </a:p>
          <a:p>
            <a:r>
              <a:rPr lang="ru-RU" dirty="0" smtClean="0"/>
              <a:t>Коррекция: хождение взглядом по лабиринтам,  чтение по линейке, зеркальное рисование, развитие внимания, мышления.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</a:t>
            </a:r>
            <a:r>
              <a:rPr lang="ru-RU" dirty="0" err="1" smtClean="0"/>
              <a:t>дислексии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Семантическая </a:t>
            </a:r>
            <a:r>
              <a:rPr lang="ru-RU" dirty="0" err="1" smtClean="0"/>
              <a:t>дислексия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Механическое чтение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Предложение читается как сумма изолированных слов.  Ребенок не понимает читаемого или понимание  не соответствует содержанию прочитанного.</a:t>
            </a:r>
            <a:endParaRPr lang="ru-RU" dirty="0"/>
          </a:p>
        </p:txBody>
      </p:sp>
      <p:pic>
        <p:nvPicPr>
          <p:cNvPr id="2050" name="Picture 2" descr="C:\Users\Admin\Desktop\работа по проекту\фото слово\P1070880.JPG"/>
          <p:cNvPicPr>
            <a:picLocks noGrp="1" noChangeAspect="1" noChangeArrowheads="1"/>
          </p:cNvPicPr>
          <p:nvPr>
            <p:ph sz="half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2575" y="2247900"/>
            <a:ext cx="2914650" cy="3886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Виды </a:t>
            </a:r>
            <a:r>
              <a:rPr lang="ru-RU" dirty="0" err="1" smtClean="0"/>
              <a:t>дислексии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err="1" smtClean="0"/>
              <a:t>Мнестическая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dirty="0" err="1" smtClean="0"/>
              <a:t>Аграмматическая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Нарушение усвоения букв.</a:t>
            </a:r>
          </a:p>
          <a:p>
            <a:r>
              <a:rPr lang="ru-RU" dirty="0" smtClean="0"/>
              <a:t> Трудности установления ассоциаций  между звуком и буквой.</a:t>
            </a:r>
          </a:p>
          <a:p>
            <a:r>
              <a:rPr lang="ru-RU" dirty="0" smtClean="0"/>
              <a:t> Не запоминается соответствие буквы и звука.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4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Чтение по догадке. </a:t>
            </a:r>
          </a:p>
          <a:p>
            <a:r>
              <a:rPr lang="ru-RU" dirty="0" smtClean="0"/>
              <a:t>Искажение  морфологической структуры слов и предложений.</a:t>
            </a:r>
          </a:p>
          <a:p>
            <a:r>
              <a:rPr lang="ru-RU" dirty="0" smtClean="0"/>
              <a:t> Неверное воспроизведение  окончаний, суффиксов, приставок.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rgbClr val="FF000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Письмо и чтение – сложные функциональные системы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 Качество письма и чтения зависит от слаженной работы различных участков мозга, от процесса межполушарного взаимодействия.</a:t>
            </a:r>
          </a:p>
          <a:p>
            <a:r>
              <a:rPr lang="ru-RU" dirty="0" smtClean="0"/>
              <a:t>Нарушение чтения и письма  связаны с состоянием высших психических функций, в частности –памяти, фонематического слуха,  пространственных отношений, с психическими процессами программирования и   контроля произвольных действий, внимания,</a:t>
            </a:r>
          </a:p>
          <a:p>
            <a:r>
              <a:rPr lang="ru-RU" dirty="0" smtClean="0"/>
              <a:t>   с развитием двигательной сферы, ритмических способностей, мелкой моторики, четкости артикуляции, владением речевой интонацией.</a:t>
            </a:r>
            <a:endParaRPr lang="ru-RU" dirty="0"/>
          </a:p>
        </p:txBody>
      </p:sp>
    </p:spTree>
  </p:cSld>
  <p:clrMapOvr>
    <a:masterClrMapping/>
  </p:clrMapOvr>
  <p:transition>
    <p:wipe dir="d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281</TotalTime>
  <Words>854</Words>
  <Application>Microsoft Office PowerPoint</Application>
  <PresentationFormat>Экран (4:3)</PresentationFormat>
  <Paragraphs>104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Справедливость</vt:lpstr>
      <vt:lpstr>Дислексия и дисграфия  младших школьников</vt:lpstr>
      <vt:lpstr>Понятие дислексии </vt:lpstr>
      <vt:lpstr>Понятие дисграфии</vt:lpstr>
      <vt:lpstr>  Виды  дисграфии</vt:lpstr>
      <vt:lpstr>Виды дислексии</vt:lpstr>
      <vt:lpstr>Виды дислексии</vt:lpstr>
      <vt:lpstr>Виды дислексии</vt:lpstr>
      <vt:lpstr>Виды дислексии</vt:lpstr>
      <vt:lpstr>Письмо и чтение – сложные функциональные системы</vt:lpstr>
      <vt:lpstr> Причины дислексии и дисграфии</vt:lpstr>
      <vt:lpstr>Причины возникновения  дислексии и дисграфии</vt:lpstr>
      <vt:lpstr>  Дислексия и дисграфия как социальная  проблема</vt:lpstr>
      <vt:lpstr> Дислексия и дисграфия как социальная проблема</vt:lpstr>
      <vt:lpstr> Исследование проявления дислексии и дисграфии у младших школьников </vt:lpstr>
      <vt:lpstr>   Профилактика и коррекция.    Проект «Слово» </vt:lpstr>
      <vt:lpstr>Встречи …</vt:lpstr>
      <vt:lpstr>Коррекция  дислексии и дисграфии  по проекту «Слово»</vt:lpstr>
      <vt:lpstr> Профилактика дислексии и дисграфии </vt:lpstr>
      <vt:lpstr>  Вывод.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Дислексия и дисграфия  младших школьников</dc:title>
  <dc:creator>Наталия</dc:creator>
  <cp:lastModifiedBy>Admin</cp:lastModifiedBy>
  <cp:revision>32</cp:revision>
  <dcterms:created xsi:type="dcterms:W3CDTF">2015-11-19T12:28:28Z</dcterms:created>
  <dcterms:modified xsi:type="dcterms:W3CDTF">2019-01-07T04:22:20Z</dcterms:modified>
</cp:coreProperties>
</file>